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3" r:id="rId3"/>
    <p:sldId id="274" r:id="rId4"/>
    <p:sldId id="275" r:id="rId5"/>
    <p:sldId id="276" r:id="rId6"/>
    <p:sldId id="277" r:id="rId7"/>
    <p:sldId id="278" r:id="rId8"/>
    <p:sldId id="293" r:id="rId9"/>
    <p:sldId id="294" r:id="rId10"/>
    <p:sldId id="295" r:id="rId11"/>
    <p:sldId id="279" r:id="rId12"/>
    <p:sldId id="280" r:id="rId13"/>
    <p:sldId id="256" r:id="rId14"/>
    <p:sldId id="257" r:id="rId15"/>
    <p:sldId id="285" r:id="rId16"/>
    <p:sldId id="286" r:id="rId17"/>
    <p:sldId id="258" r:id="rId18"/>
    <p:sldId id="287" r:id="rId19"/>
    <p:sldId id="259" r:id="rId20"/>
    <p:sldId id="288" r:id="rId21"/>
    <p:sldId id="260" r:id="rId22"/>
    <p:sldId id="261" r:id="rId23"/>
    <p:sldId id="262" r:id="rId24"/>
    <p:sldId id="263" r:id="rId25"/>
    <p:sldId id="264" r:id="rId26"/>
    <p:sldId id="265" r:id="rId27"/>
    <p:sldId id="266" r:id="rId28"/>
    <p:sldId id="267" r:id="rId29"/>
    <p:sldId id="269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AB865-2C08-4FFF-AF56-0EC956CFB0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A29491-1E41-4CF1-8306-5C6E522399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24C2B-9294-4BB3-AA80-A5412DAD9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A430A-0FDF-44AE-8EC0-3545571CF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2F562-2359-49A5-BAF8-DA553DA68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447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D76AC-83BE-470F-B686-F6796D4C2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9CD434-1AC0-4B70-861E-22503F7EE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33B14-9C21-410F-BEC6-748A01D83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7FE6A-4DBB-456F-AC5A-C16797164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DC455-3AF1-4131-A87F-2F7CF929B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612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2A81D9-45CB-4A76-883B-19F47663C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C6B22-E3EB-43F9-88F9-1A7E830D3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98818-547B-4F82-9A91-5A57781AA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41A0A-DF96-4D7C-BCBA-A0C7FB523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B1D9F-AE5F-46E9-8860-5D586888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543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0E5FD-5044-4F39-8162-1A5C846FB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6E7B5-44C4-40D7-9F8A-7508FDD32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86A48-2C74-4830-8611-0E1B14CB6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66BD1-3918-4A4D-810F-C234F6ECD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687BA-B028-4739-8716-46402C6AC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228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BE6A5-EBF0-4C9D-A29D-F1AD548DD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879247-70B8-4D26-BB85-BDF890872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70DC5-7B0D-4D81-B6C2-E6DADE593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5E4AF-9230-4780-A9A8-A1B7FC788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ED4C1-C9FA-49FD-95BA-A8A7C7931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4015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B6B5F-F436-41C7-BF99-7E2D298EA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7F4EB-CDA0-4ECD-A735-8ABE2E91CC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7EE6D3-2A7C-42D8-9989-E05D816E2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453DB-CC46-4280-9D09-CA29B8C4D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FEDEE-2C88-44BB-87B4-2CB72DB1A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0B76BE-5CB8-4A6D-902A-C7F2EA129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768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53EF-94CA-465D-A31C-EECC89FCB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8C6F7-1E97-4647-B4BB-C40E49CA4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B7369F-B8ED-4516-96F2-497D4E818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11EA4-FDC8-4096-8B77-83B0A63500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1EFF9B-E366-403E-ACD1-69012C7B8C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4C60E4-D080-489A-8ED4-15122CB99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941F59-3824-401E-B680-F8FE70717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669773-3E40-417B-8BE0-D228F6C06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000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A12B4-1B4C-4A20-B78D-2BDEED82C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9C6072-22AF-4374-BF2C-BCE206255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78CA0A-CE25-4CB9-BD04-6809341DB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B052A-F9F9-4B5C-B2EE-92AE643E1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579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E522E0-919E-4F67-922C-5C651F4E1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4F365B-7621-4147-B0C3-FF03D56B4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DB1E3D-D1E9-49BD-9027-8D493540A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371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B2007-5AC8-4A78-B7AA-A29165AEB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50D-1E25-4ED0-855F-5A9700938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C770B8-6471-456B-A8B7-E34C66575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57E85A-B2CB-417A-B31B-A948D974E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42492-B988-47F2-BAB5-5E646E95C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871DBD-ED9D-4974-813D-AD7FDA3B9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210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0D2F5-0ACD-47F3-BC2D-D94A78880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284521-B29D-4C35-95DF-410AE9097E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77F95-3084-4101-B94E-BBA1ADE5F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246C4E-3FCA-4391-A052-74E8CBE6E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5D627-4B3B-42F1-8E2D-6A5CF53DF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A5AB2-8032-442A-B368-EE21A0815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583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D51D6B-EDD8-40EC-9C95-CF82C2761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9B843-865C-4FB0-94BA-AEC5A948A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99020-9058-4951-9FEA-C62C48D7C4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19203-2076-4FB0-A132-759CBC3D9136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98D87-2C48-4994-A8B8-B16EE71158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1AA73-319C-4E38-B38B-4009641C73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538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eccani.it/enciclopedia/test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titewriterdotco.wordpress.com/2015/07/20/i-sette-criteri-della-testualita-di-beaugrande-e-dressle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86288-AF62-45FD-89F8-7BBBE4029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016"/>
            <a:ext cx="10515600" cy="6524090"/>
          </a:xfrm>
        </p:spPr>
        <p:txBody>
          <a:bodyPr>
            <a:noAutofit/>
          </a:bodyPr>
          <a:lstStyle/>
          <a:p>
            <a:pPr marL="0" indent="0" algn="ctr">
              <a:lnSpc>
                <a:spcPct val="250000"/>
              </a:lnSpc>
              <a:buNone/>
            </a:pPr>
            <a:r>
              <a:rPr lang="en-IN" sz="4000" dirty="0"/>
              <a:t>DALLA PAROLA </a:t>
            </a:r>
          </a:p>
          <a:p>
            <a:pPr marL="0" indent="0" algn="ctr">
              <a:lnSpc>
                <a:spcPct val="250000"/>
              </a:lnSpc>
              <a:buNone/>
            </a:pPr>
            <a:r>
              <a:rPr lang="en-IN" sz="4000" dirty="0"/>
              <a:t>AL SINTAGMA </a:t>
            </a:r>
          </a:p>
          <a:p>
            <a:pPr marL="0" indent="0" algn="ctr">
              <a:lnSpc>
                <a:spcPct val="250000"/>
              </a:lnSpc>
              <a:buNone/>
            </a:pPr>
            <a:r>
              <a:rPr lang="en-IN" sz="4000" dirty="0"/>
              <a:t>ALLA FRASE </a:t>
            </a:r>
          </a:p>
          <a:p>
            <a:pPr marL="0" indent="0" algn="ctr">
              <a:lnSpc>
                <a:spcPct val="250000"/>
              </a:lnSpc>
              <a:buNone/>
            </a:pPr>
            <a:r>
              <a:rPr lang="en-IN" sz="4000" dirty="0"/>
              <a:t>AL TESTO</a:t>
            </a:r>
          </a:p>
        </p:txBody>
      </p:sp>
    </p:spTree>
    <p:extLst>
      <p:ext uri="{BB962C8B-B14F-4D97-AF65-F5344CB8AC3E}">
        <p14:creationId xmlns:p14="http://schemas.microsoft.com/office/powerpoint/2010/main" val="4223405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66610-E1D1-4EB3-9C17-D9B877AAE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250000"/>
              </a:lnSpc>
              <a:buNone/>
            </a:pPr>
            <a:r>
              <a:rPr lang="it-IT" sz="3200" dirty="0"/>
              <a:t>I deittici, si mette in rapporto l’enunciato con la situazione spazio-temporale a cui si riferisce e possono essere personali e sociali, spaziali e temporali.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78158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6A98E-2FC3-4E25-B443-292DEEB69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LA COERENZA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57E1A-D661-4F97-8882-9E5C09689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706" y="2373331"/>
            <a:ext cx="9863191" cy="357540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3600" dirty="0"/>
              <a:t>Prevede un livello più profondo rispetto alla coesione, riguarda la struttura semantica di un testo e la struttura logica e psicologica dei concetti espressi. </a:t>
            </a:r>
          </a:p>
        </p:txBody>
      </p:sp>
    </p:spTree>
    <p:extLst>
      <p:ext uri="{BB962C8B-B14F-4D97-AF65-F5344CB8AC3E}">
        <p14:creationId xmlns:p14="http://schemas.microsoft.com/office/powerpoint/2010/main" val="2382468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31755-24C1-4E18-95D0-0CEF37246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9" y="986318"/>
            <a:ext cx="12120081" cy="5871681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endParaRPr lang="it-IT" i="1" u="sng" dirty="0"/>
          </a:p>
          <a:p>
            <a:pPr marL="0" indent="0" algn="just" fontAlgn="base">
              <a:buNone/>
            </a:pPr>
            <a:endParaRPr lang="it-IT" i="1" u="sng" dirty="0"/>
          </a:p>
          <a:p>
            <a:pPr marL="0" indent="0" algn="just" fontAlgn="base">
              <a:buNone/>
            </a:pPr>
            <a:endParaRPr lang="it-IT" i="1" u="sng" dirty="0"/>
          </a:p>
          <a:p>
            <a:pPr marL="0" indent="0" algn="just" fontAlgn="base">
              <a:buNone/>
            </a:pPr>
            <a:endParaRPr lang="it-IT" i="1" u="sng" dirty="0"/>
          </a:p>
          <a:p>
            <a:pPr marL="0" indent="0" algn="just" fontAlgn="base">
              <a:lnSpc>
                <a:spcPct val="200000"/>
              </a:lnSpc>
              <a:buNone/>
            </a:pPr>
            <a:r>
              <a:rPr lang="it-IT" dirty="0"/>
              <a:t>L’intenzionalità, L’accettabilità, L’</a:t>
            </a:r>
            <a:r>
              <a:rPr lang="it-IT" dirty="0" err="1"/>
              <a:t>informatività</a:t>
            </a:r>
            <a:r>
              <a:rPr lang="it-IT" dirty="0"/>
              <a:t>, La </a:t>
            </a:r>
            <a:r>
              <a:rPr lang="it-IT" dirty="0" err="1"/>
              <a:t>situazionalità</a:t>
            </a:r>
            <a:r>
              <a:rPr lang="it-IT" dirty="0"/>
              <a:t>, L’intertestualità</a:t>
            </a:r>
            <a:endParaRPr lang="en-IN" dirty="0"/>
          </a:p>
          <a:p>
            <a:pPr marL="0" indent="0" algn="just" fontAlgn="base">
              <a:lnSpc>
                <a:spcPct val="200000"/>
              </a:lnSpc>
              <a:buNone/>
            </a:pPr>
            <a:r>
              <a:rPr lang="it-IT" dirty="0"/>
              <a:t>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34824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9071A-E444-448D-BDD0-D78DAC4AD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LA FRASE SEMPLICE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D847E-55F1-4C95-810C-EC8D140AB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IN" sz="3600" dirty="0"/>
              <a:t>DICHIARATIVA</a:t>
            </a:r>
          </a:p>
          <a:p>
            <a:pPr>
              <a:lnSpc>
                <a:spcPct val="150000"/>
              </a:lnSpc>
            </a:pPr>
            <a:r>
              <a:rPr lang="en-IN" sz="3600" dirty="0"/>
              <a:t>IMPERATIVA</a:t>
            </a:r>
          </a:p>
          <a:p>
            <a:pPr>
              <a:lnSpc>
                <a:spcPct val="150000"/>
              </a:lnSpc>
            </a:pPr>
            <a:r>
              <a:rPr lang="en-IN" sz="3600" dirty="0"/>
              <a:t>INTERROGATIVA</a:t>
            </a:r>
          </a:p>
          <a:p>
            <a:pPr>
              <a:lnSpc>
                <a:spcPct val="150000"/>
              </a:lnSpc>
            </a:pPr>
            <a:r>
              <a:rPr lang="en-IN" sz="3600" dirty="0"/>
              <a:t>ESCLAMATIVA</a:t>
            </a:r>
          </a:p>
          <a:p>
            <a:pPr>
              <a:lnSpc>
                <a:spcPct val="150000"/>
              </a:lnSpc>
            </a:pPr>
            <a:r>
              <a:rPr lang="en-IN" sz="3600" dirty="0"/>
              <a:t>OTTATIVA</a:t>
            </a:r>
          </a:p>
        </p:txBody>
      </p:sp>
    </p:spTree>
    <p:extLst>
      <p:ext uri="{BB962C8B-B14F-4D97-AF65-F5344CB8AC3E}">
        <p14:creationId xmlns:p14="http://schemas.microsoft.com/office/powerpoint/2010/main" val="4263159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900D9-D1FB-4974-804E-ABFCEC43E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IN" dirty="0"/>
              <a:t>DICHIARATIVA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D2D53-E173-4813-9A9F-A353BB114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IN" dirty="0"/>
          </a:p>
          <a:p>
            <a:r>
              <a:rPr lang="en-IN" dirty="0"/>
              <a:t>ES. MICHELA E’ USCITA.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FORMA - VERBO ALL’INDICATIVO</a:t>
            </a:r>
          </a:p>
          <a:p>
            <a:endParaRPr lang="en-IN" dirty="0"/>
          </a:p>
          <a:p>
            <a:r>
              <a:rPr lang="en-IN" dirty="0"/>
              <a:t>SIGNIFICATO - PER COMUNICARE CIO’ CHE SAPPIAMO, CHE ABBIAMO VISSUTO, CHE ABBIAMO VISTO…</a:t>
            </a:r>
          </a:p>
        </p:txBody>
      </p:sp>
    </p:spTree>
    <p:extLst>
      <p:ext uri="{BB962C8B-B14F-4D97-AF65-F5344CB8AC3E}">
        <p14:creationId xmlns:p14="http://schemas.microsoft.com/office/powerpoint/2010/main" val="68590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8F882-387A-4717-B872-FA62F357E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7128"/>
            <a:ext cx="10515600" cy="6590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CON LA FARSE DICHIARATIVA POSSIAMO COMUNICARE CERTEZZE MA ANCHE EVENTI DI CUI NON ABBIAMO LA CERTEZZA. </a:t>
            </a:r>
          </a:p>
          <a:p>
            <a:pPr marL="0" indent="0">
              <a:buNone/>
            </a:pPr>
            <a:r>
              <a:rPr lang="en-IN" dirty="0"/>
              <a:t>IN QUEL CASO POSSIAMO USARE:</a:t>
            </a:r>
          </a:p>
          <a:p>
            <a:pPr marL="0" indent="0">
              <a:buNone/>
            </a:pPr>
            <a:r>
              <a:rPr lang="en-IN" sz="2400" dirty="0"/>
              <a:t>AVVERBI</a:t>
            </a:r>
          </a:p>
          <a:p>
            <a:pPr marL="0" indent="0">
              <a:buNone/>
            </a:pPr>
            <a:r>
              <a:rPr lang="en-IN" sz="2400" dirty="0" err="1"/>
              <a:t>Certamente</a:t>
            </a:r>
            <a:r>
              <a:rPr lang="en-IN" sz="2400" dirty="0"/>
              <a:t>/ </a:t>
            </a:r>
            <a:r>
              <a:rPr lang="en-IN" sz="2400" dirty="0" err="1"/>
              <a:t>probabilmente</a:t>
            </a:r>
            <a:r>
              <a:rPr lang="en-IN" sz="2400" dirty="0"/>
              <a:t>/</a:t>
            </a:r>
            <a:r>
              <a:rPr lang="en-IN" sz="2400" dirty="0" err="1"/>
              <a:t>forse</a:t>
            </a:r>
            <a:r>
              <a:rPr lang="en-IN" sz="2400" dirty="0"/>
              <a:t>…</a:t>
            </a:r>
          </a:p>
          <a:p>
            <a:pPr marL="0" indent="0">
              <a:buNone/>
            </a:pPr>
            <a:endParaRPr lang="en-IN" sz="2400" dirty="0"/>
          </a:p>
          <a:p>
            <a:pPr marL="0" indent="0">
              <a:buNone/>
            </a:pPr>
            <a:r>
              <a:rPr lang="en-IN" sz="2400" dirty="0"/>
              <a:t>SUBORDINATE</a:t>
            </a:r>
          </a:p>
          <a:p>
            <a:pPr marL="0" indent="0">
              <a:buNone/>
            </a:pPr>
            <a:r>
              <a:rPr lang="en-IN" sz="2400" dirty="0"/>
              <a:t>Credo/</a:t>
            </a:r>
            <a:r>
              <a:rPr lang="en-IN" sz="2400" dirty="0" err="1"/>
              <a:t>penso</a:t>
            </a:r>
            <a:r>
              <a:rPr lang="en-IN" sz="2400" dirty="0"/>
              <a:t>/</a:t>
            </a:r>
            <a:r>
              <a:rPr lang="en-IN" sz="2400" dirty="0" err="1"/>
              <a:t>suppongo</a:t>
            </a:r>
            <a:r>
              <a:rPr lang="en-IN" sz="2400" dirty="0"/>
              <a:t> </a:t>
            </a:r>
            <a:r>
              <a:rPr lang="en-IN" sz="2400" dirty="0" err="1"/>
              <a:t>che</a:t>
            </a:r>
            <a:r>
              <a:rPr lang="en-IN" sz="2400" dirty="0"/>
              <a:t> </a:t>
            </a:r>
            <a:r>
              <a:rPr lang="en-IN" sz="2400" dirty="0" err="1"/>
              <a:t>si</a:t>
            </a:r>
            <a:r>
              <a:rPr lang="en-IN" sz="2400" dirty="0"/>
              <a:t> </a:t>
            </a:r>
            <a:r>
              <a:rPr lang="en-IN" sz="2400" dirty="0" err="1"/>
              <a:t>sia</a:t>
            </a:r>
            <a:r>
              <a:rPr lang="en-IN" sz="2400" dirty="0"/>
              <a:t> </a:t>
            </a:r>
            <a:r>
              <a:rPr lang="en-IN" sz="2400" dirty="0" err="1"/>
              <a:t>dimenticato</a:t>
            </a:r>
            <a:endParaRPr lang="en-IN" sz="2400" dirty="0"/>
          </a:p>
          <a:p>
            <a:pPr marL="0" indent="0">
              <a:buNone/>
            </a:pPr>
            <a:endParaRPr lang="en-IN" sz="2400" dirty="0"/>
          </a:p>
          <a:p>
            <a:pPr marL="0" indent="0">
              <a:buNone/>
            </a:pPr>
            <a:r>
              <a:rPr lang="en-IN" sz="2400" dirty="0"/>
              <a:t>INCISI</a:t>
            </a:r>
          </a:p>
          <a:p>
            <a:pPr marL="0" indent="0">
              <a:buNone/>
            </a:pPr>
            <a:r>
              <a:rPr lang="en-IN" sz="2400" dirty="0"/>
              <a:t>Michela, credo, non </a:t>
            </a:r>
            <a:r>
              <a:rPr lang="en-IN" sz="2400" dirty="0" err="1"/>
              <a:t>verra</a:t>
            </a:r>
            <a:r>
              <a:rPr lang="en-IN" sz="2400" dirty="0"/>
              <a:t>’.</a:t>
            </a:r>
          </a:p>
          <a:p>
            <a:pPr marL="0" indent="0">
              <a:buNone/>
            </a:pPr>
            <a:endParaRPr lang="en-IN" sz="2400" dirty="0"/>
          </a:p>
          <a:p>
            <a:pPr marL="0" indent="0">
              <a:buNone/>
            </a:pPr>
            <a:r>
              <a:rPr lang="en-IN" sz="2400" dirty="0"/>
              <a:t>IL MODO CONDIZIONALE</a:t>
            </a:r>
          </a:p>
          <a:p>
            <a:pPr marL="0" indent="0">
              <a:buNone/>
            </a:pPr>
            <a:r>
              <a:rPr lang="en-IN" sz="2400" dirty="0"/>
              <a:t>Lui </a:t>
            </a:r>
            <a:r>
              <a:rPr lang="en-IN" sz="2400" dirty="0" err="1"/>
              <a:t>sarebbe</a:t>
            </a:r>
            <a:r>
              <a:rPr lang="en-IN" sz="2400" dirty="0"/>
              <a:t> </a:t>
            </a:r>
            <a:r>
              <a:rPr lang="en-IN" sz="2400" dirty="0" err="1"/>
              <a:t>disposto</a:t>
            </a:r>
            <a:r>
              <a:rPr lang="en-IN" sz="2400" dirty="0"/>
              <a:t> a </a:t>
            </a:r>
            <a:r>
              <a:rPr lang="en-IN" sz="2400" dirty="0" err="1"/>
              <a:t>farlo</a:t>
            </a:r>
            <a:r>
              <a:rPr lang="en-IN" sz="2400" dirty="0"/>
              <a:t>.</a:t>
            </a:r>
          </a:p>
          <a:p>
            <a:pPr marL="0" indent="0">
              <a:buNone/>
            </a:pPr>
            <a:endParaRPr lang="en-IN" sz="2400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90528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D161F-A2B2-4110-B0D4-096661ED0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2063"/>
            <a:ext cx="10515600" cy="5724900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IL FUTURO INDICATIVO</a:t>
            </a:r>
          </a:p>
          <a:p>
            <a:pPr marL="0" indent="0">
              <a:buNone/>
            </a:pPr>
            <a:r>
              <a:rPr lang="en-IN" dirty="0"/>
              <a:t>In </a:t>
            </a:r>
            <a:r>
              <a:rPr lang="en-IN" dirty="0" err="1"/>
              <a:t>questo</a:t>
            </a:r>
            <a:r>
              <a:rPr lang="en-IN" dirty="0"/>
              <a:t> </a:t>
            </a:r>
            <a:r>
              <a:rPr lang="en-IN" dirty="0" err="1"/>
              <a:t>momento</a:t>
            </a:r>
            <a:r>
              <a:rPr lang="en-IN" dirty="0"/>
              <a:t> </a:t>
            </a:r>
            <a:r>
              <a:rPr lang="en-IN" dirty="0" err="1"/>
              <a:t>sarà</a:t>
            </a:r>
            <a:r>
              <a:rPr lang="en-IN" dirty="0"/>
              <a:t> </a:t>
            </a:r>
            <a:r>
              <a:rPr lang="en-IN" dirty="0" err="1"/>
              <a:t>già</a:t>
            </a:r>
            <a:r>
              <a:rPr lang="en-IN" dirty="0"/>
              <a:t> </a:t>
            </a:r>
            <a:r>
              <a:rPr lang="en-IN" dirty="0" err="1"/>
              <a:t>arrivato</a:t>
            </a:r>
            <a:r>
              <a:rPr lang="en-IN" dirty="0"/>
              <a:t>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UN VERBO MODALE</a:t>
            </a:r>
          </a:p>
          <a:p>
            <a:pPr marL="0" indent="0">
              <a:buNone/>
            </a:pPr>
            <a:r>
              <a:rPr lang="en-IN" dirty="0" err="1"/>
              <a:t>Deve</a:t>
            </a:r>
            <a:r>
              <a:rPr lang="en-IN" dirty="0"/>
              <a:t> </a:t>
            </a:r>
            <a:r>
              <a:rPr lang="en-IN" dirty="0" err="1"/>
              <a:t>essere</a:t>
            </a:r>
            <a:r>
              <a:rPr lang="en-IN" dirty="0"/>
              <a:t> a casa </a:t>
            </a:r>
            <a:r>
              <a:rPr lang="en-IN" dirty="0" err="1"/>
              <a:t>sua</a:t>
            </a:r>
            <a:r>
              <a:rPr lang="en-IN" dirty="0"/>
              <a:t>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UN SINTAGMA CHE INDICA UN PUNTO DI VISTA PERSONALE</a:t>
            </a:r>
          </a:p>
          <a:p>
            <a:pPr marL="0" indent="0">
              <a:buNone/>
            </a:pPr>
            <a:r>
              <a:rPr lang="en-IN" dirty="0"/>
              <a:t>Secondo me…</a:t>
            </a:r>
          </a:p>
          <a:p>
            <a:pPr marL="0" indent="0">
              <a:buNone/>
            </a:pPr>
            <a:r>
              <a:rPr lang="en-IN" dirty="0"/>
              <a:t>Ne </a:t>
            </a:r>
            <a:r>
              <a:rPr lang="en-IN" dirty="0" err="1"/>
              <a:t>deduco</a:t>
            </a:r>
            <a:r>
              <a:rPr lang="en-IN" dirty="0"/>
              <a:t>…</a:t>
            </a:r>
          </a:p>
          <a:p>
            <a:pPr marL="0" indent="0">
              <a:buNone/>
            </a:pPr>
            <a:r>
              <a:rPr lang="en-IN" dirty="0"/>
              <a:t>Mi ha </a:t>
            </a:r>
            <a:r>
              <a:rPr lang="en-IN" dirty="0" err="1"/>
              <a:t>detto</a:t>
            </a:r>
            <a:r>
              <a:rPr lang="en-IN" dirty="0"/>
              <a:t> </a:t>
            </a:r>
            <a:r>
              <a:rPr lang="en-IN" dirty="0" err="1"/>
              <a:t>che</a:t>
            </a:r>
            <a:r>
              <a:rPr lang="en-IN" dirty="0"/>
              <a:t>…</a:t>
            </a:r>
          </a:p>
          <a:p>
            <a:pPr marL="0" indent="0">
              <a:buNone/>
            </a:pPr>
            <a:r>
              <a:rPr lang="en-IN" dirty="0"/>
              <a:t>Ho </a:t>
            </a:r>
            <a:r>
              <a:rPr lang="en-IN" dirty="0" err="1"/>
              <a:t>letto</a:t>
            </a:r>
            <a:r>
              <a:rPr lang="en-IN" dirty="0"/>
              <a:t> </a:t>
            </a:r>
            <a:r>
              <a:rPr lang="en-IN" dirty="0" err="1"/>
              <a:t>che</a:t>
            </a:r>
            <a:r>
              <a:rPr lang="en-IN" dirty="0"/>
              <a:t> ci </a:t>
            </a:r>
            <a:r>
              <a:rPr lang="en-IN" dirty="0" err="1"/>
              <a:t>sarà</a:t>
            </a:r>
            <a:r>
              <a:rPr lang="en-IN" dirty="0"/>
              <a:t>…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3082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482BE-5CCD-4670-8A28-AC442D725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/>
              <a:t>IMPERATIVA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8A693-DCC6-4FCA-ACD4-2BBE354F5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4496"/>
          </a:xfrm>
        </p:spPr>
        <p:txBody>
          <a:bodyPr>
            <a:normAutofit fontScale="92500"/>
          </a:bodyPr>
          <a:lstStyle/>
          <a:p>
            <a:r>
              <a:rPr lang="en-IN" dirty="0" err="1"/>
              <a:t>Parti</a:t>
            </a:r>
            <a:r>
              <a:rPr lang="en-IN" dirty="0"/>
              <a:t> </a:t>
            </a:r>
            <a:r>
              <a:rPr lang="en-IN" dirty="0" err="1"/>
              <a:t>subito</a:t>
            </a:r>
            <a:r>
              <a:rPr lang="en-IN" dirty="0"/>
              <a:t>!</a:t>
            </a:r>
          </a:p>
          <a:p>
            <a:r>
              <a:rPr lang="en-IN" dirty="0"/>
              <a:t>Non </a:t>
            </a:r>
            <a:r>
              <a:rPr lang="en-IN" dirty="0" err="1"/>
              <a:t>partire</a:t>
            </a:r>
            <a:r>
              <a:rPr lang="en-IN" dirty="0"/>
              <a:t>!</a:t>
            </a:r>
          </a:p>
          <a:p>
            <a:r>
              <a:rPr lang="en-IN" dirty="0" err="1"/>
              <a:t>Faccia</a:t>
            </a:r>
            <a:r>
              <a:rPr lang="en-IN" dirty="0"/>
              <a:t> </a:t>
            </a:r>
            <a:r>
              <a:rPr lang="en-IN" dirty="0" err="1"/>
              <a:t>così</a:t>
            </a:r>
            <a:r>
              <a:rPr lang="en-IN" dirty="0"/>
              <a:t>!</a:t>
            </a:r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FORMA – NORMALMENTE SI USA IL MODO IMPERATIVO. PARLANDO SI USA L’INTONAZIONE IMPERATIVA.</a:t>
            </a:r>
          </a:p>
          <a:p>
            <a:endParaRPr lang="en-IN" dirty="0"/>
          </a:p>
          <a:p>
            <a:r>
              <a:rPr lang="en-IN" dirty="0"/>
              <a:t>SIGNIFICATO – IMPARTIRE UN ORDINE, FARE UNA RICHIESTA (…per </a:t>
            </a:r>
            <a:r>
              <a:rPr lang="en-IN" dirty="0" err="1"/>
              <a:t>favore</a:t>
            </a:r>
            <a:r>
              <a:rPr lang="en-IN" dirty="0"/>
              <a:t>…), DARE ISTRUZIONI, CONSIGLI, PERMESSI  (</a:t>
            </a:r>
            <a:r>
              <a:rPr lang="en-IN" dirty="0" err="1"/>
              <a:t>prendi</a:t>
            </a:r>
            <a:r>
              <a:rPr lang="en-IN" dirty="0"/>
              <a:t> </a:t>
            </a:r>
            <a:r>
              <a:rPr lang="en-IN" dirty="0" err="1"/>
              <a:t>questo</a:t>
            </a:r>
            <a:r>
              <a:rPr lang="en-IN" dirty="0"/>
              <a:t>…</a:t>
            </a:r>
            <a:r>
              <a:rPr lang="en-IN" dirty="0" err="1"/>
              <a:t>devi</a:t>
            </a:r>
            <a:r>
              <a:rPr lang="en-IN" dirty="0"/>
              <a:t> </a:t>
            </a:r>
            <a:r>
              <a:rPr lang="en-IN" dirty="0" err="1"/>
              <a:t>prendere</a:t>
            </a:r>
            <a:r>
              <a:rPr lang="en-IN" dirty="0"/>
              <a:t> </a:t>
            </a:r>
            <a:r>
              <a:rPr lang="en-IN" dirty="0" err="1"/>
              <a:t>questo</a:t>
            </a:r>
            <a:r>
              <a:rPr lang="en-IN" dirty="0"/>
              <a:t>/</a:t>
            </a:r>
            <a:r>
              <a:rPr lang="en-IN" dirty="0" err="1"/>
              <a:t>ti</a:t>
            </a:r>
            <a:r>
              <a:rPr lang="en-IN" dirty="0"/>
              <a:t> </a:t>
            </a:r>
            <a:r>
              <a:rPr lang="en-IN" dirty="0" err="1"/>
              <a:t>conviene</a:t>
            </a:r>
            <a:r>
              <a:rPr lang="en-IN" dirty="0"/>
              <a:t> </a:t>
            </a:r>
            <a:r>
              <a:rPr lang="en-IN" dirty="0" err="1"/>
              <a:t>prendere</a:t>
            </a:r>
            <a:r>
              <a:rPr lang="en-IN" dirty="0"/>
              <a:t> </a:t>
            </a:r>
            <a:r>
              <a:rPr lang="en-IN" dirty="0" err="1"/>
              <a:t>questo</a:t>
            </a:r>
            <a:r>
              <a:rPr lang="en-IN" dirty="0"/>
              <a:t>/</a:t>
            </a:r>
            <a:r>
              <a:rPr lang="en-IN" dirty="0" err="1"/>
              <a:t>prendi</a:t>
            </a:r>
            <a:r>
              <a:rPr lang="en-IN" dirty="0"/>
              <a:t> </a:t>
            </a:r>
            <a:r>
              <a:rPr lang="en-IN" dirty="0" err="1"/>
              <a:t>questo</a:t>
            </a:r>
            <a:r>
              <a:rPr lang="en-IN" dirty="0"/>
              <a:t>, per </a:t>
            </a:r>
            <a:r>
              <a:rPr lang="en-IN" dirty="0" err="1"/>
              <a:t>favore</a:t>
            </a:r>
            <a:r>
              <a:rPr lang="en-IN" dirty="0"/>
              <a:t>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71973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3EF39-A47F-419D-8B1F-4759006B7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N" dirty="0"/>
              <a:t>SI POSSONO USARE ANCHE IL CONGIUNTIVO O L’INFINITO</a:t>
            </a:r>
          </a:p>
          <a:p>
            <a:pPr marL="0" indent="0" algn="ctr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ES. Non se ne </a:t>
            </a:r>
            <a:r>
              <a:rPr lang="en-IN" dirty="0" err="1"/>
              <a:t>vada</a:t>
            </a:r>
            <a:r>
              <a:rPr lang="en-IN" dirty="0"/>
              <a:t>.</a:t>
            </a:r>
          </a:p>
          <a:p>
            <a:pPr marL="0" indent="0">
              <a:buNone/>
            </a:pPr>
            <a:r>
              <a:rPr lang="en-IN" dirty="0"/>
              <a:t>Non </a:t>
            </a:r>
            <a:r>
              <a:rPr lang="en-IN" dirty="0" err="1"/>
              <a:t>sporgersi</a:t>
            </a:r>
            <a:r>
              <a:rPr lang="en-IN" dirty="0"/>
              <a:t> dal </a:t>
            </a:r>
            <a:r>
              <a:rPr lang="en-IN" dirty="0" err="1"/>
              <a:t>finestrino</a:t>
            </a:r>
            <a:r>
              <a:rPr lang="en-IN" dirty="0"/>
              <a:t>.</a:t>
            </a:r>
          </a:p>
          <a:p>
            <a:pPr marL="0" indent="0">
              <a:buNone/>
            </a:pPr>
            <a:r>
              <a:rPr lang="en-IN" dirty="0" err="1"/>
              <a:t>Obliterare</a:t>
            </a:r>
            <a:r>
              <a:rPr lang="en-IN" dirty="0"/>
              <a:t> </a:t>
            </a:r>
            <a:r>
              <a:rPr lang="en-IN" dirty="0" err="1"/>
              <a:t>il</a:t>
            </a:r>
            <a:r>
              <a:rPr lang="en-IN" dirty="0"/>
              <a:t> </a:t>
            </a:r>
            <a:r>
              <a:rPr lang="en-IN" dirty="0" err="1"/>
              <a:t>biglietto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4112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01DB8-6F1E-47C9-85C7-8B5AF3696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/>
              <a:t>INTERROGATIVA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8D967-BCB2-4761-8958-8BE7899BD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3400"/>
          </a:xfrm>
        </p:spPr>
        <p:txBody>
          <a:bodyPr>
            <a:normAutofit/>
          </a:bodyPr>
          <a:lstStyle/>
          <a:p>
            <a:r>
              <a:rPr lang="en-IN" dirty="0"/>
              <a:t>INTERROGATIVO GLOBALE</a:t>
            </a:r>
          </a:p>
          <a:p>
            <a:r>
              <a:rPr lang="en-IN" dirty="0" err="1"/>
              <a:t>Domande</a:t>
            </a:r>
            <a:r>
              <a:rPr lang="en-IN" dirty="0"/>
              <a:t> </a:t>
            </a:r>
            <a:r>
              <a:rPr lang="en-IN" dirty="0" err="1"/>
              <a:t>che</a:t>
            </a:r>
            <a:r>
              <a:rPr lang="en-IN" dirty="0"/>
              <a:t> </a:t>
            </a:r>
            <a:r>
              <a:rPr lang="en-IN" dirty="0" err="1"/>
              <a:t>richiedono</a:t>
            </a:r>
            <a:r>
              <a:rPr lang="en-IN" dirty="0"/>
              <a:t> una </a:t>
            </a:r>
            <a:r>
              <a:rPr lang="en-IN" dirty="0" err="1"/>
              <a:t>risposta</a:t>
            </a:r>
            <a:r>
              <a:rPr lang="en-IN" dirty="0"/>
              <a:t> SI’/NO: </a:t>
            </a:r>
            <a:r>
              <a:rPr lang="en-IN" dirty="0" err="1"/>
              <a:t>Vai</a:t>
            </a:r>
            <a:r>
              <a:rPr lang="en-IN" dirty="0"/>
              <a:t> al cinema </a:t>
            </a:r>
            <a:r>
              <a:rPr lang="en-IN" dirty="0" err="1"/>
              <a:t>stasera</a:t>
            </a:r>
            <a:r>
              <a:rPr lang="en-IN" dirty="0"/>
              <a:t>?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INTERROGATIVO PARZIALE</a:t>
            </a:r>
          </a:p>
          <a:p>
            <a:r>
              <a:rPr lang="en-IN" dirty="0" err="1"/>
              <a:t>Richiede</a:t>
            </a:r>
            <a:r>
              <a:rPr lang="en-IN" dirty="0"/>
              <a:t> </a:t>
            </a:r>
            <a:r>
              <a:rPr lang="en-IN" dirty="0" err="1"/>
              <a:t>un’informazione</a:t>
            </a:r>
            <a:r>
              <a:rPr lang="en-IN" dirty="0"/>
              <a:t>: </a:t>
            </a:r>
            <a:r>
              <a:rPr lang="en-IN" dirty="0" err="1"/>
              <a:t>Quando</a:t>
            </a:r>
            <a:r>
              <a:rPr lang="en-IN" dirty="0"/>
              <a:t> </a:t>
            </a:r>
            <a:r>
              <a:rPr lang="en-IN" dirty="0" err="1"/>
              <a:t>hai</a:t>
            </a:r>
            <a:r>
              <a:rPr lang="en-IN" dirty="0"/>
              <a:t> visto Gianni?</a:t>
            </a:r>
          </a:p>
          <a:p>
            <a:endParaRPr lang="en-IN" dirty="0"/>
          </a:p>
          <a:p>
            <a:r>
              <a:rPr lang="en-IN" dirty="0"/>
              <a:t>INTERROGATIVO ALTERNATIVO</a:t>
            </a:r>
          </a:p>
          <a:p>
            <a:r>
              <a:rPr lang="en-IN" dirty="0" err="1"/>
              <a:t>Offrono</a:t>
            </a:r>
            <a:r>
              <a:rPr lang="en-IN" dirty="0"/>
              <a:t> una </a:t>
            </a:r>
            <a:r>
              <a:rPr lang="en-IN" dirty="0" err="1"/>
              <a:t>scelta</a:t>
            </a:r>
            <a:r>
              <a:rPr lang="en-IN" dirty="0"/>
              <a:t> </a:t>
            </a:r>
            <a:r>
              <a:rPr lang="en-IN" dirty="0" err="1"/>
              <a:t>all’interlocutore</a:t>
            </a:r>
            <a:r>
              <a:rPr lang="en-IN" dirty="0"/>
              <a:t>: </a:t>
            </a:r>
            <a:r>
              <a:rPr lang="en-IN" dirty="0" err="1"/>
              <a:t>Preferisci</a:t>
            </a:r>
            <a:r>
              <a:rPr lang="en-IN" dirty="0"/>
              <a:t> </a:t>
            </a:r>
            <a:r>
              <a:rPr lang="en-IN" dirty="0" err="1"/>
              <a:t>questo</a:t>
            </a:r>
            <a:r>
              <a:rPr lang="en-IN" dirty="0"/>
              <a:t> o </a:t>
            </a:r>
            <a:r>
              <a:rPr lang="en-IN" dirty="0" err="1"/>
              <a:t>quello</a:t>
            </a:r>
            <a:r>
              <a:rPr lang="en-IN" dirty="0"/>
              <a:t>?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53229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98FEC-BEBB-4207-A0C4-2725B6344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IL SINTAGMA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73172-77D5-4B1F-90DA-094F6F2F8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490" y="1486577"/>
            <a:ext cx="10515600" cy="5253269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en-IN" dirty="0"/>
              <a:t>CRITERI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IN" dirty="0"/>
              <a:t>SPOSTABILITA’; </a:t>
            </a:r>
            <a:r>
              <a:rPr lang="it-IT" dirty="0">
                <a:solidFill>
                  <a:srgbClr val="3E3F3E"/>
                </a:solidFill>
                <a:latin typeface="Crimson Text"/>
              </a:rPr>
              <a:t>SOSTITUIBILITA’; ENUNCIABILITÀ IN ISOLAMENTO</a:t>
            </a:r>
            <a:endParaRPr lang="en-IN" dirty="0"/>
          </a:p>
          <a:p>
            <a:pPr>
              <a:lnSpc>
                <a:spcPct val="250000"/>
              </a:lnSpc>
            </a:pPr>
            <a:r>
              <a:rPr lang="en-IN" dirty="0"/>
              <a:t>DIAGRAMMA AD ALBERO</a:t>
            </a:r>
          </a:p>
          <a:p>
            <a:pPr>
              <a:lnSpc>
                <a:spcPct val="250000"/>
              </a:lnSpc>
            </a:pPr>
            <a:r>
              <a:rPr lang="en-IN" dirty="0"/>
              <a:t>TESTA</a:t>
            </a:r>
          </a:p>
        </p:txBody>
      </p:sp>
    </p:spTree>
    <p:extLst>
      <p:ext uri="{BB962C8B-B14F-4D97-AF65-F5344CB8AC3E}">
        <p14:creationId xmlns:p14="http://schemas.microsoft.com/office/powerpoint/2010/main" val="37194474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4AA9D-0DEE-4361-9C7D-110957ABF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FORMA – SOPRATTUTTO INDICATIVO E CONDIZIONALE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INTONAZIONE NEL PARLATO</a:t>
            </a:r>
          </a:p>
          <a:p>
            <a:pPr marL="0" indent="0">
              <a:buNone/>
            </a:pPr>
            <a:r>
              <a:rPr lang="en-IN" dirty="0"/>
              <a:t>Michela </a:t>
            </a:r>
            <a:r>
              <a:rPr lang="en-IN" dirty="0" err="1"/>
              <a:t>viene</a:t>
            </a:r>
            <a:r>
              <a:rPr lang="en-IN" dirty="0"/>
              <a:t> </a:t>
            </a:r>
            <a:r>
              <a:rPr lang="en-IN" dirty="0" err="1"/>
              <a:t>domani</a:t>
            </a:r>
            <a:r>
              <a:rPr lang="en-IN" dirty="0"/>
              <a:t>.</a:t>
            </a:r>
          </a:p>
          <a:p>
            <a:pPr marL="0" indent="0">
              <a:buNone/>
            </a:pPr>
            <a:r>
              <a:rPr lang="en-IN" dirty="0"/>
              <a:t>Michela </a:t>
            </a:r>
            <a:r>
              <a:rPr lang="en-IN" dirty="0" err="1"/>
              <a:t>viene</a:t>
            </a:r>
            <a:r>
              <a:rPr lang="en-IN" dirty="0"/>
              <a:t> </a:t>
            </a:r>
            <a:r>
              <a:rPr lang="en-IN" dirty="0" err="1"/>
              <a:t>domani</a:t>
            </a:r>
            <a:r>
              <a:rPr lang="en-IN" dirty="0"/>
              <a:t>?</a:t>
            </a:r>
          </a:p>
          <a:p>
            <a:endParaRPr lang="en-IN" dirty="0"/>
          </a:p>
          <a:p>
            <a:r>
              <a:rPr lang="en-IN" dirty="0"/>
              <a:t>DOMANDA RETORICA (</a:t>
            </a:r>
            <a:r>
              <a:rPr lang="en-IN" dirty="0" err="1"/>
              <a:t>Sono</a:t>
            </a:r>
            <a:r>
              <a:rPr lang="en-IN" dirty="0"/>
              <a:t> </a:t>
            </a:r>
            <a:r>
              <a:rPr lang="en-IN" dirty="0" err="1"/>
              <a:t>forse</a:t>
            </a:r>
            <a:r>
              <a:rPr lang="en-IN" dirty="0"/>
              <a:t> Einstein?)</a:t>
            </a:r>
          </a:p>
          <a:p>
            <a:r>
              <a:rPr lang="en-IN" dirty="0"/>
              <a:t>DOMANDA DIDASCALICA (…E poi </a:t>
            </a:r>
            <a:r>
              <a:rPr lang="en-IN" dirty="0" err="1"/>
              <a:t>cosa</a:t>
            </a:r>
            <a:r>
              <a:rPr lang="en-IN" dirty="0"/>
              <a:t> </a:t>
            </a:r>
            <a:r>
              <a:rPr lang="en-IN" dirty="0" err="1"/>
              <a:t>succede</a:t>
            </a:r>
            <a:r>
              <a:rPr lang="en-IN" dirty="0"/>
              <a:t>?...)</a:t>
            </a:r>
          </a:p>
          <a:p>
            <a:r>
              <a:rPr lang="en-IN" dirty="0"/>
              <a:t>DOMANDA DI CORTESIA (</a:t>
            </a:r>
            <a:r>
              <a:rPr lang="en-IN" dirty="0" err="1"/>
              <a:t>Tutto</a:t>
            </a:r>
            <a:r>
              <a:rPr lang="en-IN" dirty="0"/>
              <a:t> bene?)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453390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5C657-A6AC-4357-AB59-0EC33A63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ESCLAMATIVA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83D71-C7C9-44AE-86A1-1FC66D0C7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040890"/>
          </a:xfrm>
        </p:spPr>
        <p:txBody>
          <a:bodyPr>
            <a:normAutofit/>
          </a:bodyPr>
          <a:lstStyle/>
          <a:p>
            <a:r>
              <a:rPr lang="en-IN" sz="3200" dirty="0"/>
              <a:t>Es. Ha </a:t>
            </a:r>
            <a:r>
              <a:rPr lang="en-IN" sz="3200" dirty="0" err="1"/>
              <a:t>lavorato</a:t>
            </a:r>
            <a:r>
              <a:rPr lang="en-IN" sz="3200" dirty="0"/>
              <a:t> in </a:t>
            </a:r>
            <a:r>
              <a:rPr lang="en-IN" sz="3200" dirty="0" err="1"/>
              <a:t>fretta</a:t>
            </a:r>
            <a:r>
              <a:rPr lang="en-IN" sz="3200" dirty="0"/>
              <a:t>!</a:t>
            </a:r>
          </a:p>
          <a:p>
            <a:endParaRPr lang="en-IN" sz="3200" dirty="0"/>
          </a:p>
          <a:p>
            <a:r>
              <a:rPr lang="en-IN" sz="3200" dirty="0"/>
              <a:t>FORMA</a:t>
            </a:r>
          </a:p>
          <a:p>
            <a:r>
              <a:rPr lang="en-IN" sz="3200" dirty="0"/>
              <a:t>ESCLAMATIVA GLOBALE</a:t>
            </a:r>
          </a:p>
          <a:p>
            <a:r>
              <a:rPr lang="en-IN" sz="3200" dirty="0"/>
              <a:t>ESCLAMATIVA PARZIALE – Che </a:t>
            </a:r>
            <a:r>
              <a:rPr lang="en-IN" sz="3200" dirty="0" err="1"/>
              <a:t>grande</a:t>
            </a:r>
            <a:r>
              <a:rPr lang="en-IN" sz="3200" dirty="0"/>
              <a:t> </a:t>
            </a:r>
            <a:r>
              <a:rPr lang="en-IN" sz="3200" u="sng" dirty="0" err="1"/>
              <a:t>che</a:t>
            </a:r>
            <a:r>
              <a:rPr lang="en-IN" sz="3200" dirty="0"/>
              <a:t> sei </a:t>
            </a:r>
            <a:r>
              <a:rPr lang="en-IN" sz="3200" dirty="0" err="1"/>
              <a:t>diventata</a:t>
            </a:r>
            <a:r>
              <a:rPr lang="en-IN" sz="3200" dirty="0"/>
              <a:t>!  (</a:t>
            </a:r>
            <a:r>
              <a:rPr lang="en-IN" sz="3200" dirty="0" err="1"/>
              <a:t>che</a:t>
            </a:r>
            <a:r>
              <a:rPr lang="en-IN" sz="3200" dirty="0"/>
              <a:t>, </a:t>
            </a:r>
            <a:r>
              <a:rPr lang="en-IN" sz="3200" dirty="0" err="1"/>
              <a:t>quanto</a:t>
            </a:r>
            <a:r>
              <a:rPr lang="en-IN" sz="3200" dirty="0"/>
              <a:t>, come quale)</a:t>
            </a:r>
          </a:p>
          <a:p>
            <a:endParaRPr lang="en-IN" sz="3200" dirty="0"/>
          </a:p>
          <a:p>
            <a:r>
              <a:rPr lang="en-IN" sz="3200" dirty="0"/>
              <a:t>INTONAZIONE</a:t>
            </a:r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841061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E5AB6-A8B6-48E3-BA9F-5568252AF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OTTATIVA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6D78E-9F1F-438E-B54A-C4C47859F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IN" dirty="0"/>
          </a:p>
          <a:p>
            <a:pPr marL="0" indent="0">
              <a:buNone/>
            </a:pPr>
            <a:r>
              <a:rPr lang="en-IN" dirty="0"/>
              <a:t>Es. </a:t>
            </a:r>
            <a:r>
              <a:rPr lang="en-IN" dirty="0" err="1"/>
              <a:t>Magari</a:t>
            </a:r>
            <a:r>
              <a:rPr lang="en-IN" dirty="0"/>
              <a:t> </a:t>
            </a:r>
            <a:r>
              <a:rPr lang="en-IN" dirty="0" err="1"/>
              <a:t>avessi</a:t>
            </a:r>
            <a:r>
              <a:rPr lang="en-IN" dirty="0"/>
              <a:t> un </a:t>
            </a:r>
            <a:r>
              <a:rPr lang="en-IN" dirty="0" err="1"/>
              <a:t>fratello</a:t>
            </a:r>
            <a:r>
              <a:rPr lang="en-IN" dirty="0"/>
              <a:t>!</a:t>
            </a:r>
          </a:p>
          <a:p>
            <a:pPr marL="0" indent="0">
              <a:buNone/>
            </a:pPr>
            <a:r>
              <a:rPr lang="en-IN" dirty="0" err="1"/>
              <a:t>Queste</a:t>
            </a:r>
            <a:r>
              <a:rPr lang="en-IN" dirty="0"/>
              <a:t> </a:t>
            </a:r>
            <a:r>
              <a:rPr lang="en-IN" dirty="0" err="1"/>
              <a:t>frasi</a:t>
            </a:r>
            <a:r>
              <a:rPr lang="en-IN" dirty="0"/>
              <a:t> </a:t>
            </a:r>
            <a:r>
              <a:rPr lang="en-IN" dirty="0" err="1"/>
              <a:t>esprimono</a:t>
            </a:r>
            <a:r>
              <a:rPr lang="en-IN" dirty="0"/>
              <a:t> un </a:t>
            </a:r>
            <a:r>
              <a:rPr lang="en-IN" dirty="0" err="1"/>
              <a:t>desiderio</a:t>
            </a:r>
            <a:r>
              <a:rPr lang="en-IN" dirty="0"/>
              <a:t>.</a:t>
            </a:r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FORMA – CONGIUNTIVO IMPERFETTO (</a:t>
            </a:r>
            <a:r>
              <a:rPr lang="en-IN" dirty="0" err="1"/>
              <a:t>realizzabile</a:t>
            </a:r>
            <a:r>
              <a:rPr lang="en-IN" dirty="0"/>
              <a:t>)  - Se fosse qui!</a:t>
            </a:r>
          </a:p>
          <a:p>
            <a:r>
              <a:rPr lang="en-IN" dirty="0"/>
              <a:t>OTRAPASSATO (</a:t>
            </a:r>
            <a:r>
              <a:rPr lang="en-IN" dirty="0" err="1"/>
              <a:t>irrealizzabile</a:t>
            </a:r>
            <a:r>
              <a:rPr lang="en-IN" dirty="0"/>
              <a:t>) – mi </a:t>
            </a:r>
            <a:r>
              <a:rPr lang="en-IN" dirty="0" err="1"/>
              <a:t>avesse</a:t>
            </a:r>
            <a:r>
              <a:rPr lang="en-IN" dirty="0"/>
              <a:t> </a:t>
            </a:r>
            <a:r>
              <a:rPr lang="en-IN" dirty="0" err="1"/>
              <a:t>detto</a:t>
            </a:r>
            <a:r>
              <a:rPr lang="en-IN" dirty="0"/>
              <a:t>….</a:t>
            </a:r>
          </a:p>
          <a:p>
            <a:r>
              <a:rPr lang="en-IN" dirty="0"/>
              <a:t>INFINITO – Ah, vivere senza </a:t>
            </a:r>
            <a:r>
              <a:rPr lang="en-IN" dirty="0" err="1"/>
              <a:t>tanti</a:t>
            </a:r>
            <a:r>
              <a:rPr lang="en-IN" dirty="0"/>
              <a:t> </a:t>
            </a:r>
            <a:r>
              <a:rPr lang="en-IN" dirty="0" err="1"/>
              <a:t>pensieri</a:t>
            </a:r>
            <a:r>
              <a:rPr lang="en-IN" dirty="0"/>
              <a:t>!</a:t>
            </a:r>
          </a:p>
          <a:p>
            <a:r>
              <a:rPr lang="en-IN" dirty="0"/>
              <a:t>CONDIZIONALE - come </a:t>
            </a:r>
            <a:r>
              <a:rPr lang="en-IN" dirty="0" err="1"/>
              <a:t>sarebbe</a:t>
            </a:r>
            <a:r>
              <a:rPr lang="en-IN" dirty="0"/>
              <a:t> bello </a:t>
            </a:r>
            <a:r>
              <a:rPr lang="en-IN" dirty="0" err="1"/>
              <a:t>abitare</a:t>
            </a:r>
            <a:r>
              <a:rPr lang="en-IN" dirty="0"/>
              <a:t> qui!</a:t>
            </a:r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82605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4F8C2-E1FD-4495-8CAC-86803784D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MARCATURA SINTATTICA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F8A5D-EF89-4920-BBE3-89467AC8D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8656"/>
            <a:ext cx="10515600" cy="540934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IN" dirty="0"/>
              <a:t>FRASI NON MARCATE – SVO –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dirty="0"/>
              <a:t>MICHELA HA COMPRATO UN LIBRO;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dirty="0"/>
              <a:t>MICHELA HA REGALATO UN LIBRO A MARCO.</a:t>
            </a:r>
          </a:p>
          <a:p>
            <a:pPr marL="0" indent="0">
              <a:lnSpc>
                <a:spcPct val="100000"/>
              </a:lnSpc>
              <a:buNone/>
            </a:pPr>
            <a:endParaRPr lang="en-IN" dirty="0"/>
          </a:p>
          <a:p>
            <a:pPr>
              <a:lnSpc>
                <a:spcPct val="100000"/>
              </a:lnSpc>
            </a:pPr>
            <a:r>
              <a:rPr lang="en-IN" dirty="0"/>
              <a:t>DISLOCAZIONE A SINISTRA – A MARCO</a:t>
            </a:r>
            <a:r>
              <a:rPr lang="en-IN" u="sng" dirty="0"/>
              <a:t>,</a:t>
            </a:r>
            <a:r>
              <a:rPr lang="en-IN" dirty="0"/>
              <a:t> MICHELA HA REGALATO UN LIBRO.</a:t>
            </a:r>
          </a:p>
          <a:p>
            <a:pPr marL="0" indent="0">
              <a:lnSpc>
                <a:spcPct val="100000"/>
              </a:lnSpc>
              <a:buNone/>
            </a:pPr>
            <a:endParaRPr lang="en-IN" dirty="0"/>
          </a:p>
          <a:p>
            <a:pPr>
              <a:lnSpc>
                <a:spcPct val="100000"/>
              </a:lnSpc>
            </a:pPr>
            <a:r>
              <a:rPr lang="en-IN" dirty="0"/>
              <a:t>DISLOCAZIONE A DESTRA – MICHELA </a:t>
            </a:r>
            <a:r>
              <a:rPr lang="en-IN" u="sng" dirty="0"/>
              <a:t>GLI</a:t>
            </a:r>
            <a:r>
              <a:rPr lang="en-IN" dirty="0"/>
              <a:t> HA REGALATO UN LIBRO</a:t>
            </a:r>
            <a:r>
              <a:rPr lang="en-IN" u="sng" dirty="0"/>
              <a:t>,</a:t>
            </a:r>
            <a:r>
              <a:rPr lang="en-IN" dirty="0"/>
              <a:t> A MARCO</a:t>
            </a:r>
          </a:p>
        </p:txBody>
      </p:sp>
    </p:spTree>
    <p:extLst>
      <p:ext uri="{BB962C8B-B14F-4D97-AF65-F5344CB8AC3E}">
        <p14:creationId xmlns:p14="http://schemas.microsoft.com/office/powerpoint/2010/main" val="5603740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BA87F-FDF8-47FA-8EB0-0BFE7B5CB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LA FRASE SCISSA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DCC50-D557-4619-B724-10799DDBC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u="sng" dirty="0"/>
              <a:t>ES.</a:t>
            </a:r>
          </a:p>
          <a:p>
            <a:pPr marL="0" indent="0">
              <a:buNone/>
            </a:pPr>
            <a:endParaRPr lang="en-IN" u="sng" dirty="0"/>
          </a:p>
          <a:p>
            <a:pPr marL="0" indent="0">
              <a:buNone/>
            </a:pPr>
            <a:r>
              <a:rPr lang="en-IN" u="sng" dirty="0"/>
              <a:t>E’</a:t>
            </a:r>
            <a:r>
              <a:rPr lang="en-IN" dirty="0"/>
              <a:t> MARCO </a:t>
            </a:r>
            <a:r>
              <a:rPr lang="en-IN" u="sng" dirty="0"/>
              <a:t>CHE</a:t>
            </a:r>
            <a:r>
              <a:rPr lang="en-IN" dirty="0"/>
              <a:t> HA VINTO IL CONCORSO. (Il </a:t>
            </a:r>
            <a:r>
              <a:rPr lang="en-IN" dirty="0" err="1"/>
              <a:t>verbo</a:t>
            </a:r>
            <a:r>
              <a:rPr lang="en-IN" dirty="0"/>
              <a:t> </a:t>
            </a:r>
            <a:r>
              <a:rPr lang="en-IN" i="1" dirty="0" err="1"/>
              <a:t>essere</a:t>
            </a:r>
            <a:r>
              <a:rPr lang="en-IN" dirty="0"/>
              <a:t>  e </a:t>
            </a:r>
            <a:r>
              <a:rPr lang="en-IN" i="1" dirty="0" err="1"/>
              <a:t>che</a:t>
            </a:r>
            <a:r>
              <a:rPr lang="en-IN" i="1" dirty="0"/>
              <a:t>)</a:t>
            </a:r>
          </a:p>
          <a:p>
            <a:pPr marL="0" indent="0">
              <a:buNone/>
            </a:pPr>
            <a:endParaRPr lang="en-IN" i="1" dirty="0"/>
          </a:p>
          <a:p>
            <a:pPr marL="0" indent="0">
              <a:buNone/>
            </a:pPr>
            <a:endParaRPr lang="en-IN" i="1" dirty="0"/>
          </a:p>
          <a:p>
            <a:pPr marL="0" indent="0">
              <a:buNone/>
            </a:pPr>
            <a:r>
              <a:rPr lang="en-IN" u="sng" dirty="0"/>
              <a:t>SONO</a:t>
            </a:r>
            <a:r>
              <a:rPr lang="en-IN" dirty="0"/>
              <a:t> IO </a:t>
            </a:r>
            <a:r>
              <a:rPr lang="en-IN" u="sng" dirty="0"/>
              <a:t>CHE</a:t>
            </a:r>
            <a:r>
              <a:rPr lang="en-IN" dirty="0"/>
              <a:t> CI DEVO PENSARE</a:t>
            </a:r>
          </a:p>
        </p:txBody>
      </p:sp>
    </p:spTree>
    <p:extLst>
      <p:ext uri="{BB962C8B-B14F-4D97-AF65-F5344CB8AC3E}">
        <p14:creationId xmlns:p14="http://schemas.microsoft.com/office/powerpoint/2010/main" val="306347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59D83-E6AA-49DF-B387-5B8E4A256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C’È PRESENTATIVO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EB3D8-D608-40F9-86A2-D245B911E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u="sng" dirty="0"/>
              <a:t>C’È MICHELA </a:t>
            </a:r>
            <a:r>
              <a:rPr lang="en-IN" dirty="0"/>
              <a:t>CHE SUONA ALLA PORTA.  (Michela </a:t>
            </a:r>
            <a:r>
              <a:rPr lang="en-IN" dirty="0" err="1"/>
              <a:t>suona</a:t>
            </a:r>
            <a:r>
              <a:rPr lang="en-IN" dirty="0"/>
              <a:t> </a:t>
            </a:r>
            <a:r>
              <a:rPr lang="en-IN" dirty="0" err="1"/>
              <a:t>alla</a:t>
            </a:r>
            <a:r>
              <a:rPr lang="en-IN" dirty="0"/>
              <a:t> porta.)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TIPICO DEL PARLATO COLLOQUIALE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50163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2A35D-094A-4E6F-8484-38EEC32DE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IL SIGNIFICATO DELLA FRASE SEMPLICE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A6333-D8E7-4E73-95CC-F6D02A2CC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7010"/>
            <a:ext cx="10515600" cy="5470989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IN" dirty="0"/>
              <a:t>IL SIGNIFICATO LINGUISTICO es. Michela </a:t>
            </a:r>
            <a:r>
              <a:rPr lang="en-IN" dirty="0" err="1"/>
              <a:t>ti</a:t>
            </a:r>
            <a:r>
              <a:rPr lang="en-IN" dirty="0"/>
              <a:t> ha </a:t>
            </a:r>
            <a:r>
              <a:rPr lang="en-IN" dirty="0" err="1"/>
              <a:t>regalato</a:t>
            </a:r>
            <a:r>
              <a:rPr lang="en-IN" dirty="0"/>
              <a:t> un </a:t>
            </a:r>
            <a:r>
              <a:rPr lang="en-IN" dirty="0" err="1"/>
              <a:t>libro</a:t>
            </a:r>
            <a:r>
              <a:rPr lang="en-IN" dirty="0"/>
              <a:t>. (parole, </a:t>
            </a:r>
            <a:r>
              <a:rPr lang="en-IN" dirty="0" err="1"/>
              <a:t>sintassi</a:t>
            </a:r>
            <a:r>
              <a:rPr lang="en-IN" dirty="0"/>
              <a:t>, </a:t>
            </a:r>
            <a:r>
              <a:rPr lang="en-IN" dirty="0" err="1"/>
              <a:t>intonazione</a:t>
            </a:r>
            <a:r>
              <a:rPr lang="en-IN" dirty="0"/>
              <a:t>)</a:t>
            </a:r>
          </a:p>
          <a:p>
            <a:pPr>
              <a:lnSpc>
                <a:spcPct val="250000"/>
              </a:lnSpc>
            </a:pPr>
            <a:r>
              <a:rPr lang="en-IN" dirty="0"/>
              <a:t>ASTRATTO es. E’ </a:t>
            </a:r>
            <a:r>
              <a:rPr lang="en-IN" dirty="0" err="1"/>
              <a:t>uscita</a:t>
            </a:r>
            <a:r>
              <a:rPr lang="en-IN" dirty="0"/>
              <a:t> </a:t>
            </a:r>
            <a:r>
              <a:rPr lang="en-IN" dirty="0" err="1"/>
              <a:t>ieri</a:t>
            </a:r>
            <a:r>
              <a:rPr lang="en-IN" dirty="0"/>
              <a:t>.</a:t>
            </a:r>
          </a:p>
          <a:p>
            <a:pPr>
              <a:lnSpc>
                <a:spcPct val="250000"/>
              </a:lnSpc>
            </a:pPr>
            <a:r>
              <a:rPr lang="en-IN" dirty="0"/>
              <a:t>CENTRALE es. Michela e’ </a:t>
            </a:r>
            <a:r>
              <a:rPr lang="en-IN" dirty="0" err="1"/>
              <a:t>andata</a:t>
            </a:r>
            <a:r>
              <a:rPr lang="en-IN" dirty="0"/>
              <a:t> a Parigi.</a:t>
            </a:r>
          </a:p>
          <a:p>
            <a:pPr>
              <a:lnSpc>
                <a:spcPct val="110000"/>
              </a:lnSpc>
            </a:pPr>
            <a:r>
              <a:rPr lang="en-IN" dirty="0"/>
              <a:t>COLLATERALE es. </a:t>
            </a:r>
            <a:r>
              <a:rPr lang="en-IN" dirty="0" err="1"/>
              <a:t>Purtroppo</a:t>
            </a:r>
            <a:r>
              <a:rPr lang="en-IN" dirty="0"/>
              <a:t>, Michela e’ </a:t>
            </a:r>
            <a:r>
              <a:rPr lang="en-IN" dirty="0" err="1"/>
              <a:t>andata</a:t>
            </a:r>
            <a:r>
              <a:rPr lang="en-IN" dirty="0"/>
              <a:t> a Parigi.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IN" dirty="0" err="1"/>
              <a:t>Purtroppo</a:t>
            </a:r>
            <a:r>
              <a:rPr lang="en-IN" dirty="0"/>
              <a:t>, </a:t>
            </a:r>
            <a:r>
              <a:rPr lang="en-IN" dirty="0" err="1"/>
              <a:t>Sfortunatamente</a:t>
            </a:r>
            <a:r>
              <a:rPr lang="en-IN" dirty="0"/>
              <a:t>, Senza </a:t>
            </a:r>
            <a:r>
              <a:rPr lang="en-IN" dirty="0" err="1"/>
              <a:t>dubbio</a:t>
            </a:r>
            <a:r>
              <a:rPr lang="en-IN" dirty="0"/>
              <a:t>…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IN" dirty="0"/>
              <a:t>VALUTAZIONE SOGGETTIVA - ESPRESSA CON VERBI MODALI, PRONOMI ETICI (Il bambino </a:t>
            </a:r>
            <a:r>
              <a:rPr lang="en-IN" u="sng" dirty="0"/>
              <a:t>mi</a:t>
            </a:r>
            <a:r>
              <a:rPr lang="en-IN" dirty="0"/>
              <a:t> </a:t>
            </a:r>
            <a:r>
              <a:rPr lang="en-IN" dirty="0" err="1"/>
              <a:t>mangia</a:t>
            </a:r>
            <a:r>
              <a:rPr lang="en-IN" dirty="0"/>
              <a:t> </a:t>
            </a:r>
            <a:r>
              <a:rPr lang="en-IN" dirty="0" err="1"/>
              <a:t>poca</a:t>
            </a:r>
            <a:r>
              <a:rPr lang="en-IN" dirty="0"/>
              <a:t> </a:t>
            </a:r>
            <a:r>
              <a:rPr lang="en-IN" dirty="0" err="1"/>
              <a:t>frutta</a:t>
            </a:r>
            <a:r>
              <a:rPr lang="en-IN" dirty="0"/>
              <a:t>)</a:t>
            </a:r>
          </a:p>
          <a:p>
            <a:pPr>
              <a:lnSpc>
                <a:spcPct val="100000"/>
              </a:lnSpc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468225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55F9F-65F8-461F-B5A8-F23C262B5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IL SIGNIFICATO COMUNICATIVO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FD0B5-89D4-4AE2-A3B2-FB23DF2B2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N" dirty="0"/>
              <a:t>SIGNIFICATO COMUNICATIVO + INFORMAZIONI CONTESTUALI</a:t>
            </a:r>
          </a:p>
          <a:p>
            <a:pPr marL="0" indent="0" algn="just">
              <a:buNone/>
            </a:pPr>
            <a:endParaRPr lang="en-IN" dirty="0"/>
          </a:p>
          <a:p>
            <a:pPr marL="0" indent="0" algn="just">
              <a:buNone/>
            </a:pPr>
            <a:endParaRPr lang="en-IN" dirty="0"/>
          </a:p>
          <a:p>
            <a:pPr marL="0" indent="0" algn="just">
              <a:buNone/>
            </a:pPr>
            <a:r>
              <a:rPr lang="en-IN" dirty="0"/>
              <a:t>Es. </a:t>
            </a:r>
          </a:p>
          <a:p>
            <a:pPr marL="0" indent="0" algn="just">
              <a:buNone/>
            </a:pPr>
            <a:r>
              <a:rPr lang="en-IN" dirty="0"/>
              <a:t>E’ ARRIVATA STAMATTINA – CHI, DA DOVE, A CHE ORA, DATA</a:t>
            </a:r>
          </a:p>
          <a:p>
            <a:pPr marL="0" indent="0" algn="just">
              <a:buNone/>
            </a:pPr>
            <a:endParaRPr lang="en-IN" dirty="0"/>
          </a:p>
          <a:p>
            <a:pPr marL="0" indent="0" algn="just">
              <a:buNone/>
            </a:pPr>
            <a:r>
              <a:rPr lang="en-IN" dirty="0"/>
              <a:t>MAURA, HO FREDDO!  (IMPLICITO-CHIUDI LA FINESTRA)</a:t>
            </a:r>
          </a:p>
        </p:txBody>
      </p:sp>
    </p:spTree>
    <p:extLst>
      <p:ext uri="{BB962C8B-B14F-4D97-AF65-F5344CB8AC3E}">
        <p14:creationId xmlns:p14="http://schemas.microsoft.com/office/powerpoint/2010/main" val="24131454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733EE-D46E-4116-A295-43BD08EF4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LE ESPRESSIONI DEITTICHE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6B6D0-1D14-4E73-91C4-67C71B83C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0850"/>
            <a:ext cx="10515600" cy="5327150"/>
          </a:xfrm>
        </p:spPr>
        <p:txBody>
          <a:bodyPr>
            <a:normAutofit/>
          </a:bodyPr>
          <a:lstStyle/>
          <a:p>
            <a:pPr marL="0" indent="0">
              <a:lnSpc>
                <a:spcPct val="300000"/>
              </a:lnSpc>
              <a:buNone/>
            </a:pPr>
            <a:r>
              <a:rPr lang="en-IN" dirty="0"/>
              <a:t>ES. OGGI MANGIO QUI CON VOI.</a:t>
            </a:r>
          </a:p>
          <a:p>
            <a:pPr>
              <a:lnSpc>
                <a:spcPct val="200000"/>
              </a:lnSpc>
            </a:pPr>
            <a:r>
              <a:rPr lang="en-IN" dirty="0"/>
              <a:t>PERSONALI - PRONOMI</a:t>
            </a:r>
          </a:p>
          <a:p>
            <a:pPr>
              <a:lnSpc>
                <a:spcPct val="200000"/>
              </a:lnSpc>
            </a:pPr>
            <a:r>
              <a:rPr lang="en-IN" dirty="0"/>
              <a:t>SPAZIALI – AVVERBI DI LUOGO…QUI, QUA, LI’, LA’…</a:t>
            </a:r>
          </a:p>
          <a:p>
            <a:pPr>
              <a:lnSpc>
                <a:spcPct val="200000"/>
              </a:lnSpc>
            </a:pPr>
            <a:r>
              <a:rPr lang="en-IN" dirty="0"/>
              <a:t>TEMPORALI – AVVERBI DI TEMPO..ORA, IERI, UNA SETTIMANA FA, SCORSO, PROSSIMO…</a:t>
            </a:r>
          </a:p>
        </p:txBody>
      </p:sp>
    </p:spTree>
    <p:extLst>
      <p:ext uri="{BB962C8B-B14F-4D97-AF65-F5344CB8AC3E}">
        <p14:creationId xmlns:p14="http://schemas.microsoft.com/office/powerpoint/2010/main" val="21507779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424DF-19C7-4C4B-85F6-6AAC71A57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L’USO DELLA FRASE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65337-85A4-41DA-824C-92A99BCB7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4222"/>
          </a:xfrm>
        </p:spPr>
        <p:txBody>
          <a:bodyPr>
            <a:normAutofit fontScale="85000" lnSpcReduction="20000"/>
          </a:bodyPr>
          <a:lstStyle/>
          <a:p>
            <a:r>
              <a:rPr lang="en-IN" dirty="0"/>
              <a:t>L’ATTO LINGUISTICO CONSISTE DI TRE PARTI: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L’ATTO LOCUTIVO - </a:t>
            </a:r>
            <a:r>
              <a:rPr lang="it-IT" dirty="0"/>
              <a:t> (struttura ed enunciato)</a:t>
            </a:r>
            <a:endParaRPr lang="en-IN" dirty="0"/>
          </a:p>
          <a:p>
            <a:r>
              <a:rPr lang="en-IN" dirty="0"/>
              <a:t>L’ATTO ILLOCUTIVO - </a:t>
            </a:r>
            <a:r>
              <a:rPr lang="it-IT" dirty="0"/>
              <a:t>(obiettivo, intenzione comunicativa)</a:t>
            </a:r>
            <a:endParaRPr lang="en-IN" dirty="0"/>
          </a:p>
          <a:p>
            <a:r>
              <a:rPr lang="en-IN" dirty="0"/>
              <a:t>L’ATTO PERLOCUTIVO - </a:t>
            </a:r>
            <a:r>
              <a:rPr lang="it-IT" dirty="0"/>
              <a:t>(effetto dell'atto linguistico sull'interlocutore)</a:t>
            </a:r>
            <a:r>
              <a:rPr lang="en-IN" dirty="0"/>
              <a:t> </a:t>
            </a:r>
          </a:p>
          <a:p>
            <a:endParaRPr lang="en-IN" dirty="0"/>
          </a:p>
          <a:p>
            <a:pPr marL="0" indent="0">
              <a:buNone/>
            </a:pPr>
            <a:r>
              <a:rPr lang="it-IT" dirty="0"/>
              <a:t>Ad esempio: con l'enunciato </a:t>
            </a:r>
            <a:r>
              <a:rPr lang="it-IT" i="1" dirty="0"/>
              <a:t>è tardi</a:t>
            </a:r>
            <a:r>
              <a:rPr lang="it-IT" dirty="0"/>
              <a:t>, ad una sola locuzione possono corrispondere diverse illocuzioni, ad esempio: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La semplice intenzione di constatare qualcosa a titolo di informazione</a:t>
            </a:r>
          </a:p>
          <a:p>
            <a:r>
              <a:rPr lang="it-IT" dirty="0"/>
              <a:t>L'intenzione di invitare qualcuno a sbrigarsi</a:t>
            </a:r>
          </a:p>
          <a:p>
            <a:r>
              <a:rPr lang="it-IT" dirty="0"/>
              <a:t>L'intenzione di invitare qualcuno a non sforzarsi più.</a:t>
            </a:r>
          </a:p>
          <a:p>
            <a:r>
              <a:rPr lang="it-IT" dirty="0"/>
              <a:t>L'intenzione di comunicare che è giunto il momento di congedarsi.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4457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A6006-F452-4261-A441-AEA634672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DALLA FRASE AL TESTO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950C5-21CD-495C-A75F-72200368E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en-IN" dirty="0"/>
              <a:t>LA FRASE SEMPLICE</a:t>
            </a:r>
          </a:p>
          <a:p>
            <a:pPr>
              <a:lnSpc>
                <a:spcPct val="250000"/>
              </a:lnSpc>
            </a:pPr>
            <a:r>
              <a:rPr lang="en-IN" dirty="0"/>
              <a:t>LA FRASE COMPLESSA</a:t>
            </a:r>
          </a:p>
          <a:p>
            <a:pPr>
              <a:lnSpc>
                <a:spcPct val="250000"/>
              </a:lnSpc>
            </a:pPr>
            <a:r>
              <a:rPr lang="en-IN" dirty="0"/>
              <a:t>IL TESTO</a:t>
            </a:r>
          </a:p>
        </p:txBody>
      </p:sp>
    </p:spTree>
    <p:extLst>
      <p:ext uri="{BB962C8B-B14F-4D97-AF65-F5344CB8AC3E}">
        <p14:creationId xmlns:p14="http://schemas.microsoft.com/office/powerpoint/2010/main" val="1266009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CE8F7-DA07-4B5E-BD64-4D57111E7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LA FRASE COMPLESSA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89190-6B26-4C4F-A469-1CF8DC841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5319"/>
          </a:xfrm>
        </p:spPr>
        <p:txBody>
          <a:bodyPr>
            <a:normAutofit/>
          </a:bodyPr>
          <a:lstStyle/>
          <a:p>
            <a:r>
              <a:rPr lang="en-IN" dirty="0"/>
              <a:t>COORDINAZIONE—</a:t>
            </a:r>
            <a:r>
              <a:rPr lang="en-IN" dirty="0" err="1"/>
              <a:t>copulativa</a:t>
            </a:r>
            <a:r>
              <a:rPr lang="en-IN" dirty="0"/>
              <a:t>, </a:t>
            </a:r>
            <a:r>
              <a:rPr lang="en-IN" dirty="0" err="1"/>
              <a:t>avversativa</a:t>
            </a:r>
            <a:r>
              <a:rPr lang="en-IN" dirty="0"/>
              <a:t>, </a:t>
            </a:r>
            <a:r>
              <a:rPr lang="en-IN" dirty="0" err="1"/>
              <a:t>disgiuntiva</a:t>
            </a:r>
            <a:r>
              <a:rPr lang="en-IN" dirty="0"/>
              <a:t>, </a:t>
            </a:r>
            <a:r>
              <a:rPr lang="en-IN" dirty="0" err="1"/>
              <a:t>conclusiva</a:t>
            </a:r>
            <a:r>
              <a:rPr lang="en-IN" dirty="0"/>
              <a:t>, </a:t>
            </a:r>
            <a:r>
              <a:rPr lang="en-IN" dirty="0" err="1"/>
              <a:t>dichiarativa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È </a:t>
            </a:r>
            <a:r>
              <a:rPr lang="en-IN" dirty="0" err="1"/>
              <a:t>tardi</a:t>
            </a:r>
            <a:r>
              <a:rPr lang="en-IN" dirty="0"/>
              <a:t> e non </a:t>
            </a:r>
            <a:r>
              <a:rPr lang="en-IN" dirty="0" err="1"/>
              <a:t>esco</a:t>
            </a:r>
            <a:r>
              <a:rPr lang="en-IN" dirty="0"/>
              <a:t>.</a:t>
            </a:r>
          </a:p>
          <a:p>
            <a:endParaRPr lang="en-IN" dirty="0"/>
          </a:p>
          <a:p>
            <a:r>
              <a:rPr lang="en-IN" dirty="0"/>
              <a:t>SUBORDINAZIONE-</a:t>
            </a:r>
            <a:r>
              <a:rPr lang="en-IN" dirty="0" err="1"/>
              <a:t>argomentali</a:t>
            </a:r>
            <a:r>
              <a:rPr lang="en-IN" dirty="0"/>
              <a:t>, non </a:t>
            </a:r>
            <a:r>
              <a:rPr lang="en-IN" dirty="0" err="1"/>
              <a:t>argomentali</a:t>
            </a:r>
            <a:r>
              <a:rPr lang="en-IN" dirty="0"/>
              <a:t> (</a:t>
            </a:r>
            <a:r>
              <a:rPr lang="en-IN" dirty="0" err="1"/>
              <a:t>temporali</a:t>
            </a:r>
            <a:r>
              <a:rPr lang="en-IN" dirty="0"/>
              <a:t>, </a:t>
            </a:r>
            <a:r>
              <a:rPr lang="en-IN" dirty="0" err="1"/>
              <a:t>causali</a:t>
            </a:r>
            <a:r>
              <a:rPr lang="en-IN" dirty="0"/>
              <a:t>, </a:t>
            </a:r>
            <a:r>
              <a:rPr lang="en-IN" dirty="0" err="1"/>
              <a:t>finali</a:t>
            </a:r>
            <a:r>
              <a:rPr lang="en-IN" dirty="0"/>
              <a:t>…), relative</a:t>
            </a:r>
          </a:p>
          <a:p>
            <a:pPr marL="0" indent="0">
              <a:buNone/>
            </a:pPr>
            <a:r>
              <a:rPr lang="en-IN" dirty="0" err="1"/>
              <a:t>Siccome</a:t>
            </a:r>
            <a:r>
              <a:rPr lang="en-IN" dirty="0"/>
              <a:t> è </a:t>
            </a:r>
            <a:r>
              <a:rPr lang="en-IN" dirty="0" err="1"/>
              <a:t>tardi</a:t>
            </a:r>
            <a:r>
              <a:rPr lang="en-IN" dirty="0"/>
              <a:t>, non </a:t>
            </a:r>
            <a:r>
              <a:rPr lang="en-IN" dirty="0" err="1"/>
              <a:t>esco</a:t>
            </a:r>
            <a:endParaRPr lang="en-IN" u="sng" dirty="0"/>
          </a:p>
          <a:p>
            <a:endParaRPr lang="en-IN" dirty="0"/>
          </a:p>
          <a:p>
            <a:r>
              <a:rPr lang="en-IN" dirty="0"/>
              <a:t>GIUSTAPPOSIZIONE</a:t>
            </a:r>
          </a:p>
          <a:p>
            <a:pPr marL="0" indent="0">
              <a:buNone/>
            </a:pPr>
            <a:r>
              <a:rPr lang="en-IN" dirty="0"/>
              <a:t>È </a:t>
            </a:r>
            <a:r>
              <a:rPr lang="en-IN" dirty="0" err="1"/>
              <a:t>tardi</a:t>
            </a:r>
            <a:r>
              <a:rPr lang="en-IN" dirty="0"/>
              <a:t>: non </a:t>
            </a:r>
            <a:r>
              <a:rPr lang="en-IN" dirty="0" err="1"/>
              <a:t>esco</a:t>
            </a:r>
            <a:r>
              <a:rPr lang="en-IN" dirty="0"/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58009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807B6-7A84-4004-B27E-6142C1342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IL TESTO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9D833-0A1C-46E3-A16F-549AB227C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LA TRECCANI DICE: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dirty="0"/>
              <a:t>(un testo </a:t>
            </a:r>
            <a:r>
              <a:rPr lang="it-IT" dirty="0" err="1"/>
              <a:t>e’</a:t>
            </a:r>
            <a:r>
              <a:rPr lang="it-IT" dirty="0"/>
              <a:t>…) qualsiasi enunciato complesso, orale o scritto, la cui struttura non può essere immediatamente interpretabile sulla base di quella delle frasi che lo costituiscono, ma che presenta proprietà peculiari, quali, essenzialmente, la compattezza morfosintattica e l’unità di significato, tali da permettere di considerarlo come un’entità unitaria, come avviene, per es., per una conversazione telefonica.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en-IN" sz="2000" dirty="0">
                <a:hlinkClick r:id="rId2"/>
              </a:rPr>
              <a:t>http://www.treccani.it/enciclopedia/testo/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86280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D4D81-47E8-4469-B350-A6CC764BA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935"/>
            <a:ext cx="10515600" cy="599202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b="1" dirty="0" err="1"/>
              <a:t>Beaugrande</a:t>
            </a:r>
            <a:r>
              <a:rPr lang="it-IT" b="1" dirty="0"/>
              <a:t> e </a:t>
            </a:r>
            <a:r>
              <a:rPr lang="it-IT" b="1" dirty="0" err="1"/>
              <a:t>Dressler</a:t>
            </a:r>
            <a:r>
              <a:rPr lang="it-IT" b="1" dirty="0"/>
              <a:t> hanno schematizzato in sette criteri di testualità: </a:t>
            </a:r>
          </a:p>
          <a:p>
            <a:pPr algn="just">
              <a:lnSpc>
                <a:spcPct val="150000"/>
              </a:lnSpc>
            </a:pPr>
            <a:r>
              <a:rPr lang="it-IT" dirty="0"/>
              <a:t>coesione e coerenza, incentrati sul testo,</a:t>
            </a:r>
          </a:p>
          <a:p>
            <a:pPr algn="just">
              <a:lnSpc>
                <a:spcPct val="150000"/>
              </a:lnSpc>
            </a:pPr>
            <a:r>
              <a:rPr lang="it-IT" dirty="0"/>
              <a:t> intenzionalità e accettabilità, orientati verso il parlante-ascoltatore, </a:t>
            </a:r>
          </a:p>
          <a:p>
            <a:pPr algn="just">
              <a:lnSpc>
                <a:spcPct val="150000"/>
              </a:lnSpc>
            </a:pPr>
            <a:r>
              <a:rPr lang="it-IT" dirty="0" err="1"/>
              <a:t>informatività</a:t>
            </a:r>
            <a:r>
              <a:rPr lang="it-IT" dirty="0"/>
              <a:t> e </a:t>
            </a:r>
            <a:r>
              <a:rPr lang="it-IT" dirty="0" err="1"/>
              <a:t>situazionalità</a:t>
            </a:r>
            <a:r>
              <a:rPr lang="it-IT" dirty="0"/>
              <a:t> collocano il testo nella situazione comunicativa e </a:t>
            </a:r>
          </a:p>
          <a:p>
            <a:pPr algn="just">
              <a:lnSpc>
                <a:spcPct val="150000"/>
              </a:lnSpc>
            </a:pPr>
            <a:r>
              <a:rPr lang="it-IT" dirty="0"/>
              <a:t>l’intertestualità garantisce la definizione dei diversi tipi testuali. 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en-IN" sz="1600" dirty="0">
                <a:hlinkClick r:id="rId2"/>
              </a:rPr>
              <a:t>https://petitewriterdotco.wordpress.com/2015/07/20/i-sette-criteri-della-testualita-di-beaugrande-e-dressler/</a:t>
            </a:r>
            <a:endParaRPr lang="en-IN" sz="1600" dirty="0"/>
          </a:p>
          <a:p>
            <a:pPr marL="0" indent="0" algn="just">
              <a:lnSpc>
                <a:spcPct val="150000"/>
              </a:lnSpc>
              <a:buNone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353812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0AD90-F649-40D6-B268-F8C7842D1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LA COESIONE 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87D69-DDAD-4093-B34F-8D5C50500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07560"/>
            <a:ext cx="12192000" cy="5450440"/>
          </a:xfrm>
        </p:spPr>
        <p:txBody>
          <a:bodyPr>
            <a:normAutofit/>
          </a:bodyPr>
          <a:lstStyle/>
          <a:p>
            <a:pPr algn="just" fontAlgn="base">
              <a:lnSpc>
                <a:spcPct val="250000"/>
              </a:lnSpc>
            </a:pPr>
            <a:r>
              <a:rPr lang="it-IT" sz="3200" dirty="0"/>
              <a:t>Insieme di meccanismi di cui un testo si serve per assicurare il collegamento tra le sue parti al livello superficiale:</a:t>
            </a:r>
          </a:p>
          <a:p>
            <a:pPr algn="just" fontAlgn="base">
              <a:lnSpc>
                <a:spcPct val="250000"/>
              </a:lnSpc>
            </a:pPr>
            <a:r>
              <a:rPr lang="it-IT" sz="3200" dirty="0"/>
              <a:t>Le ellissi, mezzi di coesione che consistono nella cancellazione degli elementi che vengono ripresi in un testo.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02074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6E783-A7DE-4AF1-85B4-B1A1704F6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2885"/>
            <a:ext cx="10515600" cy="5694078"/>
          </a:xfrm>
        </p:spPr>
        <p:txBody>
          <a:bodyPr>
            <a:normAutofit/>
          </a:bodyPr>
          <a:lstStyle/>
          <a:p>
            <a:pPr algn="just" fontAlgn="base">
              <a:lnSpc>
                <a:spcPct val="250000"/>
              </a:lnSpc>
            </a:pPr>
            <a:r>
              <a:rPr lang="it-IT" sz="3200" dirty="0"/>
              <a:t>I pronomi si distinguono in anaforici e cataforici.</a:t>
            </a:r>
          </a:p>
          <a:p>
            <a:pPr algn="just" fontAlgn="base">
              <a:lnSpc>
                <a:spcPct val="250000"/>
              </a:lnSpc>
            </a:pPr>
            <a:r>
              <a:rPr lang="it-IT" sz="3200" dirty="0"/>
              <a:t>Ripetizioni di elementi (ricorrenza), ciò avviene in particolare nella lingua parlata, perché non c’è il tempo di pianificare l’enunciazione.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4919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70643-9B0C-4653-94E5-0879BB92F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base">
              <a:lnSpc>
                <a:spcPct val="250000"/>
              </a:lnSpc>
              <a:buNone/>
            </a:pPr>
            <a:r>
              <a:rPr lang="it-IT" sz="3200" dirty="0"/>
              <a:t>I giuntivi, ossia le congiunzioni (</a:t>
            </a:r>
            <a:r>
              <a:rPr lang="it-IT" sz="3200" i="1" dirty="0"/>
              <a:t>e</a:t>
            </a:r>
            <a:r>
              <a:rPr lang="it-IT" sz="3200" dirty="0"/>
              <a:t>), le disgiunzioni (</a:t>
            </a:r>
            <a:r>
              <a:rPr lang="it-IT" sz="3200" i="1" dirty="0"/>
              <a:t>o</a:t>
            </a:r>
            <a:r>
              <a:rPr lang="it-IT" sz="3200" dirty="0"/>
              <a:t>) le </a:t>
            </a:r>
            <a:r>
              <a:rPr lang="it-IT" sz="3200" dirty="0" err="1"/>
              <a:t>controgiunzioni</a:t>
            </a:r>
            <a:r>
              <a:rPr lang="it-IT" sz="3200" dirty="0"/>
              <a:t> (</a:t>
            </a:r>
            <a:r>
              <a:rPr lang="it-IT" sz="3200" i="1" dirty="0"/>
              <a:t>ma, però</a:t>
            </a:r>
            <a:r>
              <a:rPr lang="it-IT" sz="3200" dirty="0"/>
              <a:t>), le subordinazioni, tutte relazioni di coerenza che tengono connesse le frasi tra loro.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18453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1138</Words>
  <Application>Microsoft Office PowerPoint</Application>
  <PresentationFormat>Widescreen</PresentationFormat>
  <Paragraphs>198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Crimson Text</vt:lpstr>
      <vt:lpstr>Office Theme</vt:lpstr>
      <vt:lpstr>PowerPoint Presentation</vt:lpstr>
      <vt:lpstr>IL SINTAGMA</vt:lpstr>
      <vt:lpstr>DALLA FRASE AL TESTO</vt:lpstr>
      <vt:lpstr>LA FRASE COMPLESSA </vt:lpstr>
      <vt:lpstr>IL TESTO</vt:lpstr>
      <vt:lpstr>PowerPoint Presentation</vt:lpstr>
      <vt:lpstr>LA COESIONE </vt:lpstr>
      <vt:lpstr>PowerPoint Presentation</vt:lpstr>
      <vt:lpstr>PowerPoint Presentation</vt:lpstr>
      <vt:lpstr>PowerPoint Presentation</vt:lpstr>
      <vt:lpstr>LA COERENZA</vt:lpstr>
      <vt:lpstr>PowerPoint Presentation</vt:lpstr>
      <vt:lpstr>LA FRASE SEMPLICE</vt:lpstr>
      <vt:lpstr>DICHIARATIVA </vt:lpstr>
      <vt:lpstr>PowerPoint Presentation</vt:lpstr>
      <vt:lpstr>PowerPoint Presentation</vt:lpstr>
      <vt:lpstr>IMPERATIVA </vt:lpstr>
      <vt:lpstr>PowerPoint Presentation</vt:lpstr>
      <vt:lpstr>INTERROGATIVA </vt:lpstr>
      <vt:lpstr>PowerPoint Presentation</vt:lpstr>
      <vt:lpstr>ESCLAMATIVA </vt:lpstr>
      <vt:lpstr>OTTATIVA</vt:lpstr>
      <vt:lpstr>MARCATURA SINTATTICA</vt:lpstr>
      <vt:lpstr>LA FRASE SCISSA</vt:lpstr>
      <vt:lpstr>C’È PRESENTATIVO</vt:lpstr>
      <vt:lpstr>IL SIGNIFICATO DELLA FRASE SEMPLICE</vt:lpstr>
      <vt:lpstr>IL SIGNIFICATO COMUNICATIVO</vt:lpstr>
      <vt:lpstr>LE ESPRESSIONI DEITTICHE</vt:lpstr>
      <vt:lpstr>L’USO DELLA FRASE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FRASE</dc:title>
  <dc:creator>Tanya Roy</dc:creator>
  <cp:lastModifiedBy>919811477930</cp:lastModifiedBy>
  <cp:revision>129</cp:revision>
  <dcterms:created xsi:type="dcterms:W3CDTF">2019-10-18T14:44:00Z</dcterms:created>
  <dcterms:modified xsi:type="dcterms:W3CDTF">2019-11-21T21:58:36Z</dcterms:modified>
</cp:coreProperties>
</file>