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85" r:id="rId5"/>
    <p:sldId id="286" r:id="rId6"/>
    <p:sldId id="313" r:id="rId7"/>
    <p:sldId id="260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261" r:id="rId19"/>
    <p:sldId id="287" r:id="rId20"/>
    <p:sldId id="288" r:id="rId21"/>
    <p:sldId id="291" r:id="rId22"/>
    <p:sldId id="289" r:id="rId23"/>
    <p:sldId id="290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14" r:id="rId33"/>
    <p:sldId id="301" r:id="rId34"/>
    <p:sldId id="300" r:id="rId35"/>
    <p:sldId id="264" r:id="rId36"/>
    <p:sldId id="271" r:id="rId37"/>
    <p:sldId id="30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AB865-2C08-4FFF-AF56-0EC956CFB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29491-1E41-4CF1-8306-5C6E522399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24C2B-9294-4BB3-AA80-A5412DAD9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08-11-2019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A430A-0FDF-44AE-8EC0-3545571CF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2F562-2359-49A5-BAF8-DA553DA68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447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D76AC-83BE-470F-B686-F6796D4C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9CD434-1AC0-4B70-861E-22503F7EE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33B14-9C21-410F-BEC6-748A01D83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08-11-2019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7FE6A-4DBB-456F-AC5A-C16797164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DC455-3AF1-4131-A87F-2F7CF929B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6125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2A81D9-45CB-4A76-883B-19F47663C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C6B22-E3EB-43F9-88F9-1A7E830D3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98818-547B-4F82-9A91-5A57781AA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08-11-2019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41A0A-DF96-4D7C-BCBA-A0C7FB523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B1D9F-AE5F-46E9-8860-5D586888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543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0E5FD-5044-4F39-8162-1A5C846FB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6E7B5-44C4-40D7-9F8A-7508FDD32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86A48-2C74-4830-8611-0E1B14CB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08-11-2019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66BD1-3918-4A4D-810F-C234F6ECD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687BA-B028-4739-8716-46402C6AC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228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BE6A5-EBF0-4C9D-A29D-F1AD548DD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79247-70B8-4D26-BB85-BDF890872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70DC5-7B0D-4D81-B6C2-E6DADE593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08-11-2019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5E4AF-9230-4780-A9A8-A1B7FC788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ED4C1-C9FA-49FD-95BA-A8A7C7931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4015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B6B5F-F436-41C7-BF99-7E2D298EA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7F4EB-CDA0-4ECD-A735-8ABE2E91CC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7EE6D3-2A7C-42D8-9989-E05D816E2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453DB-CC46-4280-9D09-CA29B8C4D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08-11-2019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FEDEE-2C88-44BB-87B4-2CB72DB1A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B76BE-5CB8-4A6D-902A-C7F2EA129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768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53EF-94CA-465D-A31C-EECC89FC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8C6F7-1E97-4647-B4BB-C40E49CA4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7369F-B8ED-4516-96F2-497D4E818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11EA4-FDC8-4096-8B77-83B0A63500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1EFF9B-E366-403E-ACD1-69012C7B8C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4C60E4-D080-489A-8ED4-15122CB99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08-11-2019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941F59-3824-401E-B680-F8FE70717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669773-3E40-417B-8BE0-D228F6C06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000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A12B4-1B4C-4A20-B78D-2BDEED82C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9C6072-22AF-4374-BF2C-BCE206255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08-11-2019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78CA0A-CE25-4CB9-BD04-6809341DB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052A-F9F9-4B5C-B2EE-92AE643E1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579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E522E0-919E-4F67-922C-5C651F4E1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08-11-2019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4F365B-7621-4147-B0C3-FF03D56B4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DB1E3D-D1E9-49BD-9027-8D493540A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371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B2007-5AC8-4A78-B7AA-A29165AEB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50D-1E25-4ED0-855F-5A9700938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770B8-6471-456B-A8B7-E34C66575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57E85A-B2CB-417A-B31B-A948D974E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08-11-2019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42492-B988-47F2-BAB5-5E646E95C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871DBD-ED9D-4974-813D-AD7FDA3B9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210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0D2F5-0ACD-47F3-BC2D-D94A78880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284521-B29D-4C35-95DF-410AE9097E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77F95-3084-4101-B94E-BBA1ADE5F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246C4E-3FCA-4391-A052-74E8CBE6E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203-2076-4FB0-A132-759CBC3D9136}" type="datetimeFigureOut">
              <a:rPr lang="en-IN" smtClean="0"/>
              <a:t>08-11-2019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5D627-4B3B-42F1-8E2D-6A5CF53DF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A5AB2-8032-442A-B368-EE21A0815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583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D51D6B-EDD8-40EC-9C95-CF82C2761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9B843-865C-4FB0-94BA-AEC5A948A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99020-9058-4951-9FEA-C62C48D7C4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19203-2076-4FB0-A132-759CBC3D9136}" type="datetimeFigureOut">
              <a:rPr lang="en-IN" smtClean="0"/>
              <a:t>08-11-2019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98D87-2C48-4994-A8B8-B16EE71158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1AA73-319C-4E38-B38B-4009641C73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A6820-3EFB-4375-B2DD-BDB1A970229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538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ccani.it/enciclopedia/tipi-di-sintagma_%28Enciclopedia-dell%27Italiano%29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ccani.it/enciclopedia/tipi-di-sintagma_%28Enciclopedia-dell%27Italiano%29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labovsvineyard.blogspot.com/2011/01/diagramma-ad-albero-e-schema-x-barra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ccani.it/enciclopedia/ossi-o-ossa_%28La-grammatica-italiana%29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accademiadellacrusca.it/it/consulenza/plurali-doppi/81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accademiadellacrusca.it/it/consulenza/plurali-doppi/81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accademiadellacrusca.it/it/consulenza/plurali-doppi/81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grammaticaitaliana.it/lezionegrammatica/17.140-il-sintagma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ccani.it/enciclopedia/tipi-di-sintagma_%28Enciclopedia-dell%27Italiano%29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E9773-AEE8-4303-B022-86CD11938F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LA FRASE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BD3A43-8F8F-4122-9985-5B161F1954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IN" sz="3600" dirty="0"/>
          </a:p>
          <a:p>
            <a:r>
              <a:rPr lang="en-IN" sz="3600" dirty="0"/>
              <a:t>LE SUE PARTI E LA SUA STRUTTURA</a:t>
            </a:r>
          </a:p>
        </p:txBody>
      </p:sp>
    </p:spTree>
    <p:extLst>
      <p:ext uri="{BB962C8B-B14F-4D97-AF65-F5344CB8AC3E}">
        <p14:creationId xmlns:p14="http://schemas.microsoft.com/office/powerpoint/2010/main" val="2428604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CEE16-5513-4F60-AFF1-F4700A10D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ORIGINE DEL CONCETTO DI SINTAGMA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8CA3-3D02-416C-A774-3B71E0F0B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/>
              <a:t>Il concetto di sintagma ha origine nella linguistica strutturale. Etimologicamente, il termine, coniato da Saussure (1986</a:t>
            </a:r>
            <a:r>
              <a:rPr lang="it-IT" sz="3200" baseline="30000" dirty="0"/>
              <a:t>4</a:t>
            </a:r>
            <a:r>
              <a:rPr lang="it-IT" sz="3200" dirty="0"/>
              <a:t>: 149; dal gr. </a:t>
            </a:r>
            <a:r>
              <a:rPr lang="it-IT" sz="3200" i="1" dirty="0" err="1"/>
              <a:t>sýntagma</a:t>
            </a:r>
            <a:r>
              <a:rPr lang="it-IT" sz="3200" dirty="0"/>
              <a:t> «unione»), è appropriato perché indica che le parole di un enunciato si raggruppano fra loro attraverso relazioni a più livelli, semantiche per quanto riguarda il significato, fonologiche in quanto le parole sono pronunciate insieme, e sintattiche giacché possono essere spostate insieme.</a:t>
            </a:r>
          </a:p>
          <a:p>
            <a:pPr marL="0" indent="0">
              <a:buNone/>
            </a:pPr>
            <a:endParaRPr lang="it-IT" dirty="0"/>
          </a:p>
          <a:p>
            <a:pPr marL="0" indent="0" algn="r">
              <a:buNone/>
            </a:pPr>
            <a:r>
              <a:rPr lang="en-IN" sz="2000" dirty="0">
                <a:hlinkClick r:id="rId2"/>
              </a:rPr>
              <a:t>http://www.treccani.it/enciclopedia/tipi-di-sintagma_%28Enciclopedia-dell%27Italiano%29/</a:t>
            </a:r>
            <a:endParaRPr lang="en-IN" sz="2000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8794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0DAAA-DF10-49C8-A7E8-1E81AE121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SINTAGMA NOMINALE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E166E-3B4F-4EC7-B60B-7A59C14F4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 ES. hai letto un libro molto difficile (LIP: FC6)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3200" dirty="0"/>
              <a:t>dove al nome </a:t>
            </a:r>
            <a:r>
              <a:rPr lang="it-IT" sz="3200" i="1" dirty="0"/>
              <a:t>libro</a:t>
            </a:r>
            <a:r>
              <a:rPr lang="it-IT" sz="3200" dirty="0"/>
              <a:t> sono aggiunti elementi posti sia prima che dopo: prima l’articolo </a:t>
            </a:r>
            <a:r>
              <a:rPr lang="it-IT" sz="3200" i="1" dirty="0"/>
              <a:t>un</a:t>
            </a:r>
            <a:r>
              <a:rPr lang="it-IT" sz="3200" dirty="0"/>
              <a:t>; dopo l’avverbio </a:t>
            </a:r>
            <a:r>
              <a:rPr lang="it-IT" sz="3200" i="1" dirty="0"/>
              <a:t>molto</a:t>
            </a:r>
            <a:r>
              <a:rPr lang="it-IT" sz="3200" dirty="0"/>
              <a:t> e l’aggettivo</a:t>
            </a:r>
            <a:r>
              <a:rPr lang="it-IT" sz="3200" i="1" dirty="0"/>
              <a:t> difficile</a:t>
            </a:r>
            <a:r>
              <a:rPr lang="it-IT" sz="3200" dirty="0"/>
              <a:t>. </a:t>
            </a:r>
          </a:p>
          <a:p>
            <a:pPr marL="0" indent="0">
              <a:buNone/>
            </a:pPr>
            <a:r>
              <a:rPr lang="it-IT" sz="3200" dirty="0"/>
              <a:t>Insieme, queste quattro parole formano un sintagma nominale, con il nome </a:t>
            </a:r>
            <a:r>
              <a:rPr lang="it-IT" sz="3200" i="1" dirty="0"/>
              <a:t>libro</a:t>
            </a:r>
            <a:r>
              <a:rPr lang="it-IT" sz="3200" dirty="0"/>
              <a:t> come testa. </a:t>
            </a:r>
          </a:p>
          <a:p>
            <a:pPr marL="0" indent="0">
              <a:buNone/>
            </a:pPr>
            <a:r>
              <a:rPr lang="it-IT" sz="3200" dirty="0"/>
              <a:t>A sua volta, l’aggettivo </a:t>
            </a:r>
            <a:r>
              <a:rPr lang="it-IT" sz="3200" i="1" dirty="0"/>
              <a:t>difficile</a:t>
            </a:r>
            <a:r>
              <a:rPr lang="it-IT" sz="3200" dirty="0"/>
              <a:t> è testa nel sintagma aggettivale </a:t>
            </a:r>
            <a:r>
              <a:rPr lang="it-IT" sz="3200" i="1" dirty="0"/>
              <a:t>molto difficile</a:t>
            </a:r>
            <a:r>
              <a:rPr lang="it-IT" sz="3200" dirty="0"/>
              <a:t>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1267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9D127-8A0A-4C48-B1C6-E6993BAD2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STRUTTURA DEL SINTAGMA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A3D99-627B-4E24-94DB-E57A9E2CA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257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3200" dirty="0"/>
              <a:t>La testa, cioè la parola che impone all’intero sintagma il proprio comportamento sintattico, è l’elemento che dà nome al singolo tipo di sintagma. I tipi più importanti sono: </a:t>
            </a:r>
            <a:r>
              <a:rPr lang="it-IT" sz="3200" i="1" dirty="0"/>
              <a:t>sintagmi nominali</a:t>
            </a:r>
            <a:r>
              <a:rPr lang="it-IT" sz="3200" dirty="0"/>
              <a:t> (di solito abbreviati SN), </a:t>
            </a:r>
            <a:r>
              <a:rPr lang="it-IT" sz="3200" i="1" dirty="0"/>
              <a:t>sintagmi verbali</a:t>
            </a:r>
            <a:r>
              <a:rPr lang="it-IT" sz="3200" dirty="0"/>
              <a:t> (SV), </a:t>
            </a:r>
            <a:r>
              <a:rPr lang="it-IT" sz="3200" i="1" dirty="0"/>
              <a:t>sintagmi preposizionali </a:t>
            </a:r>
            <a:r>
              <a:rPr lang="it-IT" sz="3200" dirty="0"/>
              <a:t>(</a:t>
            </a:r>
            <a:r>
              <a:rPr lang="it-IT" sz="3200" dirty="0" err="1"/>
              <a:t>SPrep</a:t>
            </a:r>
            <a:r>
              <a:rPr lang="it-IT" sz="3200" dirty="0"/>
              <a:t>), </a:t>
            </a:r>
            <a:r>
              <a:rPr lang="it-IT" sz="3200" i="1" dirty="0"/>
              <a:t>sintagmi aggettivali</a:t>
            </a:r>
            <a:r>
              <a:rPr lang="it-IT" sz="3200" dirty="0"/>
              <a:t> (</a:t>
            </a:r>
            <a:r>
              <a:rPr lang="it-IT" sz="3200" dirty="0" err="1"/>
              <a:t>SAgg</a:t>
            </a:r>
            <a:r>
              <a:rPr lang="it-IT" sz="3200" dirty="0"/>
              <a:t>), </a:t>
            </a:r>
            <a:r>
              <a:rPr lang="it-IT" sz="3200" i="1" dirty="0"/>
              <a:t>sintagmi avverbiali </a:t>
            </a:r>
            <a:r>
              <a:rPr lang="it-IT" sz="3200" dirty="0"/>
              <a:t>(</a:t>
            </a:r>
            <a:r>
              <a:rPr lang="it-IT" sz="3200" dirty="0" err="1"/>
              <a:t>SAvv</a:t>
            </a:r>
            <a:r>
              <a:rPr lang="it-IT" sz="3200" dirty="0"/>
              <a:t>).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13270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31D92-68F3-4E22-A111-1173580DB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LA TESTA DEL SINTAGMA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F2969-C7CD-499E-978F-71C3CA43F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9" y="1690688"/>
            <a:ext cx="12000216" cy="51673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La testa del sintagma è decisiva per le funzioni sintattiche del sintagma nella frase.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dirty="0"/>
              <a:t>Ad es., un sintagma nominale come </a:t>
            </a:r>
            <a:r>
              <a:rPr lang="it-IT" i="1" dirty="0"/>
              <a:t>il signore</a:t>
            </a:r>
            <a:r>
              <a:rPr lang="it-IT" dirty="0"/>
              <a:t> può occupare il posto di  soggetto o di oggetto diretto, mentre un sintagma aggettivale come </a:t>
            </a:r>
            <a:r>
              <a:rPr lang="it-IT" i="1" dirty="0"/>
              <a:t>molto vecchio</a:t>
            </a:r>
            <a:r>
              <a:rPr lang="it-IT" dirty="0"/>
              <a:t> può avere funzione attributiva ( attributo) in un SN o funzionare da complemento predicativo del soggetto ( predicativo, complemento). In </a:t>
            </a:r>
            <a:r>
              <a:rPr lang="it-IT" i="1" dirty="0"/>
              <a:t>molto vecchio</a:t>
            </a:r>
            <a:r>
              <a:rPr lang="it-IT" dirty="0"/>
              <a:t> la testa è l’aggettivo </a:t>
            </a:r>
            <a:r>
              <a:rPr lang="it-IT" i="1" dirty="0"/>
              <a:t>vecchio</a:t>
            </a:r>
            <a:r>
              <a:rPr lang="it-IT" dirty="0"/>
              <a:t>, che a sua volta è modificato dall’avverbio </a:t>
            </a:r>
            <a:r>
              <a:rPr lang="it-IT" i="1" dirty="0"/>
              <a:t>molto</a:t>
            </a:r>
            <a:r>
              <a:rPr lang="it-IT" dirty="0"/>
              <a:t>. Spesso l’accordo di  genere e di  numero serve a mostrare la dipendenza fra i singoli elementi del SN.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8138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E106D-0E88-4298-BEE7-F264BEBFF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7676"/>
            <a:ext cx="10515600" cy="5889287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it-IT" sz="3200" dirty="0"/>
              <a:t>Le parole si raggruppano in un certo modo e non in un altro, quindi non tutte le sequenze formano sintagmi. 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it-IT" sz="3200" dirty="0"/>
              <a:t>Esistono vari criteri per determinare se una successione di parole costituisce un sintagma o no. 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it-IT" sz="3200" dirty="0"/>
              <a:t>Salvi &amp; Vanelli (2004: 18-19) ne propongono quattro (cfr. anche Graffi 1994: 77-81).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981965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9A34A-08A7-454D-85CA-3C3B2DDC3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/>
              <a:t>CRITERI</a:t>
            </a:r>
            <a:br>
              <a:rPr lang="en-IN" dirty="0"/>
            </a:br>
            <a:r>
              <a:rPr lang="en-IN" sz="2200" dirty="0">
                <a:hlinkClick r:id="rId2"/>
              </a:rPr>
              <a:t>http://www.treccani.it/enciclopedia/tipi-di-sintagma_%28Enciclopedia-dell%27Italiano%29/</a:t>
            </a:r>
            <a:endParaRPr lang="en-IN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4B335-C15B-4BFB-89A1-500BBF252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42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SPOSTABILITA’</a:t>
            </a:r>
          </a:p>
          <a:p>
            <a:pPr marL="0" indent="0">
              <a:buNone/>
            </a:pPr>
            <a:r>
              <a:rPr lang="it-IT" dirty="0"/>
              <a:t> [Di queste cose] [io e lei] [abbiamo parlato] [anche ieri] (Maggiani 1995: 249)</a:t>
            </a:r>
          </a:p>
          <a:p>
            <a:pPr marL="0" indent="0">
              <a:buNone/>
            </a:pPr>
            <a:r>
              <a:rPr lang="it-IT" dirty="0"/>
              <a:t>i singoli sintagmi si possono spostare senza rompere la struttura della frase:</a:t>
            </a:r>
          </a:p>
          <a:p>
            <a:pPr marL="0" indent="0">
              <a:buNone/>
            </a:pPr>
            <a:r>
              <a:rPr lang="it-IT" dirty="0"/>
              <a:t>a. io e lei abbiamo parlato di queste cose anche ieri</a:t>
            </a:r>
          </a:p>
          <a:p>
            <a:pPr marL="0" indent="0">
              <a:buNone/>
            </a:pPr>
            <a:r>
              <a:rPr lang="it-IT" dirty="0"/>
              <a:t>b. anche ieri io e lei abbiamo parlato di queste cose</a:t>
            </a:r>
          </a:p>
          <a:p>
            <a:pPr marL="0" indent="0">
              <a:buNone/>
            </a:pPr>
            <a:r>
              <a:rPr lang="it-IT" dirty="0"/>
              <a:t>c. abbiamo parlato io e lei di queste cose anche ieri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mentre non sarebbe possibile spostare liberamente le singole parole.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2810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27B62-E0FB-442F-8906-9AA43D7F7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3E3F3E"/>
                </a:solidFill>
                <a:latin typeface="Crimson Text"/>
              </a:rPr>
              <a:t>I giovani non conoscono la storia, ma noi vecchi la conosciamo (Silone 1974: 15)</a:t>
            </a:r>
          </a:p>
          <a:p>
            <a:pPr marL="0" indent="0">
              <a:buNone/>
            </a:pPr>
            <a:endParaRPr lang="it-IT" dirty="0">
              <a:solidFill>
                <a:srgbClr val="3E3F3E"/>
              </a:solidFill>
              <a:latin typeface="Crimson Text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3200" i="1" dirty="0">
                <a:solidFill>
                  <a:srgbClr val="3E3F3E"/>
                </a:solidFill>
                <a:latin typeface="Crimson Text"/>
              </a:rPr>
              <a:t>la storia</a:t>
            </a:r>
            <a:r>
              <a:rPr lang="it-IT" sz="3200" dirty="0">
                <a:solidFill>
                  <a:srgbClr val="3E3F3E"/>
                </a:solidFill>
                <a:latin typeface="Crimson Text"/>
              </a:rPr>
              <a:t> si può sostituire, ad es., con </a:t>
            </a:r>
            <a:r>
              <a:rPr lang="it-IT" sz="3200" i="1" dirty="0">
                <a:solidFill>
                  <a:srgbClr val="3E3F3E"/>
                </a:solidFill>
                <a:latin typeface="Crimson Text"/>
              </a:rPr>
              <a:t>la verità</a:t>
            </a:r>
            <a:r>
              <a:rPr lang="it-IT" sz="3200" dirty="0">
                <a:solidFill>
                  <a:srgbClr val="3E3F3E"/>
                </a:solidFill>
                <a:latin typeface="Crimson Text"/>
              </a:rPr>
              <a:t>, e nella frase seguente la vediamo sostituita da una proforma, il pronome </a:t>
            </a:r>
            <a:r>
              <a:rPr lang="it-IT" sz="3200" i="1" dirty="0">
                <a:solidFill>
                  <a:srgbClr val="3E3F3E"/>
                </a:solidFill>
                <a:latin typeface="Crimson Text"/>
              </a:rPr>
              <a:t>la</a:t>
            </a:r>
            <a:r>
              <a:rPr lang="it-IT" sz="3200" dirty="0">
                <a:solidFill>
                  <a:srgbClr val="3E3F3E"/>
                </a:solidFill>
                <a:latin typeface="Crimson Text"/>
              </a:rPr>
              <a:t> (cfr. anche § 5.7).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3200" dirty="0">
                <a:solidFill>
                  <a:srgbClr val="3E3F3E"/>
                </a:solidFill>
                <a:latin typeface="Crimson Text"/>
              </a:rPr>
              <a:t>Una parola o una sequenza di parole che non può essere sostituita da una proforma, non forma un sintagma.</a:t>
            </a:r>
          </a:p>
          <a:p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8BEF6A-E15D-4AD2-BB31-583AE5849116}"/>
              </a:ext>
            </a:extLst>
          </p:cNvPr>
          <p:cNvSpPr/>
          <p:nvPr/>
        </p:nvSpPr>
        <p:spPr>
          <a:xfrm>
            <a:off x="632719" y="174661"/>
            <a:ext cx="10721081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solidFill>
                  <a:srgbClr val="3E3F3E"/>
                </a:solidFill>
                <a:latin typeface="Crimson Text"/>
              </a:rPr>
              <a:t> </a:t>
            </a:r>
            <a:r>
              <a:rPr lang="it-IT" sz="4000" dirty="0">
                <a:solidFill>
                  <a:srgbClr val="3E3F3E"/>
                </a:solidFill>
                <a:latin typeface="Crimson Text"/>
              </a:rPr>
              <a:t>SOSTITUIBILITA’</a:t>
            </a:r>
          </a:p>
          <a:p>
            <a:endParaRPr lang="it-IT" dirty="0">
              <a:solidFill>
                <a:srgbClr val="3E3F3E"/>
              </a:solidFill>
              <a:latin typeface="Crimson Text"/>
            </a:endParaRPr>
          </a:p>
        </p:txBody>
      </p:sp>
    </p:spTree>
    <p:extLst>
      <p:ext uri="{BB962C8B-B14F-4D97-AF65-F5344CB8AC3E}">
        <p14:creationId xmlns:p14="http://schemas.microsoft.com/office/powerpoint/2010/main" val="908954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23480-720A-478C-BE81-BEC41EDA5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3E3F3E"/>
                </a:solidFill>
                <a:latin typeface="Crimson Text"/>
              </a:rPr>
              <a:t> ENUNCIABILITÀ IN ISOLAMENTO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64CDE-77DF-4870-B63E-D94FAD980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30850"/>
            <a:ext cx="12192000" cy="5327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rgbClr val="3E3F3E"/>
                </a:solidFill>
                <a:latin typeface="Crimson Text"/>
              </a:rPr>
              <a:t> Una parola (o una sequenza di parole) che forma un enunciato e che si può enunciare in isolamento, costituisce un sintagma. In:</a:t>
            </a:r>
          </a:p>
          <a:p>
            <a:pPr marL="0" indent="0">
              <a:buNone/>
            </a:pPr>
            <a:endParaRPr lang="it-IT" dirty="0">
              <a:solidFill>
                <a:srgbClr val="3E3F3E"/>
              </a:solidFill>
              <a:latin typeface="Crimson Text"/>
            </a:endParaRPr>
          </a:p>
          <a:p>
            <a:pPr marL="0" indent="0">
              <a:buNone/>
            </a:pPr>
            <a:r>
              <a:rPr lang="it-IT" dirty="0">
                <a:solidFill>
                  <a:srgbClr val="3E3F3E"/>
                </a:solidFill>
                <a:latin typeface="Crimson Text"/>
              </a:rPr>
              <a:t> «Finalmente stiamo vincendo!» Finalmente (Vassalli 2010: 184)</a:t>
            </a:r>
          </a:p>
          <a:p>
            <a:pPr marL="0" indent="0">
              <a:buNone/>
            </a:pPr>
            <a:endParaRPr lang="it-IT" dirty="0">
              <a:solidFill>
                <a:srgbClr val="3E3F3E"/>
              </a:solidFill>
              <a:latin typeface="Crimson Tex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it-IT" dirty="0">
                <a:solidFill>
                  <a:srgbClr val="3E3F3E"/>
                </a:solidFill>
                <a:latin typeface="Crimson Text"/>
              </a:rPr>
              <a:t>la parola </a:t>
            </a:r>
            <a:r>
              <a:rPr lang="it-IT" i="1" dirty="0">
                <a:solidFill>
                  <a:srgbClr val="3E3F3E"/>
                </a:solidFill>
                <a:latin typeface="Crimson Text"/>
              </a:rPr>
              <a:t>finalmente</a:t>
            </a:r>
            <a:r>
              <a:rPr lang="it-IT" dirty="0">
                <a:solidFill>
                  <a:srgbClr val="3E3F3E"/>
                </a:solidFill>
                <a:latin typeface="Crimson Text"/>
              </a:rPr>
              <a:t> può essere enunciata in isolamento, il che non varrebbe per </a:t>
            </a:r>
            <a:r>
              <a:rPr lang="it-IT" i="1" dirty="0">
                <a:solidFill>
                  <a:srgbClr val="3E3F3E"/>
                </a:solidFill>
                <a:latin typeface="Crimson Text"/>
              </a:rPr>
              <a:t>stiamo</a:t>
            </a:r>
            <a:r>
              <a:rPr lang="it-IT" dirty="0">
                <a:solidFill>
                  <a:srgbClr val="3E3F3E"/>
                </a:solidFill>
                <a:latin typeface="Crimson Text"/>
              </a:rPr>
              <a:t>. Se riprendiamo l’es. (2), vediamo che i quattro singoli sintagmi possono tutti essere enunciati in isolamento, il che non sarebbe il caso per sequenze di parole (come, ad es., </a:t>
            </a:r>
            <a:r>
              <a:rPr lang="it-IT" i="1" dirty="0">
                <a:solidFill>
                  <a:srgbClr val="3E3F3E"/>
                </a:solidFill>
                <a:latin typeface="Crimson Text"/>
              </a:rPr>
              <a:t>cose io</a:t>
            </a:r>
            <a:r>
              <a:rPr lang="it-IT" dirty="0">
                <a:solidFill>
                  <a:srgbClr val="3E3F3E"/>
                </a:solidFill>
                <a:latin typeface="Crimson Text"/>
              </a:rPr>
              <a:t> e </a:t>
            </a:r>
            <a:r>
              <a:rPr lang="it-IT" i="1" dirty="0">
                <a:solidFill>
                  <a:srgbClr val="3E3F3E"/>
                </a:solidFill>
                <a:latin typeface="Crimson Text"/>
              </a:rPr>
              <a:t>lei abbiamo</a:t>
            </a:r>
            <a:r>
              <a:rPr lang="it-IT" dirty="0">
                <a:solidFill>
                  <a:srgbClr val="3E3F3E"/>
                </a:solidFill>
                <a:latin typeface="Crimson Text"/>
              </a:rPr>
              <a:t>) che non rispecchiano le strutture sintagmatiche.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6598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CFC8B-8235-4A87-B503-479EE09BC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b="1" dirty="0"/>
              <a:t>DIAGRAMMA AD ALBERO</a:t>
            </a:r>
            <a:br>
              <a:rPr lang="en-IN" dirty="0"/>
            </a:br>
            <a:r>
              <a:rPr lang="en-IN" sz="2200" dirty="0">
                <a:hlinkClick r:id="rId2"/>
              </a:rPr>
              <a:t>http://labovsvineyard.blogspot.com/2011/01/diagramma-ad-albero-e-schema-x-barra.html</a:t>
            </a:r>
            <a:endParaRPr lang="en-IN" sz="2200" dirty="0"/>
          </a:p>
        </p:txBody>
      </p:sp>
      <p:pic>
        <p:nvPicPr>
          <p:cNvPr id="4" name="Picture 2" descr="Image result for DIAGRAMMA AD ALBERO--LINGUISTICA">
            <a:extLst>
              <a:ext uri="{FF2B5EF4-FFF2-40B4-BE49-F238E27FC236}">
                <a16:creationId xmlns:a16="http://schemas.microsoft.com/office/drawing/2014/main" id="{E0CC4B2E-40B0-49C9-85A2-063BBCAADB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182" y="2301410"/>
            <a:ext cx="10515600" cy="3863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018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B9F70-5A58-4B97-A648-F346E41EB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IL NOME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EADC6-6EFA-4251-A98D-4D53305C4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ACCORDO</a:t>
            </a:r>
          </a:p>
          <a:p>
            <a:pPr marL="0" indent="0">
              <a:buNone/>
            </a:pPr>
            <a:r>
              <a:rPr lang="en-IN" dirty="0"/>
              <a:t>ARTICOLO+NOME+AGGETTIVO</a:t>
            </a:r>
          </a:p>
          <a:p>
            <a:pPr marL="0" indent="0">
              <a:buNone/>
            </a:pPr>
            <a:r>
              <a:rPr lang="en-IN" dirty="0"/>
              <a:t>SOGGETTO+VERBO</a:t>
            </a:r>
          </a:p>
          <a:p>
            <a:pPr marL="0" indent="0">
              <a:buNone/>
            </a:pPr>
            <a:r>
              <a:rPr lang="en-IN" dirty="0"/>
              <a:t>PRONOME COMPLEMENTO OGGETTO DIRETTO CON IL PARTICIPIO PASSATO</a:t>
            </a:r>
          </a:p>
          <a:p>
            <a:pPr marL="0" indent="0">
              <a:buNone/>
            </a:pPr>
            <a:r>
              <a:rPr lang="en-IN" dirty="0"/>
              <a:t>Es. </a:t>
            </a:r>
            <a:r>
              <a:rPr lang="en-IN" dirty="0" err="1"/>
              <a:t>l’ho</a:t>
            </a:r>
            <a:r>
              <a:rPr lang="en-IN" dirty="0"/>
              <a:t> vista </a:t>
            </a:r>
            <a:r>
              <a:rPr lang="en-IN" dirty="0" err="1"/>
              <a:t>ieri</a:t>
            </a:r>
            <a:r>
              <a:rPr lang="en-IN" dirty="0"/>
              <a:t> (&lt;la ho vista </a:t>
            </a:r>
            <a:r>
              <a:rPr lang="en-IN" dirty="0" err="1"/>
              <a:t>ieri</a:t>
            </a:r>
            <a:r>
              <a:rPr lang="en-IN" dirty="0"/>
              <a:t>)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GENERE GRAMMATICALE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2346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5B2B0-8957-4753-A20C-7264C7999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SEMPLICE E COMPLESSA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31B6D-20DF-4B46-AC87-01EEA41B2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5319"/>
          </a:xfrm>
        </p:spPr>
        <p:txBody>
          <a:bodyPr/>
          <a:lstStyle/>
          <a:p>
            <a:pPr>
              <a:lnSpc>
                <a:spcPct val="250000"/>
              </a:lnSpc>
            </a:pPr>
            <a:r>
              <a:rPr lang="en-IN" dirty="0"/>
              <a:t>VADO A CASA.</a:t>
            </a:r>
          </a:p>
          <a:p>
            <a:pPr>
              <a:lnSpc>
                <a:spcPct val="250000"/>
              </a:lnSpc>
            </a:pPr>
            <a:r>
              <a:rPr lang="it-IT" dirty="0"/>
              <a:t>VADO A CASA E CONTINUO A STUDIARE.</a:t>
            </a:r>
            <a:endParaRPr lang="en-IN" dirty="0"/>
          </a:p>
          <a:p>
            <a:pPr>
              <a:lnSpc>
                <a:spcPct val="250000"/>
              </a:lnSpc>
            </a:pPr>
            <a:r>
              <a:rPr lang="it-IT" dirty="0"/>
              <a:t>VADO A CASA PERCHÉ ARRIVANO I MIEI AMICI.</a:t>
            </a:r>
          </a:p>
          <a:p>
            <a:pPr>
              <a:lnSpc>
                <a:spcPct val="250000"/>
              </a:lnSpc>
            </a:pPr>
            <a:r>
              <a:rPr lang="it-IT" dirty="0"/>
              <a:t>VADO A CASA. CONTINUO A STUDIARE.</a:t>
            </a:r>
          </a:p>
          <a:p>
            <a:pPr>
              <a:lnSpc>
                <a:spcPct val="250000"/>
              </a:lnSpc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76610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7BA55-2126-454E-A6DD-A37835227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PLURALI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A8AD5-7EB8-4805-97E5-1A00C5E14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5045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IN" dirty="0"/>
              <a:t>1. parole </a:t>
            </a:r>
            <a:r>
              <a:rPr lang="en-IN" dirty="0" err="1"/>
              <a:t>terminanti</a:t>
            </a:r>
            <a:r>
              <a:rPr lang="en-IN" dirty="0"/>
              <a:t> in </a:t>
            </a:r>
            <a:r>
              <a:rPr lang="en-IN" i="1" dirty="0"/>
              <a:t>-ca </a:t>
            </a:r>
            <a:r>
              <a:rPr lang="en-IN" dirty="0"/>
              <a:t>e</a:t>
            </a:r>
            <a:r>
              <a:rPr lang="en-IN" i="1" dirty="0"/>
              <a:t>– </a:t>
            </a:r>
            <a:r>
              <a:rPr lang="en-IN" i="1" dirty="0" err="1"/>
              <a:t>ga</a:t>
            </a:r>
            <a:r>
              <a:rPr lang="en-IN" i="1" dirty="0"/>
              <a:t> </a:t>
            </a:r>
            <a:r>
              <a:rPr lang="en-IN" dirty="0" err="1"/>
              <a:t>danno</a:t>
            </a:r>
            <a:endParaRPr lang="en-IN" dirty="0"/>
          </a:p>
          <a:p>
            <a:pPr marL="0" indent="0">
              <a:lnSpc>
                <a:spcPct val="200000"/>
              </a:lnSpc>
              <a:buNone/>
            </a:pPr>
            <a:r>
              <a:rPr lang="en-IN" dirty="0"/>
              <a:t>al </a:t>
            </a:r>
            <a:r>
              <a:rPr lang="en-IN" dirty="0" err="1"/>
              <a:t>maschile</a:t>
            </a:r>
            <a:r>
              <a:rPr lang="en-IN" dirty="0"/>
              <a:t> plural </a:t>
            </a:r>
            <a:r>
              <a:rPr lang="en-IN" i="1" dirty="0"/>
              <a:t>-chi </a:t>
            </a:r>
            <a:r>
              <a:rPr lang="en-IN" dirty="0"/>
              <a:t>e</a:t>
            </a:r>
            <a:r>
              <a:rPr lang="en-IN" i="1" dirty="0"/>
              <a:t> –</a:t>
            </a:r>
            <a:r>
              <a:rPr lang="en-IN" i="1" dirty="0" err="1"/>
              <a:t>ghi</a:t>
            </a:r>
            <a:endParaRPr lang="en-IN" i="1" dirty="0"/>
          </a:p>
          <a:p>
            <a:pPr marL="0" indent="0">
              <a:lnSpc>
                <a:spcPct val="200000"/>
              </a:lnSpc>
              <a:buNone/>
            </a:pPr>
            <a:r>
              <a:rPr lang="en-IN" dirty="0"/>
              <a:t>al </a:t>
            </a:r>
            <a:r>
              <a:rPr lang="en-IN" dirty="0" err="1"/>
              <a:t>femminile</a:t>
            </a:r>
            <a:r>
              <a:rPr lang="en-IN" dirty="0"/>
              <a:t> </a:t>
            </a:r>
            <a:r>
              <a:rPr lang="en-IN" dirty="0" err="1"/>
              <a:t>plurale</a:t>
            </a:r>
            <a:r>
              <a:rPr lang="en-IN" dirty="0"/>
              <a:t> </a:t>
            </a:r>
            <a:r>
              <a:rPr lang="en-IN" i="1" dirty="0"/>
              <a:t>–</a:t>
            </a:r>
            <a:r>
              <a:rPr lang="en-IN" i="1" dirty="0" err="1"/>
              <a:t>che</a:t>
            </a:r>
            <a:r>
              <a:rPr lang="en-IN" i="1" dirty="0"/>
              <a:t> </a:t>
            </a:r>
            <a:r>
              <a:rPr lang="en-IN" dirty="0"/>
              <a:t>e</a:t>
            </a:r>
            <a:r>
              <a:rPr lang="en-IN" i="1" dirty="0"/>
              <a:t> –</a:t>
            </a:r>
            <a:r>
              <a:rPr lang="en-IN" i="1" dirty="0" err="1"/>
              <a:t>ghe</a:t>
            </a:r>
            <a:endParaRPr lang="en-IN" i="1" dirty="0"/>
          </a:p>
          <a:p>
            <a:pPr marL="0" indent="0">
              <a:lnSpc>
                <a:spcPct val="200000"/>
              </a:lnSpc>
              <a:buNone/>
            </a:pPr>
            <a:r>
              <a:rPr lang="en-IN" dirty="0"/>
              <a:t>es. </a:t>
            </a:r>
            <a:r>
              <a:rPr lang="en-IN" dirty="0" err="1"/>
              <a:t>collega</a:t>
            </a:r>
            <a:r>
              <a:rPr lang="en-IN" dirty="0"/>
              <a:t> &gt; </a:t>
            </a:r>
            <a:r>
              <a:rPr lang="en-IN" dirty="0" err="1"/>
              <a:t>colleghi</a:t>
            </a:r>
            <a:r>
              <a:rPr lang="en-IN" dirty="0"/>
              <a:t>, </a:t>
            </a:r>
            <a:r>
              <a:rPr lang="en-IN" dirty="0" err="1"/>
              <a:t>colleghe</a:t>
            </a:r>
            <a:endParaRPr lang="en-IN" dirty="0"/>
          </a:p>
          <a:p>
            <a:pPr marL="0" indent="0">
              <a:lnSpc>
                <a:spcPct val="200000"/>
              </a:lnSpc>
              <a:buNone/>
            </a:pPr>
            <a:r>
              <a:rPr lang="en-IN" dirty="0" err="1"/>
              <a:t>mosca</a:t>
            </a:r>
            <a:r>
              <a:rPr lang="en-IN" dirty="0"/>
              <a:t> &gt; </a:t>
            </a:r>
            <a:r>
              <a:rPr lang="en-IN" dirty="0" err="1"/>
              <a:t>mosche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27667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6AB76-1DF1-4847-94DE-2EFBB1999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Nomi in –co e -go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38F13-EDD5-4DFE-AF39-89356AF06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849"/>
            <a:ext cx="10515600" cy="5178176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Al </a:t>
            </a:r>
            <a:r>
              <a:rPr lang="en-IN" dirty="0" err="1"/>
              <a:t>plurale</a:t>
            </a:r>
            <a:r>
              <a:rPr lang="en-IN" dirty="0"/>
              <a:t> </a:t>
            </a:r>
            <a:r>
              <a:rPr lang="en-IN" dirty="0" err="1"/>
              <a:t>possono</a:t>
            </a:r>
            <a:r>
              <a:rPr lang="en-IN" dirty="0"/>
              <a:t> dare </a:t>
            </a:r>
            <a:r>
              <a:rPr lang="en-IN" i="1" dirty="0"/>
              <a:t>–ci </a:t>
            </a:r>
            <a:r>
              <a:rPr lang="en-IN" dirty="0"/>
              <a:t>o</a:t>
            </a:r>
            <a:r>
              <a:rPr lang="en-IN" i="1" dirty="0"/>
              <a:t>-chi, </a:t>
            </a:r>
            <a:r>
              <a:rPr lang="en-IN" dirty="0"/>
              <a:t>-</a:t>
            </a:r>
            <a:r>
              <a:rPr lang="en-IN" dirty="0" err="1"/>
              <a:t>gi</a:t>
            </a:r>
            <a:r>
              <a:rPr lang="en-IN" dirty="0"/>
              <a:t> o –</a:t>
            </a:r>
            <a:r>
              <a:rPr lang="en-IN" dirty="0" err="1"/>
              <a:t>ghi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Es.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 err="1"/>
              <a:t>baco</a:t>
            </a:r>
            <a:r>
              <a:rPr lang="en-IN" dirty="0"/>
              <a:t>&gt;</a:t>
            </a:r>
            <a:r>
              <a:rPr lang="en-IN" dirty="0" err="1"/>
              <a:t>bachi</a:t>
            </a:r>
            <a:endParaRPr lang="en-IN" dirty="0"/>
          </a:p>
          <a:p>
            <a:pPr marL="0" indent="0">
              <a:lnSpc>
                <a:spcPct val="150000"/>
              </a:lnSpc>
              <a:buNone/>
            </a:pPr>
            <a:r>
              <a:rPr lang="en-IN" dirty="0" err="1"/>
              <a:t>amico</a:t>
            </a:r>
            <a:r>
              <a:rPr lang="en-IN" dirty="0"/>
              <a:t>&gt;amici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ago&gt;</a:t>
            </a:r>
            <a:r>
              <a:rPr lang="en-IN" dirty="0" err="1"/>
              <a:t>aghi</a:t>
            </a:r>
            <a:endParaRPr lang="en-IN" dirty="0"/>
          </a:p>
          <a:p>
            <a:pPr marL="0" indent="0">
              <a:lnSpc>
                <a:spcPct val="150000"/>
              </a:lnSpc>
              <a:buNone/>
            </a:pPr>
            <a:r>
              <a:rPr lang="en-IN" dirty="0" err="1"/>
              <a:t>asparago</a:t>
            </a:r>
            <a:r>
              <a:rPr lang="en-IN" dirty="0"/>
              <a:t>&gt;</a:t>
            </a:r>
            <a:r>
              <a:rPr lang="en-IN" dirty="0" err="1"/>
              <a:t>asparagi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57907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C70E6-7316-46E8-B450-366A846CF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000" dirty="0"/>
              <a:t>Nomi </a:t>
            </a:r>
            <a:r>
              <a:rPr lang="en-IN" sz="4000" dirty="0" err="1"/>
              <a:t>terminanti</a:t>
            </a:r>
            <a:r>
              <a:rPr lang="en-IN" sz="4000" dirty="0"/>
              <a:t> in –</a:t>
            </a:r>
            <a:r>
              <a:rPr lang="en-IN" sz="4000" dirty="0" err="1"/>
              <a:t>cio</a:t>
            </a:r>
            <a:r>
              <a:rPr lang="en-IN" sz="4000" dirty="0"/>
              <a:t>, -</a:t>
            </a:r>
            <a:r>
              <a:rPr lang="en-IN" sz="4000" dirty="0" err="1"/>
              <a:t>gio</a:t>
            </a:r>
            <a:r>
              <a:rPr lang="en-IN" sz="4000" dirty="0"/>
              <a:t> e -</a:t>
            </a:r>
            <a:r>
              <a:rPr lang="en-IN" sz="4000" dirty="0" err="1"/>
              <a:t>glio</a:t>
            </a:r>
            <a:endParaRPr lang="en-IN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F1A6FD-7DCF-4AA6-8DDE-36DAFED71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AL plural </a:t>
            </a:r>
            <a:r>
              <a:rPr lang="en-IN" dirty="0" err="1"/>
              <a:t>danno</a:t>
            </a:r>
            <a:r>
              <a:rPr lang="en-IN" dirty="0"/>
              <a:t>-ci, -</a:t>
            </a:r>
            <a:r>
              <a:rPr lang="en-IN" dirty="0" err="1"/>
              <a:t>gi</a:t>
            </a:r>
            <a:r>
              <a:rPr lang="en-IN" dirty="0"/>
              <a:t> e –</a:t>
            </a:r>
            <a:r>
              <a:rPr lang="en-IN" dirty="0" err="1"/>
              <a:t>gli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Es.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 err="1"/>
              <a:t>Coccio</a:t>
            </a:r>
            <a:r>
              <a:rPr lang="en-IN" dirty="0"/>
              <a:t> &gt; cocci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 err="1"/>
              <a:t>Presagio</a:t>
            </a:r>
            <a:r>
              <a:rPr lang="en-IN" dirty="0"/>
              <a:t> &gt; </a:t>
            </a:r>
            <a:r>
              <a:rPr lang="en-IN" dirty="0" err="1"/>
              <a:t>presagi</a:t>
            </a:r>
            <a:endParaRPr lang="en-IN" dirty="0"/>
          </a:p>
          <a:p>
            <a:pPr marL="0" indent="0">
              <a:lnSpc>
                <a:spcPct val="150000"/>
              </a:lnSpc>
              <a:buNone/>
            </a:pPr>
            <a:r>
              <a:rPr lang="en-IN" dirty="0" err="1"/>
              <a:t>Fermaglio</a:t>
            </a:r>
            <a:r>
              <a:rPr lang="en-IN" dirty="0"/>
              <a:t> &gt; </a:t>
            </a:r>
            <a:r>
              <a:rPr lang="en-IN" dirty="0" err="1"/>
              <a:t>fermagli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1645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F7F04B-A4FF-4DAC-953E-89D1E3773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094"/>
            <a:ext cx="10515600" cy="610920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Nomi in –</a:t>
            </a:r>
            <a:r>
              <a:rPr lang="en-IN" dirty="0" err="1"/>
              <a:t>cia</a:t>
            </a:r>
            <a:r>
              <a:rPr lang="en-IN" dirty="0"/>
              <a:t> e -</a:t>
            </a:r>
            <a:r>
              <a:rPr lang="en-IN" dirty="0" err="1"/>
              <a:t>gia</a:t>
            </a:r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74BDAD9-8037-4E6C-A602-F75DFC4D8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4126"/>
            <a:ext cx="10515600" cy="59538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dirty="0" err="1"/>
              <a:t>Oscillazioni</a:t>
            </a:r>
            <a:r>
              <a:rPr lang="en-IN" dirty="0"/>
              <a:t> qua!</a:t>
            </a:r>
          </a:p>
          <a:p>
            <a:pPr marL="0" indent="0">
              <a:buNone/>
            </a:pPr>
            <a:r>
              <a:rPr lang="en-IN" dirty="0"/>
              <a:t>-</a:t>
            </a:r>
            <a:r>
              <a:rPr lang="en-IN" dirty="0" err="1"/>
              <a:t>cie</a:t>
            </a:r>
            <a:r>
              <a:rPr lang="en-IN" dirty="0"/>
              <a:t> o –</a:t>
            </a:r>
            <a:r>
              <a:rPr lang="en-IN" dirty="0" err="1"/>
              <a:t>ce</a:t>
            </a:r>
            <a:r>
              <a:rPr lang="en-IN" dirty="0"/>
              <a:t>?</a:t>
            </a:r>
          </a:p>
          <a:p>
            <a:pPr marL="0" indent="0">
              <a:buNone/>
            </a:pPr>
            <a:r>
              <a:rPr lang="en-IN" dirty="0"/>
              <a:t>-</a:t>
            </a:r>
            <a:r>
              <a:rPr lang="en-IN" dirty="0" err="1"/>
              <a:t>gie</a:t>
            </a:r>
            <a:r>
              <a:rPr lang="en-IN" dirty="0"/>
              <a:t> o –</a:t>
            </a:r>
            <a:r>
              <a:rPr lang="en-IN" dirty="0" err="1"/>
              <a:t>ge</a:t>
            </a:r>
            <a:r>
              <a:rPr lang="en-IN" dirty="0"/>
              <a:t>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err="1"/>
              <a:t>Accettato</a:t>
            </a:r>
            <a:r>
              <a:rPr lang="en-IN" dirty="0"/>
              <a:t> quasi come </a:t>
            </a:r>
            <a:r>
              <a:rPr lang="en-IN" dirty="0" err="1"/>
              <a:t>norma</a:t>
            </a:r>
            <a:r>
              <a:rPr lang="en-IN" dirty="0"/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3200" dirty="0"/>
              <a:t>Si </a:t>
            </a:r>
            <a:r>
              <a:rPr lang="en-IN" sz="3200" dirty="0" err="1"/>
              <a:t>mantiene</a:t>
            </a:r>
            <a:r>
              <a:rPr lang="en-IN" sz="3200" dirty="0"/>
              <a:t> la </a:t>
            </a:r>
            <a:r>
              <a:rPr lang="en-IN" sz="3200" i="1" dirty="0"/>
              <a:t>–</a:t>
            </a:r>
            <a:r>
              <a:rPr lang="en-IN" sz="3200" i="1" dirty="0" err="1"/>
              <a:t>i</a:t>
            </a:r>
            <a:r>
              <a:rPr lang="en-IN" sz="3200" i="1" dirty="0"/>
              <a:t> </a:t>
            </a:r>
            <a:r>
              <a:rPr lang="en-IN" sz="3200" dirty="0" err="1"/>
              <a:t>quando</a:t>
            </a:r>
            <a:r>
              <a:rPr lang="en-IN" sz="3200" dirty="0"/>
              <a:t> la </a:t>
            </a:r>
            <a:r>
              <a:rPr lang="en-IN" sz="3200" i="1" dirty="0"/>
              <a:t>c</a:t>
            </a:r>
            <a:r>
              <a:rPr lang="en-IN" sz="3200" dirty="0"/>
              <a:t> e </a:t>
            </a:r>
            <a:r>
              <a:rPr lang="en-IN" sz="3200" i="1" dirty="0"/>
              <a:t>g</a:t>
            </a:r>
            <a:r>
              <a:rPr lang="en-IN" sz="3200" dirty="0"/>
              <a:t> </a:t>
            </a:r>
            <a:r>
              <a:rPr lang="en-IN" sz="3200" dirty="0" err="1"/>
              <a:t>sono</a:t>
            </a:r>
            <a:r>
              <a:rPr lang="en-IN" sz="3200" dirty="0"/>
              <a:t> </a:t>
            </a:r>
            <a:r>
              <a:rPr lang="en-IN" sz="3200" dirty="0" err="1"/>
              <a:t>precedute</a:t>
            </a:r>
            <a:r>
              <a:rPr lang="en-IN" sz="3200" dirty="0"/>
              <a:t> da </a:t>
            </a:r>
            <a:r>
              <a:rPr lang="en-IN" sz="3200" dirty="0" err="1"/>
              <a:t>vocale</a:t>
            </a:r>
            <a:r>
              <a:rPr lang="en-IN" sz="3200" dirty="0"/>
              <a:t> come in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3200" i="1" dirty="0" err="1"/>
              <a:t>Camicia</a:t>
            </a:r>
            <a:r>
              <a:rPr lang="en-IN" sz="3200" i="1" dirty="0"/>
              <a:t>&gt;</a:t>
            </a:r>
            <a:r>
              <a:rPr lang="en-IN" sz="3200" i="1" dirty="0" err="1"/>
              <a:t>camicie</a:t>
            </a:r>
            <a:r>
              <a:rPr lang="en-IN" sz="3200" i="1" dirty="0"/>
              <a:t>; </a:t>
            </a:r>
            <a:r>
              <a:rPr lang="en-IN" sz="3200" i="1" dirty="0" err="1"/>
              <a:t>ciliegia</a:t>
            </a:r>
            <a:r>
              <a:rPr lang="en-IN" sz="3200" i="1" dirty="0"/>
              <a:t>&gt;</a:t>
            </a:r>
            <a:r>
              <a:rPr lang="en-IN" sz="3200" i="1" dirty="0" err="1"/>
              <a:t>ciliegie</a:t>
            </a:r>
            <a:endParaRPr lang="en-IN" sz="3200" i="1" dirty="0"/>
          </a:p>
          <a:p>
            <a:pPr marL="0" indent="0">
              <a:lnSpc>
                <a:spcPct val="150000"/>
              </a:lnSpc>
              <a:buNone/>
            </a:pPr>
            <a:r>
              <a:rPr lang="en-IN" sz="3200" dirty="0"/>
              <a:t>Si </a:t>
            </a:r>
            <a:r>
              <a:rPr lang="en-IN" sz="3200" dirty="0" err="1"/>
              <a:t>omette</a:t>
            </a:r>
            <a:r>
              <a:rPr lang="en-IN" sz="3200" dirty="0"/>
              <a:t> la </a:t>
            </a:r>
            <a:r>
              <a:rPr lang="en-IN" sz="3200" i="1" dirty="0"/>
              <a:t>–</a:t>
            </a:r>
            <a:r>
              <a:rPr lang="en-IN" sz="3200" i="1" dirty="0" err="1"/>
              <a:t>i</a:t>
            </a:r>
            <a:r>
              <a:rPr lang="en-IN" sz="3200" dirty="0"/>
              <a:t> </a:t>
            </a:r>
            <a:r>
              <a:rPr lang="en-IN" sz="3200" dirty="0" err="1"/>
              <a:t>quando</a:t>
            </a:r>
            <a:r>
              <a:rPr lang="en-IN" sz="3200" dirty="0"/>
              <a:t> la </a:t>
            </a:r>
            <a:r>
              <a:rPr lang="en-IN" sz="3200" i="1" dirty="0"/>
              <a:t>c</a:t>
            </a:r>
            <a:r>
              <a:rPr lang="en-IN" sz="3200" dirty="0"/>
              <a:t> e </a:t>
            </a:r>
            <a:r>
              <a:rPr lang="en-IN" sz="3200" i="1" dirty="0"/>
              <a:t>g</a:t>
            </a:r>
            <a:r>
              <a:rPr lang="en-IN" sz="3200" dirty="0"/>
              <a:t> </a:t>
            </a:r>
            <a:r>
              <a:rPr lang="en-IN" sz="3200" dirty="0" err="1"/>
              <a:t>sono</a:t>
            </a:r>
            <a:r>
              <a:rPr lang="en-IN" sz="3200" dirty="0"/>
              <a:t> </a:t>
            </a:r>
            <a:r>
              <a:rPr lang="en-IN" sz="3200" dirty="0" err="1"/>
              <a:t>precedute</a:t>
            </a:r>
            <a:r>
              <a:rPr lang="en-IN" sz="3200" dirty="0"/>
              <a:t> da </a:t>
            </a:r>
            <a:r>
              <a:rPr lang="en-IN" sz="3200" dirty="0" err="1"/>
              <a:t>consonante</a:t>
            </a:r>
            <a:r>
              <a:rPr lang="en-IN" sz="3200" dirty="0"/>
              <a:t> come in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sz="3200" i="1" dirty="0" err="1"/>
              <a:t>Provincia</a:t>
            </a:r>
            <a:r>
              <a:rPr lang="en-IN" sz="3200" i="1" dirty="0"/>
              <a:t>&gt;province, </a:t>
            </a:r>
            <a:r>
              <a:rPr lang="en-IN" sz="3200" i="1" dirty="0" err="1"/>
              <a:t>goccia</a:t>
            </a:r>
            <a:r>
              <a:rPr lang="en-IN" sz="3200" i="1" dirty="0"/>
              <a:t>&gt;</a:t>
            </a:r>
            <a:r>
              <a:rPr lang="en-IN" sz="3200" i="1" dirty="0" err="1"/>
              <a:t>gocce</a:t>
            </a:r>
            <a:r>
              <a:rPr lang="en-IN" sz="3200" i="1" dirty="0"/>
              <a:t>, </a:t>
            </a:r>
            <a:r>
              <a:rPr lang="en-IN" sz="3200" i="1" dirty="0" err="1"/>
              <a:t>spiaggia</a:t>
            </a:r>
            <a:r>
              <a:rPr lang="en-IN" sz="3200" i="1" dirty="0"/>
              <a:t>&gt;</a:t>
            </a:r>
            <a:r>
              <a:rPr lang="en-IN" sz="3200" i="1" dirty="0" err="1"/>
              <a:t>spiagge</a:t>
            </a:r>
            <a:endParaRPr lang="en-IN" sz="3200" i="1" dirty="0"/>
          </a:p>
        </p:txBody>
      </p:sp>
    </p:spTree>
    <p:extLst>
      <p:ext uri="{BB962C8B-B14F-4D97-AF65-F5344CB8AC3E}">
        <p14:creationId xmlns:p14="http://schemas.microsoft.com/office/powerpoint/2010/main" val="36504166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A5B97-D4D4-4083-A7DB-F2410A663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Nome in </a:t>
            </a:r>
            <a:r>
              <a:rPr lang="en-IN" i="1" dirty="0"/>
              <a:t>–</a:t>
            </a:r>
            <a:r>
              <a:rPr lang="en-IN" i="1" dirty="0" err="1"/>
              <a:t>ia</a:t>
            </a:r>
            <a:r>
              <a:rPr lang="en-IN" dirty="0"/>
              <a:t> </a:t>
            </a:r>
            <a:r>
              <a:rPr lang="en-IN" dirty="0" err="1"/>
              <a:t>accentati</a:t>
            </a:r>
            <a:r>
              <a:rPr lang="en-IN" dirty="0"/>
              <a:t> </a:t>
            </a:r>
            <a:r>
              <a:rPr lang="en-IN" dirty="0" err="1"/>
              <a:t>sulla</a:t>
            </a:r>
            <a:r>
              <a:rPr lang="en-IN" dirty="0"/>
              <a:t> </a:t>
            </a:r>
            <a:r>
              <a:rPr lang="en-IN" dirty="0" err="1"/>
              <a:t>vocale</a:t>
            </a:r>
            <a:r>
              <a:rPr lang="en-IN" dirty="0"/>
              <a:t> </a:t>
            </a:r>
            <a:r>
              <a:rPr lang="en-IN" i="1" dirty="0" err="1"/>
              <a:t>i</a:t>
            </a:r>
            <a:endParaRPr lang="en-IN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25FCF-E8BB-4E4B-80F0-8B98D5B5F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Al </a:t>
            </a:r>
            <a:r>
              <a:rPr lang="en-IN" dirty="0" err="1"/>
              <a:t>plurale</a:t>
            </a:r>
            <a:r>
              <a:rPr lang="en-IN" dirty="0"/>
              <a:t> </a:t>
            </a:r>
            <a:r>
              <a:rPr lang="en-IN" dirty="0" err="1"/>
              <a:t>danno</a:t>
            </a:r>
            <a:r>
              <a:rPr lang="en-IN" dirty="0"/>
              <a:t> –</a:t>
            </a:r>
            <a:r>
              <a:rPr lang="en-IN" i="1" dirty="0" err="1"/>
              <a:t>ie</a:t>
            </a:r>
            <a:endParaRPr lang="en-IN" i="1" dirty="0"/>
          </a:p>
          <a:p>
            <a:pPr marL="0" indent="0">
              <a:buNone/>
            </a:pPr>
            <a:endParaRPr lang="en-IN" i="1" dirty="0"/>
          </a:p>
          <a:p>
            <a:pPr marL="0" indent="0">
              <a:buNone/>
            </a:pPr>
            <a:r>
              <a:rPr lang="en-IN" i="1" dirty="0" err="1"/>
              <a:t>Pulizia</a:t>
            </a:r>
            <a:r>
              <a:rPr lang="en-IN" i="1" dirty="0"/>
              <a:t>&gt;</a:t>
            </a:r>
            <a:r>
              <a:rPr lang="en-IN" i="1" dirty="0" err="1"/>
              <a:t>pulizie</a:t>
            </a:r>
            <a:endParaRPr lang="en-IN" i="1" dirty="0"/>
          </a:p>
          <a:p>
            <a:pPr marL="0" indent="0">
              <a:buNone/>
            </a:pPr>
            <a:endParaRPr lang="en-IN" i="1" dirty="0"/>
          </a:p>
          <a:p>
            <a:pPr marL="0" indent="0">
              <a:buNone/>
            </a:pPr>
            <a:r>
              <a:rPr lang="en-IN" i="1" dirty="0" err="1"/>
              <a:t>Aritmia</a:t>
            </a:r>
            <a:r>
              <a:rPr lang="en-IN" i="1" dirty="0"/>
              <a:t>&gt;</a:t>
            </a:r>
            <a:r>
              <a:rPr lang="en-IN" i="1" dirty="0" err="1"/>
              <a:t>aritmie</a:t>
            </a: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val="25180382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5876-2157-45D0-A3E2-81B9AC1EA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Nomi in –</a:t>
            </a:r>
            <a:r>
              <a:rPr lang="en-IN" i="1" dirty="0" err="1"/>
              <a:t>io</a:t>
            </a:r>
            <a:r>
              <a:rPr lang="en-IN" i="1" dirty="0"/>
              <a:t> </a:t>
            </a:r>
            <a:r>
              <a:rPr lang="en-IN" dirty="0"/>
              <a:t>con la</a:t>
            </a:r>
            <a:r>
              <a:rPr lang="en-IN" i="1" dirty="0"/>
              <a:t> </a:t>
            </a:r>
            <a:r>
              <a:rPr lang="en-IN" i="1" dirty="0" err="1"/>
              <a:t>i</a:t>
            </a:r>
            <a:r>
              <a:rPr lang="en-IN" i="1" dirty="0"/>
              <a:t> </a:t>
            </a:r>
            <a:r>
              <a:rPr lang="en-IN" dirty="0" err="1"/>
              <a:t>accentata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66B23-7A1A-4F57-A6FE-264C66CF4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err="1"/>
              <a:t>Plurale</a:t>
            </a:r>
            <a:r>
              <a:rPr lang="en-IN" dirty="0"/>
              <a:t> in –ii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i="1" dirty="0" err="1"/>
              <a:t>Rinvio</a:t>
            </a:r>
            <a:r>
              <a:rPr lang="en-IN" i="1" dirty="0"/>
              <a:t>&gt;</a:t>
            </a:r>
            <a:r>
              <a:rPr lang="en-IN" i="1" dirty="0" err="1"/>
              <a:t>rinvii</a:t>
            </a:r>
            <a:endParaRPr lang="en-IN" i="1" dirty="0"/>
          </a:p>
          <a:p>
            <a:pPr marL="0" indent="0">
              <a:buNone/>
            </a:pPr>
            <a:endParaRPr lang="en-IN" i="1" dirty="0"/>
          </a:p>
          <a:p>
            <a:pPr marL="0" indent="0">
              <a:buNone/>
            </a:pPr>
            <a:endParaRPr lang="en-IN" i="1" dirty="0"/>
          </a:p>
          <a:p>
            <a:pPr marL="0" indent="0">
              <a:buNone/>
            </a:pPr>
            <a:r>
              <a:rPr lang="en-IN" i="1" dirty="0" err="1"/>
              <a:t>Lavorio</a:t>
            </a:r>
            <a:r>
              <a:rPr lang="en-IN" i="1" dirty="0"/>
              <a:t>&gt;</a:t>
            </a:r>
            <a:r>
              <a:rPr lang="en-IN" i="1" dirty="0" err="1"/>
              <a:t>lavorii</a:t>
            </a: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val="1050837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B43D8-5EA2-4792-85A3-521080767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Nomi in –</a:t>
            </a:r>
            <a:r>
              <a:rPr lang="en-IN" i="1" dirty="0" err="1"/>
              <a:t>io</a:t>
            </a:r>
            <a:r>
              <a:rPr lang="en-IN" i="1" dirty="0"/>
              <a:t> </a:t>
            </a:r>
            <a:r>
              <a:rPr lang="en-IN" dirty="0"/>
              <a:t>con la</a:t>
            </a:r>
            <a:r>
              <a:rPr lang="en-IN" i="1" dirty="0"/>
              <a:t> </a:t>
            </a:r>
            <a:r>
              <a:rPr lang="en-IN" i="1" dirty="0" err="1"/>
              <a:t>i</a:t>
            </a:r>
            <a:r>
              <a:rPr lang="en-IN" i="1" dirty="0"/>
              <a:t> </a:t>
            </a:r>
            <a:r>
              <a:rPr lang="en-IN" u="sng" dirty="0"/>
              <a:t>non </a:t>
            </a:r>
            <a:r>
              <a:rPr lang="en-IN" dirty="0" err="1"/>
              <a:t>accentata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C38F8-5A9E-4ED9-A2AD-A4AE3256C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err="1"/>
              <a:t>Plurale</a:t>
            </a:r>
            <a:r>
              <a:rPr lang="en-IN" dirty="0"/>
              <a:t> in – </a:t>
            </a:r>
            <a:r>
              <a:rPr lang="en-IN" dirty="0" err="1"/>
              <a:t>i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i="1" dirty="0" err="1"/>
              <a:t>Omicidio</a:t>
            </a:r>
            <a:r>
              <a:rPr lang="en-IN" i="1" dirty="0"/>
              <a:t>&gt;</a:t>
            </a:r>
            <a:r>
              <a:rPr lang="en-IN" i="1" dirty="0" err="1"/>
              <a:t>omicidi</a:t>
            </a:r>
            <a:endParaRPr lang="en-IN" i="1" dirty="0"/>
          </a:p>
          <a:p>
            <a:pPr marL="0" indent="0">
              <a:buNone/>
            </a:pPr>
            <a:endParaRPr lang="en-IN" i="1" dirty="0"/>
          </a:p>
          <a:p>
            <a:pPr marL="0" indent="0">
              <a:buNone/>
            </a:pPr>
            <a:r>
              <a:rPr lang="en-IN" i="1" dirty="0" err="1"/>
              <a:t>Conservatorio</a:t>
            </a:r>
            <a:r>
              <a:rPr lang="en-IN" i="1" dirty="0"/>
              <a:t>&gt;</a:t>
            </a:r>
            <a:r>
              <a:rPr lang="en-IN" i="1" dirty="0" err="1"/>
              <a:t>conservatori</a:t>
            </a: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val="10672749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A4241-5BE2-46B9-9EFF-0E4BEF46A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/>
              <a:t>Nomi in </a:t>
            </a:r>
            <a:r>
              <a:rPr lang="en-IN" sz="4000" i="1" dirty="0"/>
              <a:t>–</a:t>
            </a:r>
            <a:r>
              <a:rPr lang="en-IN" sz="4000" i="1" dirty="0" err="1"/>
              <a:t>cie</a:t>
            </a:r>
            <a:r>
              <a:rPr lang="en-IN" sz="4000" i="1" dirty="0"/>
              <a:t>, -</a:t>
            </a:r>
            <a:r>
              <a:rPr lang="en-IN" sz="4000" i="1" dirty="0" err="1"/>
              <a:t>gie</a:t>
            </a:r>
            <a:r>
              <a:rPr lang="en-IN" sz="4000" i="1" dirty="0"/>
              <a:t> e –</a:t>
            </a:r>
            <a:r>
              <a:rPr lang="en-IN" sz="4000" i="1" dirty="0" err="1"/>
              <a:t>glie</a:t>
            </a:r>
            <a:r>
              <a:rPr lang="en-IN" sz="4000" i="1" dirty="0"/>
              <a:t> </a:t>
            </a:r>
            <a:r>
              <a:rPr lang="en-IN" sz="4000" dirty="0"/>
              <a:t>con la </a:t>
            </a:r>
            <a:r>
              <a:rPr lang="en-IN" sz="4000" i="1" dirty="0" err="1"/>
              <a:t>i</a:t>
            </a:r>
            <a:r>
              <a:rPr lang="en-IN" sz="4000" dirty="0"/>
              <a:t> non </a:t>
            </a:r>
            <a:r>
              <a:rPr lang="en-IN" sz="4000" dirty="0" err="1"/>
              <a:t>pronunciata</a:t>
            </a:r>
            <a:endParaRPr lang="en-IN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A0B75-A638-4AC9-9FCA-73D503754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 err="1"/>
              <a:t>Plurali</a:t>
            </a:r>
            <a:r>
              <a:rPr lang="en-IN" dirty="0"/>
              <a:t> in </a:t>
            </a:r>
            <a:r>
              <a:rPr lang="en-IN" i="1" dirty="0"/>
              <a:t>–</a:t>
            </a:r>
            <a:r>
              <a:rPr lang="en-IN" i="1" dirty="0" err="1"/>
              <a:t>i</a:t>
            </a:r>
            <a:r>
              <a:rPr lang="en-IN" i="1" dirty="0"/>
              <a:t>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i="1" dirty="0" err="1"/>
              <a:t>Superficie</a:t>
            </a:r>
            <a:r>
              <a:rPr lang="en-IN" i="1" dirty="0"/>
              <a:t>&gt;</a:t>
            </a:r>
            <a:r>
              <a:rPr lang="en-IN" i="1" dirty="0" err="1"/>
              <a:t>superfici</a:t>
            </a:r>
            <a:endParaRPr lang="en-IN" i="1" dirty="0"/>
          </a:p>
          <a:p>
            <a:pPr marL="0" indent="0">
              <a:buNone/>
            </a:pPr>
            <a:endParaRPr lang="en-IN" i="1" dirty="0"/>
          </a:p>
          <a:p>
            <a:pPr marL="0" indent="0">
              <a:buNone/>
            </a:pPr>
            <a:r>
              <a:rPr lang="en-IN" i="1" dirty="0" err="1"/>
              <a:t>Effigie</a:t>
            </a:r>
            <a:r>
              <a:rPr lang="en-IN" i="1" dirty="0"/>
              <a:t>&gt;</a:t>
            </a:r>
            <a:r>
              <a:rPr lang="en-IN" i="1" dirty="0" err="1"/>
              <a:t>effigi</a:t>
            </a:r>
            <a:endParaRPr lang="en-IN" i="1" dirty="0"/>
          </a:p>
          <a:p>
            <a:pPr marL="0" indent="0">
              <a:buNone/>
            </a:pPr>
            <a:endParaRPr lang="en-IN" i="1" dirty="0"/>
          </a:p>
          <a:p>
            <a:pPr marL="0" indent="0">
              <a:buNone/>
            </a:pPr>
            <a:r>
              <a:rPr lang="en-IN" i="1" dirty="0" err="1"/>
              <a:t>Moglie</a:t>
            </a:r>
            <a:r>
              <a:rPr lang="en-IN" i="1" dirty="0"/>
              <a:t>&gt;</a:t>
            </a:r>
            <a:r>
              <a:rPr lang="en-IN" i="1" dirty="0" err="1"/>
              <a:t>mogli</a:t>
            </a:r>
            <a:endParaRPr lang="en-IN" i="1" dirty="0"/>
          </a:p>
          <a:p>
            <a:pPr marL="0" indent="0">
              <a:buNone/>
            </a:pPr>
            <a:endParaRPr lang="en-IN" i="1" dirty="0"/>
          </a:p>
          <a:p>
            <a:pPr marL="0" indent="0">
              <a:buNone/>
            </a:pPr>
            <a:r>
              <a:rPr lang="en-IN" dirty="0" err="1"/>
              <a:t>Eccezione</a:t>
            </a:r>
            <a:r>
              <a:rPr lang="en-IN" dirty="0"/>
              <a:t>: </a:t>
            </a:r>
            <a:r>
              <a:rPr lang="en-IN" i="1" dirty="0"/>
              <a:t>specie</a:t>
            </a:r>
            <a:r>
              <a:rPr lang="en-IN" dirty="0"/>
              <a:t>….</a:t>
            </a:r>
            <a:r>
              <a:rPr lang="en-IN" dirty="0" err="1"/>
              <a:t>invariabile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9799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F16C3-FC92-41F4-BF24-E78734756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873303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err="1"/>
              <a:t>Plurali</a:t>
            </a:r>
            <a:r>
              <a:rPr lang="en-IN" dirty="0"/>
              <a:t> </a:t>
            </a:r>
            <a:r>
              <a:rPr lang="en-IN" dirty="0" err="1"/>
              <a:t>femminili</a:t>
            </a:r>
            <a:r>
              <a:rPr lang="en-IN" dirty="0"/>
              <a:t> e </a:t>
            </a:r>
            <a:r>
              <a:rPr lang="en-IN" dirty="0" err="1"/>
              <a:t>maschili</a:t>
            </a:r>
            <a:br>
              <a:rPr lang="en-IN" dirty="0"/>
            </a:br>
            <a:r>
              <a:rPr lang="en-IN" dirty="0" err="1"/>
              <a:t>significati</a:t>
            </a:r>
            <a:r>
              <a:rPr lang="en-IN" dirty="0"/>
              <a:t> </a:t>
            </a:r>
            <a:r>
              <a:rPr lang="en-IN" dirty="0" err="1"/>
              <a:t>diversi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A53EA-C60A-4FDE-8123-97C0470A9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448"/>
            <a:ext cx="10515600" cy="5604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i="1" dirty="0"/>
              <a:t>I </a:t>
            </a:r>
            <a:r>
              <a:rPr lang="en-IN" i="1" dirty="0" err="1"/>
              <a:t>bracci</a:t>
            </a:r>
            <a:r>
              <a:rPr lang="en-IN" i="1" dirty="0"/>
              <a:t> </a:t>
            </a:r>
            <a:r>
              <a:rPr lang="en-IN" dirty="0"/>
              <a:t>e</a:t>
            </a:r>
            <a:r>
              <a:rPr lang="en-IN" i="1" dirty="0"/>
              <a:t> le </a:t>
            </a:r>
            <a:r>
              <a:rPr lang="en-IN" i="1" dirty="0" err="1"/>
              <a:t>braccia</a:t>
            </a:r>
            <a:endParaRPr lang="en-IN" i="1" dirty="0"/>
          </a:p>
          <a:p>
            <a:pPr marL="0" indent="0">
              <a:buNone/>
            </a:pPr>
            <a:r>
              <a:rPr lang="en-IN" i="1" dirty="0"/>
              <a:t>I </a:t>
            </a:r>
            <a:r>
              <a:rPr lang="en-IN" i="1" dirty="0" err="1"/>
              <a:t>labbri</a:t>
            </a:r>
            <a:r>
              <a:rPr lang="en-IN" i="1" dirty="0"/>
              <a:t> </a:t>
            </a:r>
            <a:r>
              <a:rPr lang="en-IN" dirty="0"/>
              <a:t>e</a:t>
            </a:r>
            <a:r>
              <a:rPr lang="en-IN" i="1" dirty="0"/>
              <a:t> le </a:t>
            </a:r>
            <a:r>
              <a:rPr lang="en-IN" i="1" dirty="0" err="1"/>
              <a:t>labbra</a:t>
            </a:r>
            <a:endParaRPr lang="en-IN" i="1" dirty="0"/>
          </a:p>
          <a:p>
            <a:pPr marL="0" indent="0">
              <a:buNone/>
            </a:pPr>
            <a:r>
              <a:rPr lang="en-IN" i="1" dirty="0" err="1"/>
              <a:t>Gli</a:t>
            </a:r>
            <a:r>
              <a:rPr lang="en-IN" i="1" dirty="0"/>
              <a:t> </a:t>
            </a:r>
            <a:r>
              <a:rPr lang="en-IN" i="1" dirty="0" err="1"/>
              <a:t>ossi</a:t>
            </a:r>
            <a:r>
              <a:rPr lang="en-IN" i="1" dirty="0"/>
              <a:t> </a:t>
            </a:r>
            <a:r>
              <a:rPr lang="en-IN" dirty="0"/>
              <a:t>e</a:t>
            </a:r>
            <a:r>
              <a:rPr lang="en-IN" i="1" dirty="0"/>
              <a:t> le </a:t>
            </a:r>
            <a:r>
              <a:rPr lang="en-IN" i="1" dirty="0" err="1"/>
              <a:t>ossa</a:t>
            </a:r>
            <a:endParaRPr lang="en-IN" i="1" dirty="0"/>
          </a:p>
          <a:p>
            <a:pPr marL="0" indent="0">
              <a:buNone/>
            </a:pPr>
            <a:endParaRPr lang="en-IN" i="1" dirty="0"/>
          </a:p>
          <a:p>
            <a:pPr marL="0" indent="0">
              <a:buNone/>
            </a:pPr>
            <a:r>
              <a:rPr lang="it-IT" dirty="0"/>
              <a:t>La parola </a:t>
            </a:r>
            <a:r>
              <a:rPr lang="it-IT" i="1" dirty="0"/>
              <a:t>osso</a:t>
            </a:r>
            <a:r>
              <a:rPr lang="it-IT" dirty="0"/>
              <a:t> ha due plurali, che rispondono a sfumature di significato diverse.</a:t>
            </a:r>
          </a:p>
          <a:p>
            <a:pPr marL="0" indent="0">
              <a:buNone/>
            </a:pPr>
            <a:r>
              <a:rPr lang="it-IT" dirty="0"/>
              <a:t>• Il plurale maschile </a:t>
            </a:r>
            <a:r>
              <a:rPr lang="it-IT" i="1" dirty="0"/>
              <a:t>ossi</a:t>
            </a:r>
            <a:r>
              <a:rPr lang="it-IT" dirty="0"/>
              <a:t>, formato regolarmente dal singolare </a:t>
            </a:r>
            <a:r>
              <a:rPr lang="it-IT" i="1" dirty="0"/>
              <a:t>osso</a:t>
            </a:r>
            <a:r>
              <a:rPr lang="it-IT" dirty="0"/>
              <a:t>, si riferisce ai singoli elementi considerati separatamente, oppure a quelli animali</a:t>
            </a:r>
          </a:p>
          <a:p>
            <a:pPr marL="0" indent="0">
              <a:buNone/>
            </a:pPr>
            <a:r>
              <a:rPr lang="it-IT" dirty="0"/>
              <a:t>gli </a:t>
            </a:r>
            <a:r>
              <a:rPr lang="it-IT" b="1" dirty="0"/>
              <a:t>ossi</a:t>
            </a:r>
            <a:r>
              <a:rPr lang="it-IT" dirty="0"/>
              <a:t> del femore, </a:t>
            </a:r>
            <a:r>
              <a:rPr lang="it-IT" b="1" dirty="0"/>
              <a:t>ossi</a:t>
            </a:r>
            <a:r>
              <a:rPr lang="it-IT" dirty="0"/>
              <a:t> di seppia</a:t>
            </a:r>
          </a:p>
          <a:p>
            <a:pPr marL="0" indent="0">
              <a:buNone/>
            </a:pPr>
            <a:r>
              <a:rPr lang="it-IT" dirty="0"/>
              <a:t>• Il plurale femminile </a:t>
            </a:r>
            <a:r>
              <a:rPr lang="it-IT" i="1" dirty="0"/>
              <a:t>ossa</a:t>
            </a:r>
            <a:r>
              <a:rPr lang="it-IT" dirty="0"/>
              <a:t>, proveniente dal neutro plurale latino </a:t>
            </a:r>
            <a:r>
              <a:rPr lang="it-IT" i="1" dirty="0"/>
              <a:t>ossa</a:t>
            </a:r>
            <a:r>
              <a:rPr lang="it-IT" dirty="0"/>
              <a:t>, è usato per indicare l’insieme dell’ossatura umana</a:t>
            </a:r>
          </a:p>
          <a:p>
            <a:pPr marL="0" indent="0">
              <a:buNone/>
            </a:pPr>
            <a:r>
              <a:rPr lang="it-IT" dirty="0"/>
              <a:t>le </a:t>
            </a:r>
            <a:r>
              <a:rPr lang="it-IT" b="1" dirty="0"/>
              <a:t>ossa</a:t>
            </a:r>
            <a:r>
              <a:rPr lang="it-IT" dirty="0"/>
              <a:t> del corpo, essere pelle e </a:t>
            </a:r>
            <a:r>
              <a:rPr lang="it-IT" b="1" dirty="0"/>
              <a:t>ossa</a:t>
            </a:r>
            <a:r>
              <a:rPr lang="it-IT" dirty="0"/>
              <a:t>.</a:t>
            </a:r>
          </a:p>
          <a:p>
            <a:pPr marL="0" indent="0" algn="r">
              <a:buNone/>
            </a:pPr>
            <a:r>
              <a:rPr lang="en-IN" sz="2200" dirty="0">
                <a:hlinkClick r:id="rId2"/>
              </a:rPr>
              <a:t>http://www.treccani.it/enciclopedia/ossi-o-ossa_%28La-grammatica-italiana%29/</a:t>
            </a:r>
            <a:endParaRPr lang="it-IT" sz="2200" dirty="0"/>
          </a:p>
          <a:p>
            <a:endParaRPr lang="it-IT" dirty="0"/>
          </a:p>
          <a:p>
            <a:pPr marL="0" indent="0">
              <a:buNone/>
            </a:pP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val="9821793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5BB17-3EBE-4167-A39E-952A0CC9B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L’ACCADEMIA DELLA CRUSCA RISPONDE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5FCC8-330A-47FA-81C8-CC9F9AE0C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Plurali doppi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 Luca </a:t>
            </a:r>
            <a:r>
              <a:rPr lang="it-IT" dirty="0" err="1"/>
              <a:t>Serianni</a:t>
            </a:r>
            <a:r>
              <a:rPr lang="it-IT" dirty="0"/>
              <a:t> scrive, nella sua </a:t>
            </a:r>
            <a:r>
              <a:rPr lang="it-IT" i="1" dirty="0"/>
              <a:t>Grammatica Italiana</a:t>
            </a:r>
            <a:r>
              <a:rPr lang="it-IT" dirty="0"/>
              <a:t>: "Nella maggior parte dei casi alla differenza di terminazione nel plurale corrisponde una sensibile differenza di significato, e non è difficile ritrovare opposizioni come «astratto» / «concreto», «generale» / «particolare», «collettivo» / «singolo» [...]" (cap. III par. 117).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mancanza di una regola generale, l'unica soluzione è prendere in esame i vari casi singolarmente.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87125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E5AA8-300C-4D73-A14C-8F60965D3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dirty="0"/>
              <a:t>COORDINAZIONE E SUBORDINAZIONE</a:t>
            </a:r>
            <a:br>
              <a:rPr lang="en-IN" dirty="0"/>
            </a:br>
            <a:r>
              <a:rPr lang="en-IN" dirty="0"/>
              <a:t>					</a:t>
            </a:r>
            <a:endParaRPr lang="en-IN" sz="2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C6D33-0961-4843-9E87-B54C6456A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COORDINAZIONE—</a:t>
            </a:r>
            <a:r>
              <a:rPr lang="en-IN" dirty="0" err="1"/>
              <a:t>copulativa</a:t>
            </a:r>
            <a:r>
              <a:rPr lang="en-IN" dirty="0"/>
              <a:t>, </a:t>
            </a:r>
            <a:r>
              <a:rPr lang="en-IN" dirty="0" err="1"/>
              <a:t>avversativa</a:t>
            </a:r>
            <a:r>
              <a:rPr lang="en-IN" dirty="0"/>
              <a:t>, </a:t>
            </a:r>
            <a:r>
              <a:rPr lang="en-IN" dirty="0" err="1"/>
              <a:t>disgiuntiva</a:t>
            </a:r>
            <a:r>
              <a:rPr lang="en-IN" dirty="0"/>
              <a:t>, </a:t>
            </a:r>
            <a:r>
              <a:rPr lang="en-IN" dirty="0" err="1"/>
              <a:t>conclusiva</a:t>
            </a:r>
            <a:r>
              <a:rPr lang="en-IN" dirty="0"/>
              <a:t>, </a:t>
            </a:r>
            <a:r>
              <a:rPr lang="en-IN" dirty="0" err="1"/>
              <a:t>dichiarativa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È </a:t>
            </a:r>
            <a:r>
              <a:rPr lang="en-IN" dirty="0" err="1"/>
              <a:t>tardi</a:t>
            </a:r>
            <a:r>
              <a:rPr lang="en-IN" dirty="0"/>
              <a:t> e non </a:t>
            </a:r>
            <a:r>
              <a:rPr lang="en-IN" dirty="0" err="1"/>
              <a:t>esco</a:t>
            </a:r>
            <a:r>
              <a:rPr lang="en-IN" dirty="0"/>
              <a:t>.</a:t>
            </a:r>
          </a:p>
          <a:p>
            <a:endParaRPr lang="en-IN" dirty="0"/>
          </a:p>
          <a:p>
            <a:r>
              <a:rPr lang="en-IN" dirty="0"/>
              <a:t>SUBORDINAZIONE-</a:t>
            </a:r>
            <a:r>
              <a:rPr lang="en-IN" dirty="0" err="1"/>
              <a:t>argomentali</a:t>
            </a:r>
            <a:r>
              <a:rPr lang="en-IN" dirty="0"/>
              <a:t>, non </a:t>
            </a:r>
            <a:r>
              <a:rPr lang="en-IN" dirty="0" err="1"/>
              <a:t>argomentali</a:t>
            </a:r>
            <a:r>
              <a:rPr lang="en-IN" dirty="0"/>
              <a:t> (</a:t>
            </a:r>
            <a:r>
              <a:rPr lang="en-IN" dirty="0" err="1"/>
              <a:t>temporali</a:t>
            </a:r>
            <a:r>
              <a:rPr lang="en-IN" dirty="0"/>
              <a:t>, </a:t>
            </a:r>
            <a:r>
              <a:rPr lang="en-IN" dirty="0" err="1"/>
              <a:t>causali</a:t>
            </a:r>
            <a:r>
              <a:rPr lang="en-IN" dirty="0"/>
              <a:t>, </a:t>
            </a:r>
            <a:r>
              <a:rPr lang="en-IN" dirty="0" err="1"/>
              <a:t>finali</a:t>
            </a:r>
            <a:r>
              <a:rPr lang="en-IN" dirty="0"/>
              <a:t>…), relative</a:t>
            </a:r>
          </a:p>
          <a:p>
            <a:pPr marL="0" indent="0">
              <a:buNone/>
            </a:pPr>
            <a:r>
              <a:rPr lang="en-IN" dirty="0" err="1"/>
              <a:t>Siccome</a:t>
            </a:r>
            <a:r>
              <a:rPr lang="en-IN" dirty="0"/>
              <a:t> è </a:t>
            </a:r>
            <a:r>
              <a:rPr lang="en-IN" dirty="0" err="1"/>
              <a:t>tardi</a:t>
            </a:r>
            <a:r>
              <a:rPr lang="en-IN" dirty="0"/>
              <a:t>, non </a:t>
            </a:r>
            <a:r>
              <a:rPr lang="en-IN" dirty="0" err="1"/>
              <a:t>esco</a:t>
            </a:r>
            <a:endParaRPr lang="en-IN" dirty="0"/>
          </a:p>
          <a:p>
            <a:pPr marL="0" indent="0">
              <a:buNone/>
            </a:pPr>
            <a:r>
              <a:rPr lang="en-IN" u="sng" dirty="0"/>
              <a:t>SOLO FRASI COMPLESSE</a:t>
            </a:r>
          </a:p>
          <a:p>
            <a:endParaRPr lang="en-IN" dirty="0"/>
          </a:p>
          <a:p>
            <a:r>
              <a:rPr lang="en-IN" dirty="0"/>
              <a:t>GIUSTAPPOSIZIONE</a:t>
            </a:r>
          </a:p>
          <a:p>
            <a:pPr marL="0" indent="0">
              <a:buNone/>
            </a:pPr>
            <a:r>
              <a:rPr lang="en-IN" dirty="0"/>
              <a:t>È </a:t>
            </a:r>
            <a:r>
              <a:rPr lang="en-IN" dirty="0" err="1"/>
              <a:t>tardi</a:t>
            </a:r>
            <a:r>
              <a:rPr lang="en-IN" dirty="0"/>
              <a:t>: non </a:t>
            </a:r>
            <a:r>
              <a:rPr lang="en-IN" dirty="0" err="1"/>
              <a:t>esco</a:t>
            </a:r>
            <a:r>
              <a:rPr lang="en-IN" dirty="0"/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206779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6452B-90A5-44E6-AD3F-270CB3170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dirty="0"/>
              <a:t>·</a:t>
            </a:r>
            <a:r>
              <a:rPr lang="it-IT" sz="3300" dirty="0"/>
              <a:t> </a:t>
            </a:r>
            <a:r>
              <a:rPr lang="it-IT" sz="3300" i="1" dirty="0"/>
              <a:t>Il </a:t>
            </a:r>
            <a:r>
              <a:rPr lang="it-IT" sz="3800" i="1" dirty="0"/>
              <a:t>braccio</a:t>
            </a:r>
            <a:r>
              <a:rPr lang="it-IT" sz="3800" dirty="0"/>
              <a:t> --&gt; </a:t>
            </a:r>
            <a:r>
              <a:rPr lang="it-IT" sz="3800" i="1" dirty="0"/>
              <a:t>i bracci / le braccia</a:t>
            </a:r>
            <a:r>
              <a:rPr lang="it-IT" sz="3800" dirty="0"/>
              <a:t>. Il femminile si usa propriamente per indicare gli arti superiori dell'essere umano, nonché il plurale del </a:t>
            </a:r>
            <a:r>
              <a:rPr lang="it-IT" sz="3800" i="1" dirty="0"/>
              <a:t>braccio</a:t>
            </a:r>
            <a:r>
              <a:rPr lang="it-IT" sz="3800" dirty="0"/>
              <a:t> unità di misura; il maschile in tutti gli altri significati: </a:t>
            </a:r>
            <a:r>
              <a:rPr lang="it-IT" sz="3800" i="1" dirty="0"/>
              <a:t>i bracci della gru, i bracci A e B di un edificio.</a:t>
            </a:r>
          </a:p>
          <a:p>
            <a:pPr marL="0" indent="0">
              <a:buNone/>
            </a:pPr>
            <a:br>
              <a:rPr lang="it-IT" sz="3800" dirty="0"/>
            </a:br>
            <a:r>
              <a:rPr lang="it-IT" sz="3800" dirty="0"/>
              <a:t>· </a:t>
            </a:r>
            <a:r>
              <a:rPr lang="it-IT" sz="3800" i="1" dirty="0"/>
              <a:t>Il budello</a:t>
            </a:r>
            <a:r>
              <a:rPr lang="it-IT" sz="3800" dirty="0"/>
              <a:t> --&gt; </a:t>
            </a:r>
            <a:r>
              <a:rPr lang="it-IT" sz="3800" i="1" dirty="0"/>
              <a:t>i budelli</a:t>
            </a:r>
            <a:r>
              <a:rPr lang="it-IT" sz="3800" dirty="0"/>
              <a:t> </a:t>
            </a:r>
            <a:r>
              <a:rPr lang="it-IT" sz="3800" i="1" dirty="0"/>
              <a:t>/ le budella</a:t>
            </a:r>
            <a:r>
              <a:rPr lang="it-IT" sz="3800" dirty="0"/>
              <a:t>. Il femminile indica le interiora di un animale (o di un essere umano); il maschile invece si usa per 'passaggi angusti, vicoli </a:t>
            </a:r>
            <a:r>
              <a:rPr lang="it-IT" sz="3800" dirty="0" err="1"/>
              <a:t>stretti’</a:t>
            </a:r>
            <a:r>
              <a:rPr lang="it-IT" sz="3800" dirty="0"/>
              <a:t>.</a:t>
            </a:r>
          </a:p>
          <a:p>
            <a:pPr marL="0" indent="0">
              <a:buNone/>
            </a:pPr>
            <a:br>
              <a:rPr lang="it-IT" sz="3800" dirty="0"/>
            </a:br>
            <a:r>
              <a:rPr lang="it-IT" sz="3800" dirty="0"/>
              <a:t>· </a:t>
            </a:r>
            <a:r>
              <a:rPr lang="it-IT" sz="3800" i="1" dirty="0"/>
              <a:t>Il calcagno</a:t>
            </a:r>
            <a:r>
              <a:rPr lang="it-IT" sz="3800" dirty="0"/>
              <a:t> --&gt; </a:t>
            </a:r>
            <a:r>
              <a:rPr lang="it-IT" sz="3800" i="1" dirty="0"/>
              <a:t>i calcagni / le calcagna</a:t>
            </a:r>
            <a:r>
              <a:rPr lang="it-IT" sz="3800" dirty="0"/>
              <a:t>. Il maschile indica la parte posteriore del piede, il femminile, disusato, si è cristallizzato in alcune espressioni come stare alle calcagna.</a:t>
            </a:r>
          </a:p>
          <a:p>
            <a:pPr marL="0" indent="0">
              <a:buNone/>
            </a:pPr>
            <a:r>
              <a:rPr lang="it-IT" sz="3800" dirty="0"/>
              <a:t>· </a:t>
            </a:r>
            <a:r>
              <a:rPr lang="it-IT" sz="3800" i="1" dirty="0"/>
              <a:t>Il cervello --&gt;</a:t>
            </a:r>
            <a:r>
              <a:rPr lang="it-IT" sz="3800" dirty="0"/>
              <a:t> </a:t>
            </a:r>
            <a:r>
              <a:rPr lang="it-IT" sz="3800" i="1" dirty="0"/>
              <a:t>i cervelli / le cervella</a:t>
            </a:r>
            <a:r>
              <a:rPr lang="it-IT" sz="3800" dirty="0"/>
              <a:t>. Il primo si utilizza come semplice plurale di </a:t>
            </a:r>
            <a:r>
              <a:rPr lang="it-IT" sz="3800" i="1" dirty="0"/>
              <a:t>cervello</a:t>
            </a:r>
            <a:r>
              <a:rPr lang="it-IT" sz="3800" dirty="0"/>
              <a:t>, il secondo, come per </a:t>
            </a:r>
            <a:r>
              <a:rPr lang="it-IT" sz="3800" i="1" dirty="0"/>
              <a:t>budella</a:t>
            </a:r>
            <a:r>
              <a:rPr lang="it-IT" sz="3800" dirty="0"/>
              <a:t>, indica la materia di cui è fatto il cervello, specialmente nell'espressione </a:t>
            </a:r>
            <a:r>
              <a:rPr lang="it-IT" sz="3800" i="1" dirty="0"/>
              <a:t>far saltare le cervella</a:t>
            </a:r>
            <a:r>
              <a:rPr lang="it-IT" sz="3800" dirty="0"/>
              <a:t>.</a:t>
            </a:r>
          </a:p>
          <a:p>
            <a:pPr marL="0" indent="0">
              <a:buNone/>
            </a:pPr>
            <a:br>
              <a:rPr lang="it-IT" sz="3800" dirty="0"/>
            </a:br>
            <a:r>
              <a:rPr lang="it-IT" sz="3800" dirty="0"/>
              <a:t>· </a:t>
            </a:r>
            <a:r>
              <a:rPr lang="it-IT" sz="3800" i="1" dirty="0"/>
              <a:t>Il ciglio</a:t>
            </a:r>
            <a:r>
              <a:rPr lang="it-IT" sz="3800" dirty="0"/>
              <a:t> --&gt;</a:t>
            </a:r>
            <a:r>
              <a:rPr lang="it-IT" sz="3800" i="1" dirty="0"/>
              <a:t> i cigli / le ciglia</a:t>
            </a:r>
            <a:r>
              <a:rPr lang="it-IT" sz="3800" dirty="0"/>
              <a:t>. Il maschile indica l'insieme dei singoli cigli oppure il bordo di una strada ecc.; il femminile si usa per l'insieme delle ciglia degli occhi.</a:t>
            </a:r>
          </a:p>
          <a:p>
            <a:pPr marL="0" indent="0">
              <a:buNone/>
            </a:pPr>
            <a:br>
              <a:rPr lang="it-IT" sz="3800" dirty="0"/>
            </a:br>
            <a:r>
              <a:rPr lang="it-IT" sz="3800" dirty="0"/>
              <a:t>· </a:t>
            </a:r>
            <a:r>
              <a:rPr lang="it-IT" sz="3800" i="1" dirty="0"/>
              <a:t>Il corno</a:t>
            </a:r>
            <a:r>
              <a:rPr lang="it-IT" sz="3800" dirty="0"/>
              <a:t> --&gt; </a:t>
            </a:r>
            <a:r>
              <a:rPr lang="it-IT" sz="3800" i="1" dirty="0"/>
              <a:t>i corni / le corna</a:t>
            </a:r>
            <a:r>
              <a:rPr lang="it-IT" sz="3800" dirty="0"/>
              <a:t>. Il primo si impiega per gli strumenti musicali e per 'le estremità' di qualcosa ('i corni della luna'), il femminile invece per </a:t>
            </a:r>
            <a:r>
              <a:rPr lang="it-IT" sz="3800" i="1" dirty="0"/>
              <a:t>le corna</a:t>
            </a:r>
            <a:r>
              <a:rPr lang="it-IT" sz="3800" dirty="0"/>
              <a:t> degli animali.</a:t>
            </a:r>
          </a:p>
          <a:p>
            <a:pPr marL="0" indent="0">
              <a:buNone/>
            </a:pPr>
            <a:br>
              <a:rPr lang="it-IT" sz="3800" dirty="0"/>
            </a:br>
            <a:r>
              <a:rPr lang="it-IT" sz="3800" dirty="0"/>
              <a:t>· </a:t>
            </a:r>
            <a:r>
              <a:rPr lang="it-IT" sz="3800" i="1" dirty="0"/>
              <a:t>Il cuoio</a:t>
            </a:r>
            <a:r>
              <a:rPr lang="it-IT" sz="3800" dirty="0"/>
              <a:t> --&gt; </a:t>
            </a:r>
            <a:r>
              <a:rPr lang="it-IT" sz="3800" i="1" dirty="0"/>
              <a:t>i cuoi / le cuoia</a:t>
            </a:r>
            <a:r>
              <a:rPr lang="it-IT" sz="3800" dirty="0"/>
              <a:t>. Il primo per le 'pelli conciate', il secondo per 'l'insieme della pelle umana', praticamente solo nella colorita espressione </a:t>
            </a:r>
            <a:r>
              <a:rPr lang="it-IT" sz="3800" i="1" dirty="0"/>
              <a:t>tirare le cuoia</a:t>
            </a:r>
            <a:r>
              <a:rPr lang="it-IT" sz="3800" dirty="0"/>
              <a:t> 'morire’.</a:t>
            </a:r>
          </a:p>
          <a:p>
            <a:pPr marL="0" indent="0">
              <a:buNone/>
            </a:pPr>
            <a:br>
              <a:rPr lang="it-IT" sz="3800" dirty="0"/>
            </a:br>
            <a:r>
              <a:rPr lang="it-IT" sz="3800" dirty="0"/>
              <a:t>· </a:t>
            </a:r>
            <a:r>
              <a:rPr lang="it-IT" sz="3800" i="1" dirty="0"/>
              <a:t>Il dito</a:t>
            </a:r>
            <a:r>
              <a:rPr lang="it-IT" sz="3800" dirty="0"/>
              <a:t> --&gt; </a:t>
            </a:r>
            <a:r>
              <a:rPr lang="it-IT" sz="3800" i="1" dirty="0"/>
              <a:t>i diti / le dita</a:t>
            </a:r>
            <a:r>
              <a:rPr lang="it-IT" sz="3800" dirty="0"/>
              <a:t>. Il maschile si usa quando si fa riferimento alle singole dita: </a:t>
            </a:r>
            <a:r>
              <a:rPr lang="it-IT" sz="3800" i="1" dirty="0"/>
              <a:t>i diti indici delle sue mani</a:t>
            </a:r>
            <a:r>
              <a:rPr lang="it-IT" sz="3800" dirty="0"/>
              <a:t>, il femminile quando ci si riferisce al loro insieme.</a:t>
            </a:r>
          </a:p>
          <a:p>
            <a:pPr marL="0" indent="0">
              <a:buNone/>
            </a:pPr>
            <a:br>
              <a:rPr lang="it-IT" sz="3800" dirty="0"/>
            </a:br>
            <a:r>
              <a:rPr lang="it-IT" sz="3800" dirty="0"/>
              <a:t>· </a:t>
            </a:r>
            <a:r>
              <a:rPr lang="it-IT" sz="3800" i="1" dirty="0"/>
              <a:t>Il filo</a:t>
            </a:r>
            <a:r>
              <a:rPr lang="it-IT" sz="3800" dirty="0"/>
              <a:t> --&gt; </a:t>
            </a:r>
            <a:r>
              <a:rPr lang="it-IT" sz="3800" i="1" dirty="0"/>
              <a:t>i fili / le fila</a:t>
            </a:r>
            <a:r>
              <a:rPr lang="it-IT" sz="3800" dirty="0"/>
              <a:t>. Il maschile va adoperato nel significato concreto: </a:t>
            </a:r>
            <a:r>
              <a:rPr lang="it-IT" sz="3800" i="1" dirty="0"/>
              <a:t>i fili del telefono</a:t>
            </a:r>
            <a:r>
              <a:rPr lang="it-IT" sz="3800" dirty="0"/>
              <a:t> ecc., il femminile invece sta per 'trama di un ordito' oppure nel senso metaforico di 'intreccio': </a:t>
            </a:r>
            <a:r>
              <a:rPr lang="it-IT" sz="3800" i="1" dirty="0"/>
              <a:t>le fila di una congiura</a:t>
            </a:r>
            <a:r>
              <a:rPr lang="it-IT" sz="3800" dirty="0"/>
              <a:t> ecc. </a:t>
            </a:r>
          </a:p>
          <a:p>
            <a:pPr marL="0" indent="0">
              <a:buNone/>
            </a:pPr>
            <a:r>
              <a:rPr lang="it-IT" b="1" dirty="0"/>
              <a:t>ATTENZIONE! È sbagliato l'uso di </a:t>
            </a:r>
            <a:r>
              <a:rPr lang="it-IT" b="1" i="1" dirty="0"/>
              <a:t>fila </a:t>
            </a:r>
            <a:r>
              <a:rPr lang="it-IT" b="1" dirty="0"/>
              <a:t>come plurale di </a:t>
            </a:r>
            <a:r>
              <a:rPr lang="it-IT" b="1" i="1" dirty="0"/>
              <a:t>fila</a:t>
            </a:r>
            <a:r>
              <a:rPr lang="it-IT" b="1" dirty="0"/>
              <a:t> 'serie, successione', ad esempio nella locuzione, spesso impiegata, </a:t>
            </a:r>
            <a:r>
              <a:rPr lang="it-IT" b="1" i="1" dirty="0"/>
              <a:t>*serrare le fila</a:t>
            </a:r>
            <a:r>
              <a:rPr lang="it-IT" b="1" dirty="0"/>
              <a:t> in luogo del corretto </a:t>
            </a:r>
            <a:r>
              <a:rPr lang="it-IT" b="1" i="1" dirty="0"/>
              <a:t>serrare le file</a:t>
            </a:r>
            <a:r>
              <a:rPr lang="it-IT" b="1" dirty="0"/>
              <a:t>.</a:t>
            </a:r>
          </a:p>
          <a:p>
            <a:pPr marL="0" indent="0" algn="r">
              <a:buNone/>
            </a:pPr>
            <a:r>
              <a:rPr lang="en-IN" dirty="0">
                <a:hlinkClick r:id="rId2"/>
              </a:rPr>
              <a:t>https://accademiadellacrusca.it/it/consulenza/plurali-doppi/81</a:t>
            </a:r>
            <a:br>
              <a:rPr lang="it-IT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9675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84063-C0ED-45F8-8D8F-2E3E61F76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92467"/>
            <a:ext cx="12192000" cy="71097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· </a:t>
            </a:r>
            <a:r>
              <a:rPr lang="it-IT" i="1" dirty="0"/>
              <a:t>Il fondamento</a:t>
            </a:r>
            <a:r>
              <a:rPr lang="it-IT" dirty="0"/>
              <a:t> --&gt; </a:t>
            </a:r>
            <a:r>
              <a:rPr lang="it-IT" i="1" dirty="0"/>
              <a:t>i fondamenti / le fondamenta</a:t>
            </a:r>
            <a:r>
              <a:rPr lang="it-IT" dirty="0"/>
              <a:t>. Il maschile indica 'le basi, i principi di una disciplina, di un pensiero' ecc., il femminile designa solo 'le strutture su cui poggia un edificio': </a:t>
            </a:r>
            <a:r>
              <a:rPr lang="it-IT" i="1" dirty="0"/>
              <a:t>le fondamenta della casa</a:t>
            </a:r>
            <a:r>
              <a:rPr lang="it-IT" dirty="0"/>
              <a:t>.</a:t>
            </a:r>
          </a:p>
          <a:p>
            <a:pPr marL="0" indent="0">
              <a:buNone/>
            </a:pPr>
            <a:br>
              <a:rPr lang="it-IT" dirty="0"/>
            </a:br>
            <a:r>
              <a:rPr lang="it-IT" dirty="0"/>
              <a:t>· </a:t>
            </a:r>
            <a:r>
              <a:rPr lang="it-IT" i="1" dirty="0"/>
              <a:t>Il fuso</a:t>
            </a:r>
            <a:r>
              <a:rPr lang="it-IT" dirty="0"/>
              <a:t> --&gt; </a:t>
            </a:r>
            <a:r>
              <a:rPr lang="it-IT" i="1" dirty="0"/>
              <a:t>i fusi / le fusa</a:t>
            </a:r>
            <a:r>
              <a:rPr lang="it-IT" dirty="0"/>
              <a:t>. Il primo indica gli arnesi usati nella filatura, il secondo 'il ronfare del gatto' nella locuzione </a:t>
            </a:r>
            <a:r>
              <a:rPr lang="it-IT" i="1" dirty="0"/>
              <a:t>fare le fusa</a:t>
            </a:r>
            <a:r>
              <a:rPr lang="it-IT" dirty="0"/>
              <a:t> (probabilmente per la similitudine tra il suono prodotto dal gatto e quello del fuso che gira).</a:t>
            </a:r>
          </a:p>
          <a:p>
            <a:pPr marL="0" indent="0">
              <a:buNone/>
            </a:pPr>
            <a:br>
              <a:rPr lang="it-IT" dirty="0"/>
            </a:br>
            <a:r>
              <a:rPr lang="it-IT" dirty="0"/>
              <a:t>· </a:t>
            </a:r>
            <a:r>
              <a:rPr lang="it-IT" i="1" dirty="0"/>
              <a:t>Il grido</a:t>
            </a:r>
            <a:r>
              <a:rPr lang="it-IT" dirty="0"/>
              <a:t> --&gt; </a:t>
            </a:r>
            <a:r>
              <a:rPr lang="it-IT" i="1" dirty="0"/>
              <a:t>i gridi / le grida</a:t>
            </a:r>
            <a:r>
              <a:rPr lang="it-IT" dirty="0"/>
              <a:t>. Il maschile per i versi degli animali ('i gridi dei gabbiani'), il femminile per 'voci o lamenti emessi dagli umani’.</a:t>
            </a:r>
          </a:p>
          <a:p>
            <a:pPr marL="0" indent="0">
              <a:buNone/>
            </a:pPr>
            <a:br>
              <a:rPr lang="it-IT" dirty="0"/>
            </a:br>
            <a:r>
              <a:rPr lang="it-IT" dirty="0"/>
              <a:t>· </a:t>
            </a:r>
            <a:r>
              <a:rPr lang="it-IT" i="1" dirty="0"/>
              <a:t>Il labbro --&gt;</a:t>
            </a:r>
            <a:r>
              <a:rPr lang="it-IT" dirty="0"/>
              <a:t> </a:t>
            </a:r>
            <a:r>
              <a:rPr lang="it-IT" i="1" dirty="0"/>
              <a:t>i labbri / le labbra</a:t>
            </a:r>
            <a:r>
              <a:rPr lang="it-IT" dirty="0"/>
              <a:t>. Il maschile si usa per i bordi di una ferita o per i margini superiori di una fontana o </a:t>
            </a:r>
            <a:r>
              <a:rPr lang="it-IT" dirty="0" err="1"/>
              <a:t>sim</a:t>
            </a:r>
            <a:r>
              <a:rPr lang="it-IT" dirty="0"/>
              <a:t>., il femminile per le labbra della bocca o di altre parti anatomiche.</a:t>
            </a:r>
          </a:p>
          <a:p>
            <a:pPr marL="0" indent="0">
              <a:buNone/>
            </a:pPr>
            <a:br>
              <a:rPr lang="it-IT" dirty="0"/>
            </a:br>
            <a:r>
              <a:rPr lang="it-IT" dirty="0"/>
              <a:t>· </a:t>
            </a:r>
            <a:r>
              <a:rPr lang="it-IT" i="1" dirty="0"/>
              <a:t>Il lenzuolo</a:t>
            </a:r>
            <a:r>
              <a:rPr lang="it-IT" dirty="0"/>
              <a:t> --&gt; </a:t>
            </a:r>
            <a:r>
              <a:rPr lang="it-IT" i="1" dirty="0"/>
              <a:t>i lenzuoli / le lenzuola</a:t>
            </a:r>
            <a:r>
              <a:rPr lang="it-IT" dirty="0"/>
              <a:t>. Il primo designa più </a:t>
            </a:r>
            <a:r>
              <a:rPr lang="it-IT" i="1" dirty="0"/>
              <a:t>lenzuoli</a:t>
            </a:r>
            <a:r>
              <a:rPr lang="it-IT" dirty="0"/>
              <a:t> presi uno per uno, il secondo la coppia di </a:t>
            </a:r>
            <a:r>
              <a:rPr lang="it-IT" i="1" dirty="0"/>
              <a:t>lenzuola</a:t>
            </a:r>
            <a:r>
              <a:rPr lang="it-IT" dirty="0"/>
              <a:t> con cui si prepara il letto.</a:t>
            </a:r>
          </a:p>
          <a:p>
            <a:pPr marL="0" indent="0" algn="r">
              <a:buNone/>
            </a:pPr>
            <a:r>
              <a:rPr lang="en-IN" sz="1900" dirty="0">
                <a:hlinkClick r:id="rId2"/>
              </a:rPr>
              <a:t>https://accademiadellacrusca.it/it/consulenza/plurali-doppi/81</a:t>
            </a:r>
            <a:endParaRPr lang="it-IT" sz="1900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467309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A3AB8-4AA5-4565-845D-E7F9E7E13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016"/>
            <a:ext cx="10515600" cy="66473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br>
              <a:rPr lang="it-IT" dirty="0"/>
            </a:br>
            <a:r>
              <a:rPr lang="it-IT" dirty="0"/>
              <a:t>· </a:t>
            </a:r>
            <a:r>
              <a:rPr lang="it-IT" i="1" dirty="0"/>
              <a:t>Il membro</a:t>
            </a:r>
            <a:r>
              <a:rPr lang="it-IT" dirty="0"/>
              <a:t> --&gt; </a:t>
            </a:r>
            <a:r>
              <a:rPr lang="it-IT" i="1" dirty="0"/>
              <a:t>i membri / le membra</a:t>
            </a:r>
            <a:r>
              <a:rPr lang="it-IT" dirty="0"/>
              <a:t>. </a:t>
            </a:r>
            <a:r>
              <a:rPr lang="it-IT" i="1" dirty="0"/>
              <a:t>I membri</a:t>
            </a:r>
            <a:r>
              <a:rPr lang="it-IT" dirty="0"/>
              <a:t> sono coloro che appartengono  a un'associazione, a un gruppo; </a:t>
            </a:r>
            <a:r>
              <a:rPr lang="it-IT" i="1" dirty="0"/>
              <a:t>le membra</a:t>
            </a:r>
            <a:r>
              <a:rPr lang="it-IT" dirty="0"/>
              <a:t> sono l'insieme delle parti del corpo umano.</a:t>
            </a:r>
          </a:p>
          <a:p>
            <a:pPr marL="0" indent="0">
              <a:buNone/>
            </a:pPr>
            <a:br>
              <a:rPr lang="it-IT" dirty="0"/>
            </a:br>
            <a:r>
              <a:rPr lang="it-IT" dirty="0"/>
              <a:t>· </a:t>
            </a:r>
            <a:r>
              <a:rPr lang="it-IT" i="1" dirty="0"/>
              <a:t>Il muro</a:t>
            </a:r>
            <a:r>
              <a:rPr lang="it-IT" dirty="0"/>
              <a:t> --&gt; </a:t>
            </a:r>
            <a:r>
              <a:rPr lang="it-IT" i="1" dirty="0"/>
              <a:t>i muri / le mura</a:t>
            </a:r>
            <a:r>
              <a:rPr lang="it-IT" dirty="0"/>
              <a:t>. Il maschile per i muri  di una casa, o quelli che costeggiano una strada; il femminile per le mura di cinta di una città, oppure per indicare la casa nel suo complesso: </a:t>
            </a:r>
            <a:r>
              <a:rPr lang="it-IT" i="1" dirty="0"/>
              <a:t>stare fra le proprie mura.</a:t>
            </a:r>
          </a:p>
          <a:p>
            <a:pPr marL="0" indent="0">
              <a:buNone/>
            </a:pPr>
            <a:br>
              <a:rPr lang="it-IT" dirty="0"/>
            </a:br>
            <a:r>
              <a:rPr lang="it-IT" dirty="0"/>
              <a:t>· </a:t>
            </a:r>
            <a:r>
              <a:rPr lang="it-IT" i="1" dirty="0"/>
              <a:t>L'osso --&gt;</a:t>
            </a:r>
            <a:r>
              <a:rPr lang="it-IT" dirty="0"/>
              <a:t> </a:t>
            </a:r>
            <a:r>
              <a:rPr lang="it-IT" i="1" dirty="0"/>
              <a:t>gli ossi / le ossa</a:t>
            </a:r>
            <a:r>
              <a:rPr lang="it-IT" dirty="0"/>
              <a:t>. Come per </a:t>
            </a:r>
            <a:r>
              <a:rPr lang="it-IT" i="1" dirty="0"/>
              <a:t>i diti</a:t>
            </a:r>
            <a:r>
              <a:rPr lang="it-IT" dirty="0"/>
              <a:t>, il maschile sta per vari </a:t>
            </a:r>
            <a:r>
              <a:rPr lang="it-IT" i="1" dirty="0"/>
              <a:t>ossi</a:t>
            </a:r>
            <a:r>
              <a:rPr lang="it-IT" dirty="0"/>
              <a:t> presi separatamente; </a:t>
            </a:r>
            <a:r>
              <a:rPr lang="it-IT" i="1" dirty="0"/>
              <a:t>le ossa</a:t>
            </a:r>
            <a:r>
              <a:rPr lang="it-IT" dirty="0"/>
              <a:t> indica l'insieme dell'ossatura umana.</a:t>
            </a:r>
          </a:p>
          <a:p>
            <a:pPr marL="0" indent="0">
              <a:buNone/>
            </a:pPr>
            <a:br>
              <a:rPr lang="it-IT" dirty="0"/>
            </a:br>
            <a:r>
              <a:rPr lang="it-IT" dirty="0"/>
              <a:t>· </a:t>
            </a:r>
            <a:r>
              <a:rPr lang="it-IT" i="1" dirty="0"/>
              <a:t>Lo staio</a:t>
            </a:r>
            <a:r>
              <a:rPr lang="it-IT" dirty="0"/>
              <a:t> --&gt; </a:t>
            </a:r>
            <a:r>
              <a:rPr lang="it-IT" i="1" dirty="0"/>
              <a:t>gli stai / le staia</a:t>
            </a:r>
            <a:r>
              <a:rPr lang="it-IT" dirty="0"/>
              <a:t>. Il primo indica i singoli recipienti per misurare il peso del grano, il secondo l'unità di misura relativa allo staio.</a:t>
            </a:r>
          </a:p>
          <a:p>
            <a:pPr marL="0" indent="0">
              <a:buNone/>
            </a:pPr>
            <a:br>
              <a:rPr lang="it-IT" dirty="0"/>
            </a:br>
            <a:r>
              <a:rPr lang="it-IT" dirty="0"/>
              <a:t>· </a:t>
            </a:r>
            <a:r>
              <a:rPr lang="it-IT" i="1" dirty="0"/>
              <a:t>L'urlo</a:t>
            </a:r>
            <a:r>
              <a:rPr lang="it-IT" dirty="0"/>
              <a:t> --&gt; </a:t>
            </a:r>
            <a:r>
              <a:rPr lang="it-IT" i="1" dirty="0"/>
              <a:t>gli urli / le urla</a:t>
            </a:r>
            <a:r>
              <a:rPr lang="it-IT" dirty="0"/>
              <a:t>. In linea di massima, stessa distinzione che per </a:t>
            </a:r>
            <a:r>
              <a:rPr lang="it-IT" i="1" dirty="0"/>
              <a:t>gridi / grida</a:t>
            </a:r>
            <a:r>
              <a:rPr lang="it-IT" dirty="0"/>
              <a:t>.</a:t>
            </a:r>
          </a:p>
          <a:p>
            <a:pPr marL="0" indent="0" algn="r">
              <a:buNone/>
            </a:pPr>
            <a:r>
              <a:rPr lang="en-IN" sz="1900" dirty="0">
                <a:hlinkClick r:id="rId2"/>
              </a:rPr>
              <a:t>https://accademiadellacrusca.it/it/consulenza/plurali-doppi/81</a:t>
            </a:r>
            <a:endParaRPr lang="en-IN" sz="1900" dirty="0"/>
          </a:p>
        </p:txBody>
      </p:sp>
    </p:spTree>
    <p:extLst>
      <p:ext uri="{BB962C8B-B14F-4D97-AF65-F5344CB8AC3E}">
        <p14:creationId xmlns:p14="http://schemas.microsoft.com/office/powerpoint/2010/main" val="32057639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88E62-E00A-4B04-97BB-43EEDE1C3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Anche </a:t>
            </a:r>
            <a:r>
              <a:rPr lang="it-IT" sz="3200" i="1" dirty="0"/>
              <a:t>ginocchio</a:t>
            </a:r>
            <a:r>
              <a:rPr lang="it-IT" sz="3200" dirty="0"/>
              <a:t> ha un doppio plurale, </a:t>
            </a:r>
            <a:r>
              <a:rPr lang="it-IT" sz="3200" i="1" dirty="0"/>
              <a:t>ginocchi / ginocchia</a:t>
            </a:r>
            <a:r>
              <a:rPr lang="it-IT" sz="3200" dirty="0"/>
              <a:t>, senza alcuna rilevante differenza di significato. 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Luca </a:t>
            </a:r>
            <a:r>
              <a:rPr lang="it-IT" sz="3200" dirty="0" err="1"/>
              <a:t>Serianni</a:t>
            </a:r>
            <a:r>
              <a:rPr lang="it-IT" sz="3200" dirty="0"/>
              <a:t> nella già citata </a:t>
            </a:r>
            <a:r>
              <a:rPr lang="it-IT" sz="3200" i="1" dirty="0"/>
              <a:t>Grammatica Italiana</a:t>
            </a:r>
            <a:r>
              <a:rPr lang="it-IT" sz="3200" dirty="0"/>
              <a:t> ipotizza che tra i due plurali ci possa essere una distinzione simile a </a:t>
            </a:r>
            <a:r>
              <a:rPr lang="it-IT" sz="3200" i="1" dirty="0"/>
              <a:t>diti / dita</a:t>
            </a:r>
            <a:r>
              <a:rPr lang="it-IT" sz="3200" dirty="0"/>
              <a:t>, con il plurale maschile che designa </a:t>
            </a:r>
            <a:r>
              <a:rPr lang="it-IT" sz="3200" i="1" dirty="0"/>
              <a:t>i ginocchi</a:t>
            </a:r>
            <a:r>
              <a:rPr lang="it-IT" sz="3200" dirty="0"/>
              <a:t> presi singolarmente e quello femminile nel loro insieme, "tuttavia in troppi casi i due usi si sovrappongono l'uno all'altro" (cap. III par. 122 a).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 Stesso discorso vale per </a:t>
            </a:r>
            <a:r>
              <a:rPr lang="it-IT" sz="3200" i="1" dirty="0"/>
              <a:t>lo strido</a:t>
            </a:r>
            <a:r>
              <a:rPr lang="it-IT" sz="3200" dirty="0"/>
              <a:t> --&gt; </a:t>
            </a:r>
            <a:r>
              <a:rPr lang="it-IT" sz="3200" i="1" dirty="0"/>
              <a:t>gli stridi / le strida</a:t>
            </a:r>
            <a:r>
              <a:rPr lang="it-IT" sz="3200" dirty="0"/>
              <a:t> e </a:t>
            </a:r>
            <a:r>
              <a:rPr lang="it-IT" sz="3200" i="1" dirty="0"/>
              <a:t>il vestigio</a:t>
            </a:r>
            <a:r>
              <a:rPr lang="it-IT" sz="3200" dirty="0"/>
              <a:t> (usato anche il singolare </a:t>
            </a:r>
            <a:r>
              <a:rPr lang="it-IT" sz="3200" i="1" dirty="0"/>
              <a:t>vestigie</a:t>
            </a:r>
            <a:r>
              <a:rPr lang="it-IT" sz="3200" dirty="0"/>
              <a:t>, rifatto arbitrariamente sul modello di </a:t>
            </a:r>
            <a:r>
              <a:rPr lang="it-IT" sz="3200" i="1" dirty="0"/>
              <a:t>effigie</a:t>
            </a:r>
            <a:r>
              <a:rPr lang="it-IT" sz="3200" dirty="0"/>
              <a:t>) --&gt; </a:t>
            </a:r>
            <a:r>
              <a:rPr lang="it-IT" sz="3200" i="1" dirty="0"/>
              <a:t>i vestigi / le vestigia.</a:t>
            </a:r>
            <a:endParaRPr lang="it-IT" sz="32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85190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FF0D5-1F82-4B74-B1F7-679C4B391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8610"/>
          </a:xfrm>
        </p:spPr>
        <p:txBody>
          <a:bodyPr>
            <a:normAutofit fontScale="90000"/>
          </a:bodyPr>
          <a:lstStyle/>
          <a:p>
            <a:r>
              <a:rPr lang="it-IT" dirty="0"/>
              <a:t>Vanno inoltre citati alcuni casi di sostantivi che hanno sia un doppio singolare che un doppio plurale, non per forza con differenza di significato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FFD2D-5863-4740-8B14-F2FFD3F11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· </a:t>
            </a:r>
            <a:r>
              <a:rPr lang="it-IT" i="1" dirty="0"/>
              <a:t>Strofa / strofe</a:t>
            </a:r>
            <a:r>
              <a:rPr lang="it-IT" dirty="0"/>
              <a:t> --&gt; </a:t>
            </a:r>
            <a:r>
              <a:rPr lang="it-IT" i="1" dirty="0"/>
              <a:t>strofe / strofi</a:t>
            </a:r>
            <a:r>
              <a:rPr lang="it-IT" dirty="0"/>
              <a:t>, senza differenze di significato.</a:t>
            </a:r>
            <a:br>
              <a:rPr lang="it-IT" dirty="0"/>
            </a:br>
            <a:r>
              <a:rPr lang="it-IT" dirty="0"/>
              <a:t>· </a:t>
            </a:r>
            <a:r>
              <a:rPr lang="it-IT" i="1" dirty="0"/>
              <a:t>Orecchio / orecchia</a:t>
            </a:r>
            <a:r>
              <a:rPr lang="it-IT" dirty="0"/>
              <a:t> --&gt; </a:t>
            </a:r>
            <a:r>
              <a:rPr lang="it-IT" i="1" dirty="0"/>
              <a:t>orecchi / orecchie</a:t>
            </a:r>
            <a:r>
              <a:rPr lang="it-IT" dirty="0"/>
              <a:t>: tutte forme corrette, senza differenze di significato.</a:t>
            </a:r>
            <a:br>
              <a:rPr lang="it-IT" dirty="0"/>
            </a:br>
            <a:r>
              <a:rPr lang="it-IT" dirty="0"/>
              <a:t>· </a:t>
            </a:r>
            <a:r>
              <a:rPr lang="it-IT" i="1" dirty="0"/>
              <a:t>Frutto / frutta</a:t>
            </a:r>
            <a:r>
              <a:rPr lang="it-IT" dirty="0"/>
              <a:t> --&gt; </a:t>
            </a:r>
            <a:r>
              <a:rPr lang="it-IT" i="1" dirty="0"/>
              <a:t>frutti / </a:t>
            </a:r>
            <a:r>
              <a:rPr lang="it-IT" i="1" dirty="0" err="1"/>
              <a:t>frutte</a:t>
            </a:r>
            <a:r>
              <a:rPr lang="it-IT" dirty="0"/>
              <a:t>: qui le differenze di significato sono molto definite. </a:t>
            </a:r>
          </a:p>
          <a:p>
            <a:pPr marL="0" indent="0">
              <a:buNone/>
            </a:pPr>
            <a:r>
              <a:rPr lang="it-IT" dirty="0"/>
              <a:t>Il maschile singolare si impiega per il singolo 'prodotto delle piante derivato dal fiore' oppure in senso figurato: </a:t>
            </a:r>
            <a:r>
              <a:rPr lang="it-IT" i="1" dirty="0"/>
              <a:t>il frutto delle mie fatiche</a:t>
            </a:r>
            <a:r>
              <a:rPr lang="it-IT" dirty="0"/>
              <a:t>, e il maschile plurale ne continua tali significati.</a:t>
            </a:r>
          </a:p>
          <a:p>
            <a:pPr marL="0" indent="0">
              <a:buNone/>
            </a:pPr>
            <a:r>
              <a:rPr lang="it-IT" i="1" dirty="0"/>
              <a:t>La frutta</a:t>
            </a:r>
            <a:r>
              <a:rPr lang="it-IT" dirty="0"/>
              <a:t> designa la categoria alimentare, usato talvolta anche come forma plurale: </a:t>
            </a:r>
            <a:r>
              <a:rPr lang="it-IT" i="1" dirty="0"/>
              <a:t>molte frutta</a:t>
            </a:r>
            <a:r>
              <a:rPr lang="it-IT" dirty="0"/>
              <a:t>; il corrispondente femminile plurale </a:t>
            </a:r>
            <a:r>
              <a:rPr lang="it-IT" i="1" dirty="0" err="1"/>
              <a:t>frutte</a:t>
            </a:r>
            <a:r>
              <a:rPr lang="it-IT" dirty="0"/>
              <a:t> esiste ma è desueto. 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58907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AC000-1241-48D3-9259-074F006E7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ELEMENTI CIRCOSTANZIALI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D68D1-8B33-4C5E-964E-E4A3CCBEF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Marco </a:t>
            </a:r>
            <a:r>
              <a:rPr lang="en-IN" dirty="0" err="1"/>
              <a:t>legge</a:t>
            </a:r>
            <a:r>
              <a:rPr lang="en-IN" dirty="0"/>
              <a:t> un </a:t>
            </a:r>
            <a:r>
              <a:rPr lang="en-IN" dirty="0" err="1"/>
              <a:t>libro</a:t>
            </a:r>
            <a:r>
              <a:rPr lang="en-IN" dirty="0"/>
              <a:t>.</a:t>
            </a:r>
          </a:p>
          <a:p>
            <a:r>
              <a:rPr lang="en-IN" dirty="0"/>
              <a:t>La sera, </a:t>
            </a:r>
            <a:r>
              <a:rPr lang="en-IN" dirty="0" err="1"/>
              <a:t>dopo</a:t>
            </a:r>
            <a:r>
              <a:rPr lang="en-IN" dirty="0"/>
              <a:t> </a:t>
            </a:r>
            <a:r>
              <a:rPr lang="en-IN" dirty="0" err="1"/>
              <a:t>cena</a:t>
            </a:r>
            <a:r>
              <a:rPr lang="en-IN" dirty="0"/>
              <a:t>, Marco </a:t>
            </a:r>
            <a:r>
              <a:rPr lang="en-IN" dirty="0" err="1"/>
              <a:t>legge</a:t>
            </a:r>
            <a:r>
              <a:rPr lang="en-IN" dirty="0"/>
              <a:t> un </a:t>
            </a:r>
            <a:r>
              <a:rPr lang="en-IN" dirty="0" err="1"/>
              <a:t>libro</a:t>
            </a:r>
            <a:r>
              <a:rPr lang="en-IN" dirty="0"/>
              <a:t> </a:t>
            </a:r>
            <a:r>
              <a:rPr lang="en-IN" dirty="0" err="1"/>
              <a:t>sul</a:t>
            </a:r>
            <a:r>
              <a:rPr lang="en-IN" dirty="0"/>
              <a:t> </a:t>
            </a:r>
            <a:r>
              <a:rPr lang="en-IN" dirty="0" err="1"/>
              <a:t>divano</a:t>
            </a:r>
            <a:r>
              <a:rPr lang="en-IN" dirty="0"/>
              <a:t> del </a:t>
            </a:r>
            <a:r>
              <a:rPr lang="en-IN" dirty="0" err="1"/>
              <a:t>soggiorno</a:t>
            </a:r>
            <a:r>
              <a:rPr lang="en-IN" dirty="0"/>
              <a:t>.</a:t>
            </a:r>
          </a:p>
          <a:p>
            <a:endParaRPr lang="en-IN" dirty="0"/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  <a:p>
            <a:pPr marL="0" indent="0">
              <a:buNone/>
            </a:pPr>
            <a:r>
              <a:rPr lang="en-IN" dirty="0" err="1"/>
              <a:t>Gli</a:t>
            </a:r>
            <a:r>
              <a:rPr lang="en-IN" dirty="0"/>
              <a:t> </a:t>
            </a:r>
            <a:r>
              <a:rPr lang="en-IN" dirty="0" err="1"/>
              <a:t>elementi</a:t>
            </a:r>
            <a:r>
              <a:rPr lang="en-IN" dirty="0"/>
              <a:t> </a:t>
            </a:r>
            <a:r>
              <a:rPr lang="en-IN" dirty="0" err="1"/>
              <a:t>esterni</a:t>
            </a:r>
            <a:r>
              <a:rPr lang="en-IN" dirty="0"/>
              <a:t> al </a:t>
            </a:r>
            <a:r>
              <a:rPr lang="en-IN" dirty="0" err="1"/>
              <a:t>nucleo</a:t>
            </a:r>
            <a:r>
              <a:rPr lang="en-IN" dirty="0"/>
              <a:t> </a:t>
            </a:r>
            <a:r>
              <a:rPr lang="en-IN" dirty="0" err="1"/>
              <a:t>sono</a:t>
            </a:r>
            <a:r>
              <a:rPr lang="en-IN" dirty="0"/>
              <a:t> </a:t>
            </a:r>
            <a:r>
              <a:rPr lang="en-IN" dirty="0" err="1"/>
              <a:t>definiti</a:t>
            </a:r>
            <a:r>
              <a:rPr lang="en-IN" dirty="0"/>
              <a:t> </a:t>
            </a:r>
            <a:r>
              <a:rPr lang="en-IN" dirty="0" err="1"/>
              <a:t>circostanziali</a:t>
            </a:r>
            <a:r>
              <a:rPr lang="en-IN" dirty="0"/>
              <a:t> o extranuclear. </a:t>
            </a:r>
            <a:r>
              <a:rPr lang="en-IN" dirty="0" err="1"/>
              <a:t>Possono</a:t>
            </a:r>
            <a:r>
              <a:rPr lang="en-IN" dirty="0"/>
              <a:t> </a:t>
            </a:r>
            <a:r>
              <a:rPr lang="en-IN" dirty="0" err="1"/>
              <a:t>essere</a:t>
            </a:r>
            <a:r>
              <a:rPr lang="en-IN" dirty="0"/>
              <a:t> </a:t>
            </a:r>
            <a:r>
              <a:rPr lang="en-IN" dirty="0" err="1"/>
              <a:t>spostati</a:t>
            </a:r>
            <a:r>
              <a:rPr lang="en-IN" dirty="0"/>
              <a:t> </a:t>
            </a:r>
            <a:r>
              <a:rPr lang="en-IN" dirty="0" err="1"/>
              <a:t>all’interno</a:t>
            </a:r>
            <a:r>
              <a:rPr lang="en-IN" dirty="0"/>
              <a:t> </a:t>
            </a:r>
            <a:r>
              <a:rPr lang="en-IN" dirty="0" err="1"/>
              <a:t>della</a:t>
            </a:r>
            <a:r>
              <a:rPr lang="en-IN" dirty="0"/>
              <a:t> </a:t>
            </a:r>
            <a:r>
              <a:rPr lang="en-IN" dirty="0" err="1"/>
              <a:t>frase</a:t>
            </a:r>
            <a:r>
              <a:rPr lang="en-IN" dirty="0"/>
              <a:t> e </a:t>
            </a:r>
            <a:r>
              <a:rPr lang="en-IN" dirty="0" err="1"/>
              <a:t>anche</a:t>
            </a:r>
            <a:r>
              <a:rPr lang="en-IN" dirty="0"/>
              <a:t> </a:t>
            </a:r>
            <a:r>
              <a:rPr lang="en-IN" dirty="0" err="1"/>
              <a:t>tolti</a:t>
            </a:r>
            <a:r>
              <a:rPr lang="en-IN" dirty="0"/>
              <a:t> </a:t>
            </a:r>
            <a:r>
              <a:rPr lang="en-IN" dirty="0" err="1"/>
              <a:t>lasciano</a:t>
            </a:r>
            <a:r>
              <a:rPr lang="en-IN" dirty="0"/>
              <a:t> la </a:t>
            </a:r>
            <a:r>
              <a:rPr lang="en-IN" dirty="0" err="1"/>
              <a:t>frase</a:t>
            </a:r>
            <a:r>
              <a:rPr lang="en-IN" dirty="0"/>
              <a:t> con </a:t>
            </a:r>
            <a:r>
              <a:rPr lang="en-IN" dirty="0" err="1"/>
              <a:t>il</a:t>
            </a:r>
            <a:r>
              <a:rPr lang="en-IN" dirty="0"/>
              <a:t> </a:t>
            </a:r>
            <a:r>
              <a:rPr lang="en-IN" dirty="0" err="1"/>
              <a:t>suo</a:t>
            </a:r>
            <a:r>
              <a:rPr lang="en-IN"/>
              <a:t> significato</a:t>
            </a:r>
            <a:r>
              <a:rPr lang="en-IN" dirty="0"/>
              <a:t> </a:t>
            </a:r>
            <a:r>
              <a:rPr lang="en-IN" dirty="0" err="1"/>
              <a:t>essenziale</a:t>
            </a:r>
            <a:r>
              <a:rPr lang="en-IN" dirty="0"/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7881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D7B1-9646-4C58-9F73-C77D1B6B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MARCATEZZA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F519C-1A64-458F-9E05-ABDD48539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IN" dirty="0"/>
              <a:t>ORDINE DELLE PAROLE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DISLOCAZIONE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IN" dirty="0"/>
              <a:t>MARCO HA VINTO LA GARA.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IN" u="sng" dirty="0"/>
              <a:t>MARCO</a:t>
            </a:r>
            <a:r>
              <a:rPr lang="en-IN" dirty="0"/>
              <a:t> HA VINTO LA GARA.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IN" dirty="0"/>
              <a:t>HA VINTO LA GARA </a:t>
            </a:r>
            <a:r>
              <a:rPr lang="en-IN" u="sng" dirty="0"/>
              <a:t>MARCO.</a:t>
            </a:r>
          </a:p>
          <a:p>
            <a:pPr marL="0" indent="0">
              <a:lnSpc>
                <a:spcPct val="110000"/>
              </a:lnSpc>
              <a:buNone/>
            </a:pPr>
            <a:endParaRPr lang="en-IN" dirty="0"/>
          </a:p>
          <a:p>
            <a:pPr marL="0" indent="0">
              <a:lnSpc>
                <a:spcPct val="110000"/>
              </a:lnSpc>
              <a:buNone/>
            </a:pPr>
            <a:r>
              <a:rPr lang="it-IT" dirty="0" err="1"/>
              <a:t>ll</a:t>
            </a:r>
            <a:r>
              <a:rPr lang="it-IT" dirty="0"/>
              <a:t> vino rosso fa bene per la prevenzione della trombosi.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it-IT" dirty="0"/>
              <a:t>È rosso il vino che fa bene per la prevenzione della trombosi.</a:t>
            </a:r>
            <a:br>
              <a:rPr lang="it-IT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677931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27102-8FF4-4101-85F0-A3D54AA28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MARCATEZZA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B421A-5440-4F08-86CA-5A4EDEDE8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IN" dirty="0"/>
              <a:t>PRONOMI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IN" dirty="0"/>
              <a:t>VADO AL CONCERTO. TU CI VAI?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IN" u="sng" dirty="0"/>
              <a:t>IO</a:t>
            </a:r>
            <a:r>
              <a:rPr lang="en-IN" dirty="0"/>
              <a:t> CI VADO E TU?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4842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711AA-0682-42F9-92B0-6D4987702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LA STRUTTURA DELLA FRASE SEMPLICE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FF84A-57AD-4202-8D8F-5165B6BDB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PRESENZA DI UN SOLO VERBO: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IL GATTO SIAMESE COLOR CIOCCOLATODEI NOSTRI VICINI COSI’ SIMPATICI SI E’ PERSO</a:t>
            </a:r>
          </a:p>
        </p:txBody>
      </p:sp>
    </p:spTree>
    <p:extLst>
      <p:ext uri="{BB962C8B-B14F-4D97-AF65-F5344CB8AC3E}">
        <p14:creationId xmlns:p14="http://schemas.microsoft.com/office/powerpoint/2010/main" val="1298847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26A9B-CC43-445A-B3FC-7A398769C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8178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LE PARTI POSSIBILI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DF029-7CBE-43EE-B8EE-992F8E11D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3304"/>
            <a:ext cx="10515600" cy="61747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IN" b="1" dirty="0"/>
              <a:t>NOME</a:t>
            </a:r>
          </a:p>
          <a:p>
            <a:pPr>
              <a:lnSpc>
                <a:spcPct val="200000"/>
              </a:lnSpc>
            </a:pPr>
            <a:r>
              <a:rPr lang="en-IN" b="1" dirty="0"/>
              <a:t>VERBO</a:t>
            </a:r>
          </a:p>
          <a:p>
            <a:pPr>
              <a:lnSpc>
                <a:spcPct val="200000"/>
              </a:lnSpc>
            </a:pPr>
            <a:r>
              <a:rPr lang="en-IN" b="1" dirty="0"/>
              <a:t>AGGETTIVO </a:t>
            </a:r>
          </a:p>
          <a:p>
            <a:pPr>
              <a:lnSpc>
                <a:spcPct val="200000"/>
              </a:lnSpc>
            </a:pPr>
            <a:r>
              <a:rPr lang="en-IN" b="1" dirty="0"/>
              <a:t>PRONOME </a:t>
            </a:r>
          </a:p>
          <a:p>
            <a:pPr>
              <a:lnSpc>
                <a:spcPct val="200000"/>
              </a:lnSpc>
            </a:pPr>
            <a:r>
              <a:rPr lang="en-IN" b="1" dirty="0"/>
              <a:t>AVVERBIO</a:t>
            </a:r>
          </a:p>
          <a:p>
            <a:pPr>
              <a:lnSpc>
                <a:spcPct val="200000"/>
              </a:lnSpc>
            </a:pPr>
            <a:r>
              <a:rPr lang="en-IN" b="1" dirty="0"/>
              <a:t>ARTICOLO</a:t>
            </a:r>
          </a:p>
          <a:p>
            <a:pPr>
              <a:lnSpc>
                <a:spcPct val="200000"/>
              </a:lnSpc>
            </a:pPr>
            <a:r>
              <a:rPr lang="en-IN" b="1" dirty="0"/>
              <a:t>PREPOSIZIONE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8184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A2F0A-A385-42FC-ABE0-F11C1B8B3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LINGUA SCRITTA E LINGUA PARLATA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9B244-54A4-41E3-B551-12D9052E7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IN" b="1" dirty="0"/>
              <a:t>PUNTEGGIATURA/GRAFIA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b="1" dirty="0"/>
              <a:t>INTONAZIONE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98556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22427-C135-48EC-BFF0-4C73C1C2F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IL VERBO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A1BAB-09DE-4808-9472-E2EF6CB60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NUCLEO DELLA FRASE</a:t>
            </a:r>
          </a:p>
          <a:p>
            <a:endParaRPr lang="en-IN" dirty="0"/>
          </a:p>
          <a:p>
            <a:r>
              <a:rPr lang="en-IN" dirty="0"/>
              <a:t>SINTAGMI</a:t>
            </a:r>
          </a:p>
          <a:p>
            <a:pPr marL="0" indent="0">
              <a:buNone/>
            </a:pPr>
            <a:r>
              <a:rPr lang="en-IN" dirty="0"/>
              <a:t>LA RAGAZZA DI MILANO (SN </a:t>
            </a:r>
            <a:r>
              <a:rPr lang="en-IN" dirty="0" err="1"/>
              <a:t>che</a:t>
            </a:r>
            <a:r>
              <a:rPr lang="en-IN" dirty="0"/>
              <a:t> </a:t>
            </a:r>
            <a:r>
              <a:rPr lang="en-IN" dirty="0" err="1"/>
              <a:t>contiene</a:t>
            </a:r>
            <a:r>
              <a:rPr lang="en-IN" dirty="0"/>
              <a:t> un SP di Milano) LEGGE UN LIBRO DI STORIA (</a:t>
            </a:r>
            <a:r>
              <a:rPr lang="en-IN" u="sng" dirty="0"/>
              <a:t>SV</a:t>
            </a:r>
            <a:r>
              <a:rPr lang="en-IN" dirty="0"/>
              <a:t> </a:t>
            </a:r>
            <a:r>
              <a:rPr lang="en-IN" dirty="0" err="1"/>
              <a:t>contiene</a:t>
            </a:r>
            <a:r>
              <a:rPr lang="en-IN" dirty="0"/>
              <a:t> un </a:t>
            </a:r>
            <a:r>
              <a:rPr lang="en-IN" u="sng" dirty="0"/>
              <a:t>SN-un </a:t>
            </a:r>
            <a:r>
              <a:rPr lang="en-IN" u="sng" dirty="0" err="1"/>
              <a:t>libro</a:t>
            </a:r>
            <a:r>
              <a:rPr lang="en-IN" u="sng" dirty="0"/>
              <a:t> di </a:t>
            </a:r>
            <a:r>
              <a:rPr lang="en-IN" u="sng" dirty="0" err="1"/>
              <a:t>storia</a:t>
            </a:r>
            <a:r>
              <a:rPr lang="en-IN" dirty="0"/>
              <a:t> </a:t>
            </a:r>
            <a:r>
              <a:rPr lang="en-IN" dirty="0" err="1"/>
              <a:t>che</a:t>
            </a:r>
            <a:r>
              <a:rPr lang="en-IN" dirty="0"/>
              <a:t> </a:t>
            </a:r>
            <a:r>
              <a:rPr lang="en-IN" dirty="0" err="1"/>
              <a:t>contiene</a:t>
            </a:r>
            <a:r>
              <a:rPr lang="en-IN" dirty="0"/>
              <a:t> un </a:t>
            </a:r>
            <a:r>
              <a:rPr lang="en-IN" u="sng" dirty="0"/>
              <a:t>SP di </a:t>
            </a:r>
            <a:r>
              <a:rPr lang="en-IN" u="sng" dirty="0" err="1"/>
              <a:t>storia</a:t>
            </a:r>
            <a:r>
              <a:rPr lang="en-IN" dirty="0"/>
              <a:t>)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8092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61F3D-AF4A-4A0F-9ABC-01463CA6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I SINTAGMI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B406E-FD71-4ADA-93BB-B84E36163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690688"/>
            <a:ext cx="12092683" cy="51673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4000" dirty="0"/>
              <a:t>Le frasi si possono dividere in unità sintattiche, queste unità si chiamano </a:t>
            </a:r>
            <a:r>
              <a:rPr lang="it-IT" sz="4000" b="1" dirty="0"/>
              <a:t>sintagmi</a:t>
            </a:r>
            <a:r>
              <a:rPr lang="it-IT" sz="4000" dirty="0"/>
              <a:t>. Questo termine indica un insieme di parole che forma un'unità sintattica all'interno della frase. </a:t>
            </a:r>
          </a:p>
          <a:p>
            <a:pPr marL="0" indent="0" algn="just">
              <a:buNone/>
            </a:pPr>
            <a:r>
              <a:rPr lang="it-IT" sz="4000" dirty="0"/>
              <a:t>I due fondamentali tipi di </a:t>
            </a:r>
            <a:r>
              <a:rPr lang="it-IT" sz="4000" b="1" dirty="0"/>
              <a:t>sintagma</a:t>
            </a:r>
            <a:r>
              <a:rPr lang="it-IT" sz="4000" dirty="0"/>
              <a:t> sono il </a:t>
            </a:r>
            <a:r>
              <a:rPr lang="it-IT" sz="4000" b="1" dirty="0"/>
              <a:t>sintagma</a:t>
            </a:r>
            <a:r>
              <a:rPr lang="it-IT" sz="4000" dirty="0"/>
              <a:t> nominale e il </a:t>
            </a:r>
            <a:r>
              <a:rPr lang="it-IT" sz="4000" b="1" dirty="0"/>
              <a:t>sintagma</a:t>
            </a:r>
            <a:r>
              <a:rPr lang="it-IT" sz="4000" dirty="0"/>
              <a:t> verbale.</a:t>
            </a:r>
          </a:p>
          <a:p>
            <a:pPr marL="0" indent="0">
              <a:buNone/>
            </a:pPr>
            <a:endParaRPr lang="it-IT" dirty="0"/>
          </a:p>
          <a:p>
            <a:pPr marL="0" indent="0" algn="r">
              <a:lnSpc>
                <a:spcPct val="100000"/>
              </a:lnSpc>
              <a:buNone/>
            </a:pPr>
            <a:r>
              <a:rPr lang="it-IT" sz="2000" dirty="0">
                <a:hlinkClick r:id="rId2"/>
              </a:rPr>
              <a:t>Il sintagma - Grammatica italiana</a:t>
            </a:r>
          </a:p>
          <a:p>
            <a:pPr marL="0" indent="0" algn="r">
              <a:lnSpc>
                <a:spcPct val="100000"/>
              </a:lnSpc>
              <a:buNone/>
            </a:pPr>
            <a:br>
              <a:rPr lang="it-IT" sz="2000" dirty="0">
                <a:hlinkClick r:id="rId2"/>
              </a:rPr>
            </a:br>
            <a:r>
              <a:rPr lang="it-IT" sz="2000" dirty="0">
                <a:hlinkClick r:id="rId2"/>
              </a:rPr>
              <a:t>https://www.lagrammaticaitaliana.it › 17.140-il-sintagma.aspx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67952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94F02-A205-4D67-ACB4-D7DEC1861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IL SINTAGMA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9B356-0D74-40C5-9C26-8ACB084AC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3200" dirty="0"/>
              <a:t>Nella frase, le singole parole si dispongono in sequenze linearmente ordinate, che formano unità dette </a:t>
            </a:r>
            <a:r>
              <a:rPr lang="it-IT" sz="3200" i="1" dirty="0"/>
              <a:t>sintagmi</a:t>
            </a:r>
            <a:r>
              <a:rPr lang="it-IT" sz="3200" dirty="0"/>
              <a:t>. Il sintagma (</a:t>
            </a:r>
            <a:r>
              <a:rPr lang="it-IT" sz="3200" dirty="0" err="1"/>
              <a:t>fr</a:t>
            </a:r>
            <a:r>
              <a:rPr lang="it-IT" sz="3200" dirty="0"/>
              <a:t>. </a:t>
            </a:r>
            <a:r>
              <a:rPr lang="it-IT" sz="3200" i="1" dirty="0" err="1"/>
              <a:t>syntagme</a:t>
            </a:r>
            <a:r>
              <a:rPr lang="it-IT" sz="3200" dirty="0"/>
              <a:t>, </a:t>
            </a:r>
            <a:r>
              <a:rPr lang="it-IT" sz="3200" dirty="0" err="1"/>
              <a:t>ingl</a:t>
            </a:r>
            <a:r>
              <a:rPr lang="it-IT" sz="3200" dirty="0"/>
              <a:t>. </a:t>
            </a:r>
            <a:r>
              <a:rPr lang="it-IT" sz="3200" i="1" dirty="0" err="1"/>
              <a:t>phrase</a:t>
            </a:r>
            <a:r>
              <a:rPr lang="it-IT" sz="3200" dirty="0"/>
              <a:t>) è una struttura linguistica costituita o da una sola parola o da una combinazione di (due o più) elementi che formano un’unità costruita intorno a un nucleo (denominato </a:t>
            </a:r>
            <a:r>
              <a:rPr lang="it-IT" sz="3200" i="1" dirty="0"/>
              <a:t>testa del sintagma</a:t>
            </a:r>
            <a:r>
              <a:rPr lang="it-IT" sz="3200" dirty="0"/>
              <a:t>) e dotata di comportamento sintattico unitario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 algn="r">
              <a:buNone/>
            </a:pPr>
            <a:r>
              <a:rPr lang="en-IN" sz="2000" dirty="0">
                <a:hlinkClick r:id="rId2"/>
              </a:rPr>
              <a:t>http://www.treccani.it/enciclopedia/tipi-di-sintagma_%28Enciclopedia-dell%27Italiano%29/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2001127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2749</Words>
  <Application>Microsoft Office PowerPoint</Application>
  <PresentationFormat>Widescreen</PresentationFormat>
  <Paragraphs>229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Crimson Text</vt:lpstr>
      <vt:lpstr>Office Theme</vt:lpstr>
      <vt:lpstr>LA FRASE</vt:lpstr>
      <vt:lpstr>SEMPLICE E COMPLESSA </vt:lpstr>
      <vt:lpstr>COORDINAZIONE E SUBORDINAZIONE      </vt:lpstr>
      <vt:lpstr>LA STRUTTURA DELLA FRASE SEMPLICE</vt:lpstr>
      <vt:lpstr>LE PARTI POSSIBILI</vt:lpstr>
      <vt:lpstr>LINGUA SCRITTA E LINGUA PARLATA</vt:lpstr>
      <vt:lpstr>IL VERBO</vt:lpstr>
      <vt:lpstr>I SINTAGMI</vt:lpstr>
      <vt:lpstr>IL SINTAGMA</vt:lpstr>
      <vt:lpstr>ORIGINE DEL CONCETTO DI SINTAGMA</vt:lpstr>
      <vt:lpstr>SINTAGMA NOMINALE</vt:lpstr>
      <vt:lpstr>STRUTTURA DEL SINTAGMA</vt:lpstr>
      <vt:lpstr>LA TESTA DEL SINTAGMA</vt:lpstr>
      <vt:lpstr>PowerPoint Presentation</vt:lpstr>
      <vt:lpstr>CRITERI http://www.treccani.it/enciclopedia/tipi-di-sintagma_%28Enciclopedia-dell%27Italiano%29/</vt:lpstr>
      <vt:lpstr>PowerPoint Presentation</vt:lpstr>
      <vt:lpstr> ENUNCIABILITÀ IN ISOLAMENTO</vt:lpstr>
      <vt:lpstr>DIAGRAMMA AD ALBERO http://labovsvineyard.blogspot.com/2011/01/diagramma-ad-albero-e-schema-x-barra.html</vt:lpstr>
      <vt:lpstr>IL NOME</vt:lpstr>
      <vt:lpstr>PLURALI</vt:lpstr>
      <vt:lpstr>Nomi in –co e -go</vt:lpstr>
      <vt:lpstr>Nomi terminanti in –cio, -gio e -glio</vt:lpstr>
      <vt:lpstr>Nomi in –cia e -gia</vt:lpstr>
      <vt:lpstr>Nome in –ia accentati sulla vocale i</vt:lpstr>
      <vt:lpstr>Nomi in –io con la i accentata</vt:lpstr>
      <vt:lpstr>Nomi in –io con la i non accentata</vt:lpstr>
      <vt:lpstr>Nomi in –cie, -gie e –glie con la i non pronunciata</vt:lpstr>
      <vt:lpstr>Plurali femminili e maschili significati diversi</vt:lpstr>
      <vt:lpstr>L’ACCADEMIA DELLA CRUSCA RISPONDE</vt:lpstr>
      <vt:lpstr>PowerPoint Presentation</vt:lpstr>
      <vt:lpstr>PowerPoint Presentation</vt:lpstr>
      <vt:lpstr>PowerPoint Presentation</vt:lpstr>
      <vt:lpstr>PowerPoint Presentation</vt:lpstr>
      <vt:lpstr>Vanno inoltre citati alcuni casi di sostantivi che hanno sia un doppio singolare che un doppio plurale, non per forza con differenza di significato</vt:lpstr>
      <vt:lpstr>ELEMENTI CIRCOSTANZIALI</vt:lpstr>
      <vt:lpstr>MARCATEZZA</vt:lpstr>
      <vt:lpstr>MARCATEZZA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FRASE</dc:title>
  <dc:creator>Tanya Roy</dc:creator>
  <cp:lastModifiedBy>Tanya Roy</cp:lastModifiedBy>
  <cp:revision>85</cp:revision>
  <dcterms:created xsi:type="dcterms:W3CDTF">2019-10-18T14:44:00Z</dcterms:created>
  <dcterms:modified xsi:type="dcterms:W3CDTF">2019-11-08T12:52:11Z</dcterms:modified>
</cp:coreProperties>
</file>