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9" r:id="rId5"/>
    <p:sldId id="259" r:id="rId6"/>
    <p:sldId id="281" r:id="rId7"/>
    <p:sldId id="282" r:id="rId8"/>
    <p:sldId id="286" r:id="rId9"/>
    <p:sldId id="280" r:id="rId10"/>
    <p:sldId id="261" r:id="rId11"/>
    <p:sldId id="285" r:id="rId12"/>
    <p:sldId id="272" r:id="rId13"/>
    <p:sldId id="273" r:id="rId14"/>
    <p:sldId id="274" r:id="rId15"/>
    <p:sldId id="287" r:id="rId16"/>
    <p:sldId id="283" r:id="rId17"/>
    <p:sldId id="284" r:id="rId18"/>
    <p:sldId id="275" r:id="rId19"/>
    <p:sldId id="262" r:id="rId20"/>
    <p:sldId id="288" r:id="rId21"/>
    <p:sldId id="263" r:id="rId22"/>
    <p:sldId id="278" r:id="rId23"/>
    <p:sldId id="276" r:id="rId24"/>
    <p:sldId id="264" r:id="rId25"/>
    <p:sldId id="265" r:id="rId26"/>
    <p:sldId id="266" r:id="rId27"/>
    <p:sldId id="267" r:id="rId28"/>
    <p:sldId id="268" r:id="rId29"/>
    <p:sldId id="269" r:id="rId30"/>
    <p:sldId id="27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9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36FA-181A-44A0-8B09-3EA439B7A8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4CC428A-5E1B-4EE9-82A7-63E0A6981F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60B255E-C273-4926-B678-2E2FF67A62A9}"/>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5" name="Footer Placeholder 4">
            <a:extLst>
              <a:ext uri="{FF2B5EF4-FFF2-40B4-BE49-F238E27FC236}">
                <a16:creationId xmlns:a16="http://schemas.microsoft.com/office/drawing/2014/main" id="{0A8BB30E-E33B-47E7-9962-201E64098BF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AEB8C44-8263-4B52-86AD-8B94A4EF98EB}"/>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2031280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EBC63-8877-4BA7-80CD-65EF8C6AC3F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0EA249-64ED-4F4A-AE2E-3CD033DF5B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F691F39-EDC9-40F4-B924-870F3B80F64E}"/>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5" name="Footer Placeholder 4">
            <a:extLst>
              <a:ext uri="{FF2B5EF4-FFF2-40B4-BE49-F238E27FC236}">
                <a16:creationId xmlns:a16="http://schemas.microsoft.com/office/drawing/2014/main" id="{ADD10AD2-40CB-496D-809C-589552462D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B19060F-AFC1-4107-8091-5D6C953E7259}"/>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41792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164A29-1BD3-4FFE-A5F5-36D53AAD23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4259336-71EC-4908-9AD2-CB1B43F483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EBF403-630D-4233-93CB-90EB3E8CD5E4}"/>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5" name="Footer Placeholder 4">
            <a:extLst>
              <a:ext uri="{FF2B5EF4-FFF2-40B4-BE49-F238E27FC236}">
                <a16:creationId xmlns:a16="http://schemas.microsoft.com/office/drawing/2014/main" id="{118F96B5-14DB-4B90-8461-CDCA43B944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7F0B4F-756A-40F8-B179-2ED7715DDCEA}"/>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392966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ECCC0-8A95-457F-93AF-BA859A22EC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E12729E-211F-4F8F-96F0-6196447016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9038236-D424-410E-8E5E-C22AA286A4D9}"/>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5" name="Footer Placeholder 4">
            <a:extLst>
              <a:ext uri="{FF2B5EF4-FFF2-40B4-BE49-F238E27FC236}">
                <a16:creationId xmlns:a16="http://schemas.microsoft.com/office/drawing/2014/main" id="{1F03B106-B6E3-4772-A394-63A0042391F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4D03035-1074-4DB5-949C-B3DE88BFE5B1}"/>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48266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968E0-7B00-4FC6-8A0C-884CB0AD3E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889BABD-DF07-439E-BEF7-3E530B4FEF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B38ED7-ADAC-4741-A27E-98CF344FC055}"/>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5" name="Footer Placeholder 4">
            <a:extLst>
              <a:ext uri="{FF2B5EF4-FFF2-40B4-BE49-F238E27FC236}">
                <a16:creationId xmlns:a16="http://schemas.microsoft.com/office/drawing/2014/main" id="{D37F6C0E-0E50-4A06-A00B-A2A0144687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AB9C1-8CF4-483F-8D76-E88273DA7E0C}"/>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1576668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8B8E3-819C-4CF0-9C00-38D07C51D4D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3A24CB3-B633-4B86-86EF-63822B2C2D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7749340-34FC-42D2-AE3A-CC2337DB31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05F8412-2932-4816-B767-85CDD5B56C18}"/>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6" name="Footer Placeholder 5">
            <a:extLst>
              <a:ext uri="{FF2B5EF4-FFF2-40B4-BE49-F238E27FC236}">
                <a16:creationId xmlns:a16="http://schemas.microsoft.com/office/drawing/2014/main" id="{F598B8FE-DBC5-4040-8A57-5CDD811217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D587570-35D9-415C-AE44-CB4C0FC5BF9C}"/>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3724429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D5B86-A7B4-4287-810E-A1205E1D035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03C1D76-A615-4D6A-8086-199016F583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CFCC5E-C9C0-4A15-B730-2318B88EDB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78204CD-6F77-4C74-94C4-F6E0895ABF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17DB57-C149-48D1-9FAA-4C306DF416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EC4151D-4404-4C5B-846D-600C2CC0F8BC}"/>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8" name="Footer Placeholder 7">
            <a:extLst>
              <a:ext uri="{FF2B5EF4-FFF2-40B4-BE49-F238E27FC236}">
                <a16:creationId xmlns:a16="http://schemas.microsoft.com/office/drawing/2014/main" id="{9EEB6806-530F-4F50-A455-8D4F9193A5E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31B65C9-FDC3-4527-852F-45581BA0DDB4}"/>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2691744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ABE87-F7F7-4D1E-B72E-D0B194AF315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EF84812-BE62-418A-9395-3AF6C0C65467}"/>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4" name="Footer Placeholder 3">
            <a:extLst>
              <a:ext uri="{FF2B5EF4-FFF2-40B4-BE49-F238E27FC236}">
                <a16:creationId xmlns:a16="http://schemas.microsoft.com/office/drawing/2014/main" id="{745BD97A-F1E5-40EA-937E-69004D5E059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B94DB11-724D-4952-A6EC-9F0F1869935B}"/>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3806312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C6380-3D8E-43F3-A74E-C73C06C4A642}"/>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3" name="Footer Placeholder 2">
            <a:extLst>
              <a:ext uri="{FF2B5EF4-FFF2-40B4-BE49-F238E27FC236}">
                <a16:creationId xmlns:a16="http://schemas.microsoft.com/office/drawing/2014/main" id="{3ED420D7-3F66-42ED-A4AB-557034F4186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4AC9F40-DCB8-4AF0-A7C8-E13E5DD51A36}"/>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3686695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5E487-BEA0-4C4C-B46D-3FAC2F35F2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7B91CF5-2647-4E66-89A9-CD0491316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2CFD0E2-94B3-48AD-BB5B-4F8E6FCAC9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7261EF-C3D1-465D-A255-3E977BB7F9CC}"/>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6" name="Footer Placeholder 5">
            <a:extLst>
              <a:ext uri="{FF2B5EF4-FFF2-40B4-BE49-F238E27FC236}">
                <a16:creationId xmlns:a16="http://schemas.microsoft.com/office/drawing/2014/main" id="{A69415D9-AF59-49F6-8826-5A20BB3BD1B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A5C8BA-32D2-4901-82D7-F8B47F007E2D}"/>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4275017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8E626-E56C-4C9D-BA98-79A3AE460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CE2781B-02B8-4C4F-89EB-7FB334ECA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C6B5E23-2EB3-4FFB-9663-FC4071AFF8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C87C8-16B9-44CE-A68F-419BEF2D3796}"/>
              </a:ext>
            </a:extLst>
          </p:cNvPr>
          <p:cNvSpPr>
            <a:spLocks noGrp="1"/>
          </p:cNvSpPr>
          <p:nvPr>
            <p:ph type="dt" sz="half" idx="10"/>
          </p:nvPr>
        </p:nvSpPr>
        <p:spPr/>
        <p:txBody>
          <a:bodyPr/>
          <a:lstStyle/>
          <a:p>
            <a:fld id="{B463649E-977C-4A26-BEB1-58F3534B6A65}" type="datetimeFigureOut">
              <a:rPr lang="en-IN" smtClean="0"/>
              <a:t>04-11-2019</a:t>
            </a:fld>
            <a:endParaRPr lang="en-IN"/>
          </a:p>
        </p:txBody>
      </p:sp>
      <p:sp>
        <p:nvSpPr>
          <p:cNvPr id="6" name="Footer Placeholder 5">
            <a:extLst>
              <a:ext uri="{FF2B5EF4-FFF2-40B4-BE49-F238E27FC236}">
                <a16:creationId xmlns:a16="http://schemas.microsoft.com/office/drawing/2014/main" id="{6CE8AADA-8A37-42C5-9200-19D5D1C492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A007E8A-2DC7-4F49-8CC1-6C835EB08B57}"/>
              </a:ext>
            </a:extLst>
          </p:cNvPr>
          <p:cNvSpPr>
            <a:spLocks noGrp="1"/>
          </p:cNvSpPr>
          <p:nvPr>
            <p:ph type="sldNum" sz="quarter" idx="12"/>
          </p:nvPr>
        </p:nvSpPr>
        <p:spPr/>
        <p:txBody>
          <a:bodyPr/>
          <a:lstStyle/>
          <a:p>
            <a:fld id="{228572BA-4B0C-43F0-B40D-AE2C62096110}" type="slidenum">
              <a:rPr lang="en-IN" smtClean="0"/>
              <a:t>‹#›</a:t>
            </a:fld>
            <a:endParaRPr lang="en-IN"/>
          </a:p>
        </p:txBody>
      </p:sp>
    </p:spTree>
    <p:extLst>
      <p:ext uri="{BB962C8B-B14F-4D97-AF65-F5344CB8AC3E}">
        <p14:creationId xmlns:p14="http://schemas.microsoft.com/office/powerpoint/2010/main" val="325870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E15879-22EB-49AF-B947-16DDF32C5E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B1DBBCA-0012-497C-8B38-DFD7DEDAE3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BD38785-6E12-4C1D-9251-4BDF6730E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3649E-977C-4A26-BEB1-58F3534B6A65}" type="datetimeFigureOut">
              <a:rPr lang="en-IN" smtClean="0"/>
              <a:t>04-11-2019</a:t>
            </a:fld>
            <a:endParaRPr lang="en-IN"/>
          </a:p>
        </p:txBody>
      </p:sp>
      <p:sp>
        <p:nvSpPr>
          <p:cNvPr id="5" name="Footer Placeholder 4">
            <a:extLst>
              <a:ext uri="{FF2B5EF4-FFF2-40B4-BE49-F238E27FC236}">
                <a16:creationId xmlns:a16="http://schemas.microsoft.com/office/drawing/2014/main" id="{D1DEC982-696C-444D-8640-5DDE4640C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ACE9193-BD86-4268-BE9A-A858764BC7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572BA-4B0C-43F0-B40D-AE2C62096110}" type="slidenum">
              <a:rPr lang="en-IN" smtClean="0"/>
              <a:t>‹#›</a:t>
            </a:fld>
            <a:endParaRPr lang="en-IN"/>
          </a:p>
        </p:txBody>
      </p:sp>
    </p:spTree>
    <p:extLst>
      <p:ext uri="{BB962C8B-B14F-4D97-AF65-F5344CB8AC3E}">
        <p14:creationId xmlns:p14="http://schemas.microsoft.com/office/powerpoint/2010/main" val="594066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treccani.it/enciclopedia/verb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reccani.it/enciclopedia/verbi_(Enciclopedia-dell'Italian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tals.it/imparare-scrivere-con-la-grammatica-della-fantasia-di-gianni-rodar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parliamoitaliano.altervista.org/la-riforma-della-grammatic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treccani.it/enciclopedia/verbi_(Enciclopedia-dell'Italian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64C1-4645-4A14-A103-58380E4B9E26}"/>
              </a:ext>
            </a:extLst>
          </p:cNvPr>
          <p:cNvSpPr>
            <a:spLocks noGrp="1"/>
          </p:cNvSpPr>
          <p:nvPr>
            <p:ph type="ctrTitle"/>
          </p:nvPr>
        </p:nvSpPr>
        <p:spPr/>
        <p:txBody>
          <a:bodyPr/>
          <a:lstStyle/>
          <a:p>
            <a:r>
              <a:rPr lang="en-IN" dirty="0"/>
              <a:t>LA PAROLA</a:t>
            </a:r>
          </a:p>
        </p:txBody>
      </p:sp>
      <p:sp>
        <p:nvSpPr>
          <p:cNvPr id="3" name="Subtitle 2">
            <a:extLst>
              <a:ext uri="{FF2B5EF4-FFF2-40B4-BE49-F238E27FC236}">
                <a16:creationId xmlns:a16="http://schemas.microsoft.com/office/drawing/2014/main" id="{0DDDFB14-F7E5-4BCA-A487-62B964664D08}"/>
              </a:ext>
            </a:extLst>
          </p:cNvPr>
          <p:cNvSpPr>
            <a:spLocks noGrp="1"/>
          </p:cNvSpPr>
          <p:nvPr>
            <p:ph type="subTitle" idx="1"/>
          </p:nvPr>
        </p:nvSpPr>
        <p:spPr/>
        <p:txBody>
          <a:bodyPr>
            <a:normAutofit lnSpcReduction="10000"/>
          </a:bodyPr>
          <a:lstStyle/>
          <a:p>
            <a:endParaRPr lang="en-IN" dirty="0"/>
          </a:p>
          <a:p>
            <a:pPr algn="r"/>
            <a:r>
              <a:rPr lang="en-IN" dirty="0"/>
              <a:t>Da</a:t>
            </a:r>
            <a:r>
              <a:rPr lang="en-IN" i="1" dirty="0"/>
              <a:t> </a:t>
            </a:r>
            <a:r>
              <a:rPr lang="en-IN" i="1" dirty="0" err="1"/>
              <a:t>Grammatica</a:t>
            </a:r>
            <a:r>
              <a:rPr lang="en-IN" i="1" dirty="0"/>
              <a:t>: parole, </a:t>
            </a:r>
            <a:r>
              <a:rPr lang="en-IN" i="1" dirty="0" err="1"/>
              <a:t>frasi</a:t>
            </a:r>
            <a:r>
              <a:rPr lang="en-IN" i="1" dirty="0"/>
              <a:t>, </a:t>
            </a:r>
            <a:r>
              <a:rPr lang="en-IN" i="1" dirty="0" err="1"/>
              <a:t>testi</a:t>
            </a:r>
            <a:r>
              <a:rPr lang="en-IN" i="1" dirty="0"/>
              <a:t> </a:t>
            </a:r>
            <a:r>
              <a:rPr lang="en-IN" i="1" dirty="0" err="1"/>
              <a:t>dell’italiano</a:t>
            </a:r>
            <a:r>
              <a:rPr lang="en-IN" i="1" dirty="0"/>
              <a:t>, </a:t>
            </a:r>
          </a:p>
          <a:p>
            <a:pPr algn="r"/>
            <a:r>
              <a:rPr lang="en-IN" dirty="0"/>
              <a:t>2018, di Angela Ferrari, Luciano </a:t>
            </a:r>
            <a:r>
              <a:rPr lang="en-IN" dirty="0" err="1"/>
              <a:t>Zampese</a:t>
            </a:r>
            <a:r>
              <a:rPr lang="en-IN" dirty="0"/>
              <a:t>,</a:t>
            </a:r>
          </a:p>
          <a:p>
            <a:pPr algn="r"/>
            <a:r>
              <a:rPr lang="en-IN" dirty="0"/>
              <a:t>pp. 27 </a:t>
            </a:r>
          </a:p>
        </p:txBody>
      </p:sp>
    </p:spTree>
    <p:extLst>
      <p:ext uri="{BB962C8B-B14F-4D97-AF65-F5344CB8AC3E}">
        <p14:creationId xmlns:p14="http://schemas.microsoft.com/office/powerpoint/2010/main" val="1913455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61AB-545D-4D11-BB20-4C9A0E2AA51D}"/>
              </a:ext>
            </a:extLst>
          </p:cNvPr>
          <p:cNvSpPr>
            <a:spLocks noGrp="1"/>
          </p:cNvSpPr>
          <p:nvPr>
            <p:ph type="title"/>
          </p:nvPr>
        </p:nvSpPr>
        <p:spPr>
          <a:xfrm>
            <a:off x="915319" y="1520327"/>
            <a:ext cx="10515600" cy="3166949"/>
          </a:xfrm>
        </p:spPr>
        <p:txBody>
          <a:bodyPr>
            <a:normAutofit/>
          </a:bodyPr>
          <a:lstStyle/>
          <a:p>
            <a:pPr algn="ctr"/>
            <a:br>
              <a:rPr lang="en-IN" dirty="0"/>
            </a:br>
            <a:br>
              <a:rPr lang="en-IN" dirty="0"/>
            </a:br>
            <a:br>
              <a:rPr lang="en-IN" dirty="0"/>
            </a:br>
            <a:br>
              <a:rPr lang="en-IN" dirty="0"/>
            </a:br>
            <a:endParaRPr lang="en-IN" dirty="0"/>
          </a:p>
        </p:txBody>
      </p:sp>
      <p:sp>
        <p:nvSpPr>
          <p:cNvPr id="3" name="Content Placeholder 2">
            <a:extLst>
              <a:ext uri="{FF2B5EF4-FFF2-40B4-BE49-F238E27FC236}">
                <a16:creationId xmlns:a16="http://schemas.microsoft.com/office/drawing/2014/main" id="{6593CD60-78AB-4257-877B-01C07113F99B}"/>
              </a:ext>
            </a:extLst>
          </p:cNvPr>
          <p:cNvSpPr>
            <a:spLocks noGrp="1"/>
          </p:cNvSpPr>
          <p:nvPr>
            <p:ph idx="1"/>
          </p:nvPr>
        </p:nvSpPr>
        <p:spPr>
          <a:xfrm>
            <a:off x="341524" y="969484"/>
            <a:ext cx="11012276" cy="5207480"/>
          </a:xfrm>
        </p:spPr>
        <p:txBody>
          <a:bodyPr>
            <a:normAutofit/>
          </a:bodyPr>
          <a:lstStyle/>
          <a:p>
            <a:pPr marL="0" indent="0">
              <a:buNone/>
            </a:pPr>
            <a:endParaRPr lang="en-IN" dirty="0"/>
          </a:p>
          <a:p>
            <a:pPr marL="0" indent="0" algn="r">
              <a:buNone/>
            </a:pPr>
            <a:endParaRPr lang="en-IN" dirty="0"/>
          </a:p>
          <a:p>
            <a:pPr marL="0" indent="0" algn="r">
              <a:buNone/>
            </a:pPr>
            <a:endParaRPr lang="en-IN" dirty="0"/>
          </a:p>
          <a:p>
            <a:pPr marL="0" indent="0" algn="ctr">
              <a:buNone/>
            </a:pPr>
            <a:r>
              <a:rPr lang="en-IN" sz="4000" dirty="0"/>
              <a:t>IL VERBO</a:t>
            </a:r>
          </a:p>
          <a:p>
            <a:pPr marL="0" indent="0" algn="r">
              <a:buNone/>
            </a:pPr>
            <a:endParaRPr lang="en-IN" dirty="0"/>
          </a:p>
          <a:p>
            <a:pPr marL="0" indent="0" algn="r">
              <a:buNone/>
            </a:pPr>
            <a:endParaRPr lang="en-IN" dirty="0"/>
          </a:p>
          <a:p>
            <a:pPr marL="0" indent="0" algn="r">
              <a:buNone/>
            </a:pPr>
            <a:r>
              <a:rPr lang="en-IN" dirty="0"/>
              <a:t>Da</a:t>
            </a:r>
            <a:r>
              <a:rPr lang="en-IN" i="1" dirty="0"/>
              <a:t> </a:t>
            </a:r>
            <a:r>
              <a:rPr lang="en-IN" i="1" dirty="0" err="1"/>
              <a:t>Grammatica</a:t>
            </a:r>
            <a:r>
              <a:rPr lang="en-IN" i="1" dirty="0"/>
              <a:t>: parole, </a:t>
            </a:r>
            <a:r>
              <a:rPr lang="en-IN" i="1" dirty="0" err="1"/>
              <a:t>frasi</a:t>
            </a:r>
            <a:r>
              <a:rPr lang="en-IN" i="1" dirty="0"/>
              <a:t>, </a:t>
            </a:r>
            <a:r>
              <a:rPr lang="en-IN" i="1" dirty="0" err="1"/>
              <a:t>testi</a:t>
            </a:r>
            <a:r>
              <a:rPr lang="en-IN" i="1" dirty="0"/>
              <a:t> </a:t>
            </a:r>
            <a:r>
              <a:rPr lang="en-IN" i="1" dirty="0" err="1"/>
              <a:t>dell’italiano</a:t>
            </a:r>
            <a:r>
              <a:rPr lang="en-IN" i="1" dirty="0"/>
              <a:t>, </a:t>
            </a:r>
          </a:p>
          <a:p>
            <a:pPr marL="0" indent="0" algn="r">
              <a:buNone/>
            </a:pPr>
            <a:r>
              <a:rPr lang="en-IN" dirty="0"/>
              <a:t>2018, di Angela Ferrari, Luciano </a:t>
            </a:r>
            <a:r>
              <a:rPr lang="en-IN" dirty="0" err="1"/>
              <a:t>Zampese</a:t>
            </a:r>
            <a:r>
              <a:rPr lang="en-IN" dirty="0"/>
              <a:t>, </a:t>
            </a:r>
          </a:p>
          <a:p>
            <a:pPr marL="0" indent="0" algn="r">
              <a:buNone/>
            </a:pPr>
            <a:r>
              <a:rPr lang="en-IN" dirty="0"/>
              <a:t>pp. 39</a:t>
            </a:r>
          </a:p>
        </p:txBody>
      </p:sp>
    </p:spTree>
    <p:extLst>
      <p:ext uri="{BB962C8B-B14F-4D97-AF65-F5344CB8AC3E}">
        <p14:creationId xmlns:p14="http://schemas.microsoft.com/office/powerpoint/2010/main" val="2818536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C67E19-647A-484A-B196-5DBEB393BDA0}"/>
              </a:ext>
            </a:extLst>
          </p:cNvPr>
          <p:cNvSpPr>
            <a:spLocks noGrp="1"/>
          </p:cNvSpPr>
          <p:nvPr>
            <p:ph idx="1"/>
          </p:nvPr>
        </p:nvSpPr>
        <p:spPr>
          <a:xfrm>
            <a:off x="99152" y="176270"/>
            <a:ext cx="12092848" cy="6681730"/>
          </a:xfrm>
        </p:spPr>
        <p:txBody>
          <a:bodyPr>
            <a:normAutofit fontScale="92500"/>
          </a:bodyPr>
          <a:lstStyle/>
          <a:p>
            <a:pPr marL="0" indent="0">
              <a:lnSpc>
                <a:spcPct val="200000"/>
              </a:lnSpc>
              <a:buNone/>
            </a:pPr>
            <a:r>
              <a:rPr lang="it-IT" sz="3200" dirty="0"/>
              <a:t>Nella grammatica tradizionale, parte del discorso che indica azione, stato, o divenire, in contrapposizione al nome, che indica sostanza o qualità; variabile secondo la flessione verbale, cioè la coniugazione, l’insieme delle forme di un tema che designa un’azione (tema o radice verbale), determinate sul piano grammaticale da desinenze speciali (desinenze verbali). </a:t>
            </a:r>
          </a:p>
          <a:p>
            <a:pPr marL="0" indent="0">
              <a:lnSpc>
                <a:spcPct val="200000"/>
              </a:lnSpc>
              <a:buNone/>
            </a:pPr>
            <a:r>
              <a:rPr lang="it-IT" sz="3200" dirty="0"/>
              <a:t>La flessione verbale si contrappone a quella nominale o declinazione.</a:t>
            </a:r>
          </a:p>
          <a:p>
            <a:endParaRPr lang="it-IT" dirty="0"/>
          </a:p>
          <a:p>
            <a:pPr marL="0" indent="0" algn="r">
              <a:buNone/>
            </a:pPr>
            <a:r>
              <a:rPr lang="en-IN" sz="2000" dirty="0">
                <a:hlinkClick r:id="rId2"/>
              </a:rPr>
              <a:t>http://www.treccani.it/enciclopedia/verbo/</a:t>
            </a:r>
            <a:endParaRPr lang="en-IN" sz="2000" dirty="0"/>
          </a:p>
        </p:txBody>
      </p:sp>
    </p:spTree>
    <p:extLst>
      <p:ext uri="{BB962C8B-B14F-4D97-AF65-F5344CB8AC3E}">
        <p14:creationId xmlns:p14="http://schemas.microsoft.com/office/powerpoint/2010/main" val="1397852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722F4E-EB81-474E-BC63-E7A37A3EC594}"/>
              </a:ext>
            </a:extLst>
          </p:cNvPr>
          <p:cNvSpPr>
            <a:spLocks noGrp="1"/>
          </p:cNvSpPr>
          <p:nvPr>
            <p:ph idx="1"/>
          </p:nvPr>
        </p:nvSpPr>
        <p:spPr>
          <a:xfrm>
            <a:off x="330505" y="0"/>
            <a:ext cx="11589745" cy="6676221"/>
          </a:xfrm>
        </p:spPr>
        <p:txBody>
          <a:bodyPr>
            <a:normAutofit fontScale="92500"/>
          </a:bodyPr>
          <a:lstStyle/>
          <a:p>
            <a:pPr marL="0" indent="0">
              <a:lnSpc>
                <a:spcPct val="150000"/>
              </a:lnSpc>
              <a:buNone/>
            </a:pPr>
            <a:r>
              <a:rPr lang="it-IT" dirty="0"/>
              <a:t>Assieme ai nomi, i </a:t>
            </a:r>
            <a:r>
              <a:rPr lang="it-IT" i="1" dirty="0"/>
              <a:t>verbi </a:t>
            </a:r>
            <a:r>
              <a:rPr lang="it-IT" dirty="0"/>
              <a:t>sono una categoria di parole cruciale nell’organizzazione lessicale e grammaticale delle lingue, al punto da essere considerati un universale linguistico: mentre infatti nelle lingue questa o quella classe di parole può mancare (per es., secondo Dixon 1977, alcune lingue austronesiane sono prive di aggettivi), nomi e verbi non mancano mai (</a:t>
            </a:r>
            <a:r>
              <a:rPr lang="it-IT" dirty="0" err="1"/>
              <a:t>Sapir</a:t>
            </a:r>
            <a:r>
              <a:rPr lang="it-IT" dirty="0"/>
              <a:t> 1921). La loro centralità si riflette nella quantità di nomi e verbi presenti nel lessico delle lingue, generalmente ben maggiore del numero di aggettivi,  avverbi, e altre categorie minori.</a:t>
            </a:r>
          </a:p>
          <a:p>
            <a:pPr marL="0" indent="0">
              <a:lnSpc>
                <a:spcPct val="150000"/>
              </a:lnSpc>
              <a:buNone/>
            </a:pPr>
            <a:r>
              <a:rPr lang="it-IT" dirty="0"/>
              <a:t>Si possono dare diverse definizioni di verbo, a seconda del livello di analisi considerato. Una prima definizione valida per l’italiano (e altre lingue) è quella morfologica.</a:t>
            </a:r>
          </a:p>
          <a:p>
            <a:pPr marL="0" indent="0" algn="r">
              <a:buNone/>
            </a:pPr>
            <a:r>
              <a:rPr lang="en-IN" sz="1900" dirty="0">
                <a:hlinkClick r:id="rId2"/>
              </a:rPr>
              <a:t>http://www.treccani.it/enciclopedia/verbi_(Enciclopedia-dell'Italiano)/</a:t>
            </a:r>
            <a:endParaRPr lang="en-IN" sz="1900" dirty="0"/>
          </a:p>
        </p:txBody>
      </p:sp>
    </p:spTree>
    <p:extLst>
      <p:ext uri="{BB962C8B-B14F-4D97-AF65-F5344CB8AC3E}">
        <p14:creationId xmlns:p14="http://schemas.microsoft.com/office/powerpoint/2010/main" val="3680071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A9E277-A4F5-4D1D-AA06-81BC58E77731}"/>
              </a:ext>
            </a:extLst>
          </p:cNvPr>
          <p:cNvSpPr>
            <a:spLocks noGrp="1"/>
          </p:cNvSpPr>
          <p:nvPr>
            <p:ph idx="1"/>
          </p:nvPr>
        </p:nvSpPr>
        <p:spPr>
          <a:xfrm>
            <a:off x="0" y="1630496"/>
            <a:ext cx="12192000" cy="4109293"/>
          </a:xfrm>
        </p:spPr>
        <p:txBody>
          <a:bodyPr>
            <a:normAutofit lnSpcReduction="10000"/>
          </a:bodyPr>
          <a:lstStyle/>
          <a:p>
            <a:pPr marL="0" indent="0" algn="just">
              <a:lnSpc>
                <a:spcPct val="150000"/>
              </a:lnSpc>
              <a:buNone/>
            </a:pPr>
            <a:r>
              <a:rPr lang="it-IT" sz="3600" dirty="0"/>
              <a:t>Il verbo è quella classe di ………………, contenente membri come </a:t>
            </a:r>
            <a:r>
              <a:rPr lang="it-IT" sz="3600" i="1" dirty="0"/>
              <a:t>ridere</a:t>
            </a:r>
            <a:r>
              <a:rPr lang="it-IT" sz="3600" dirty="0"/>
              <a:t> o </a:t>
            </a:r>
            <a:r>
              <a:rPr lang="it-IT" sz="3600" i="1" dirty="0"/>
              <a:t>mangiare</a:t>
            </a:r>
            <a:r>
              <a:rPr lang="it-IT" sz="3600" dirty="0"/>
              <a:t>, che si presta a essere modificata morfologicamente per esprimere, ad es., il …………… (</a:t>
            </a:r>
            <a:r>
              <a:rPr lang="it-IT" sz="3600" i="1" dirty="0"/>
              <a:t>rido</a:t>
            </a:r>
            <a:r>
              <a:rPr lang="it-IT" sz="3600" dirty="0"/>
              <a:t>, </a:t>
            </a:r>
            <a:r>
              <a:rPr lang="it-IT" sz="3600" i="1" dirty="0"/>
              <a:t>ridevo</a:t>
            </a:r>
            <a:r>
              <a:rPr lang="it-IT" sz="3600" dirty="0"/>
              <a:t>;), la ……………. (</a:t>
            </a:r>
            <a:r>
              <a:rPr lang="it-IT" sz="3600" i="1" dirty="0"/>
              <a:t>rido</a:t>
            </a:r>
            <a:r>
              <a:rPr lang="it-IT" sz="3600" dirty="0"/>
              <a:t>, </a:t>
            </a:r>
            <a:r>
              <a:rPr lang="it-IT" sz="3600" i="1" dirty="0"/>
              <a:t>ridiamo</a:t>
            </a:r>
            <a:r>
              <a:rPr lang="it-IT" sz="3600" dirty="0"/>
              <a:t>) e il …………... (</a:t>
            </a:r>
            <a:r>
              <a:rPr lang="it-IT" sz="3600" i="1" dirty="0"/>
              <a:t>riderei</a:t>
            </a:r>
            <a:r>
              <a:rPr lang="it-IT" sz="3600" dirty="0"/>
              <a:t>, </a:t>
            </a:r>
            <a:r>
              <a:rPr lang="it-IT" sz="3600" i="1" dirty="0"/>
              <a:t>ridessi</a:t>
            </a:r>
            <a:r>
              <a:rPr lang="it-IT" sz="3600" dirty="0"/>
              <a:t>). </a:t>
            </a:r>
          </a:p>
          <a:p>
            <a:pPr marL="0" indent="0">
              <a:lnSpc>
                <a:spcPct val="150000"/>
              </a:lnSpc>
              <a:buNone/>
            </a:pPr>
            <a:endParaRPr lang="it-IT" dirty="0"/>
          </a:p>
          <a:p>
            <a:pPr marL="0" indent="0">
              <a:buNone/>
            </a:pPr>
            <a:endParaRPr lang="en-IN" dirty="0"/>
          </a:p>
        </p:txBody>
      </p:sp>
    </p:spTree>
    <p:extLst>
      <p:ext uri="{BB962C8B-B14F-4D97-AF65-F5344CB8AC3E}">
        <p14:creationId xmlns:p14="http://schemas.microsoft.com/office/powerpoint/2010/main" val="3992746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790159-21AA-4B5A-9795-C8AAAD76BA43}"/>
              </a:ext>
            </a:extLst>
          </p:cNvPr>
          <p:cNvSpPr>
            <a:spLocks noGrp="1"/>
          </p:cNvSpPr>
          <p:nvPr>
            <p:ph idx="1"/>
          </p:nvPr>
        </p:nvSpPr>
        <p:spPr>
          <a:xfrm>
            <a:off x="-1" y="1"/>
            <a:ext cx="12107537" cy="6764356"/>
          </a:xfrm>
        </p:spPr>
        <p:txBody>
          <a:bodyPr>
            <a:normAutofit/>
          </a:bodyPr>
          <a:lstStyle/>
          <a:p>
            <a:pPr marL="0" indent="0" algn="just">
              <a:lnSpc>
                <a:spcPct val="150000"/>
              </a:lnSpc>
              <a:buNone/>
            </a:pPr>
            <a:r>
              <a:rPr lang="it-IT" dirty="0"/>
              <a:t>Nella letteratura, sono stati fatti numerosi tentativi di definire le classi di parole in base al significato intrinseco dei loro componenti. Un criterio ritenuto fondamentale da molti (per es., Lyons 1966), è quello che attribuisce al verbo la proprietà di descrivere un </a:t>
            </a:r>
            <a:r>
              <a:rPr lang="it-IT" u="sng" dirty="0"/>
              <a:t>evento</a:t>
            </a:r>
            <a:r>
              <a:rPr lang="it-IT" dirty="0"/>
              <a:t> – intendendo per </a:t>
            </a:r>
            <a:r>
              <a:rPr lang="it-IT" i="1" dirty="0"/>
              <a:t>evento</a:t>
            </a:r>
            <a:r>
              <a:rPr lang="it-IT" dirty="0"/>
              <a:t> qualsiasi situazione, statica o ………………, intenzionale o meno, comprese le azioni (dunque sono verbi </a:t>
            </a:r>
            <a:r>
              <a:rPr lang="it-IT" i="1" dirty="0"/>
              <a:t>possedere</a:t>
            </a:r>
            <a:r>
              <a:rPr lang="it-IT" dirty="0"/>
              <a:t> e </a:t>
            </a:r>
            <a:r>
              <a:rPr lang="it-IT" i="1" dirty="0"/>
              <a:t>rimanere</a:t>
            </a:r>
            <a:r>
              <a:rPr lang="it-IT" dirty="0"/>
              <a:t> al pari di </a:t>
            </a:r>
            <a:r>
              <a:rPr lang="it-IT" i="1" dirty="0"/>
              <a:t>cadere</a:t>
            </a:r>
            <a:r>
              <a:rPr lang="it-IT" dirty="0"/>
              <a:t>, </a:t>
            </a:r>
            <a:r>
              <a:rPr lang="it-IT" i="1" dirty="0"/>
              <a:t>dormire</a:t>
            </a:r>
            <a:r>
              <a:rPr lang="it-IT" dirty="0"/>
              <a:t>, </a:t>
            </a:r>
            <a:r>
              <a:rPr lang="it-IT" i="1" dirty="0"/>
              <a:t>mangiare</a:t>
            </a:r>
            <a:r>
              <a:rPr lang="it-IT" dirty="0"/>
              <a:t>, </a:t>
            </a:r>
            <a:r>
              <a:rPr lang="it-IT" i="1" dirty="0"/>
              <a:t>saltare</a:t>
            </a:r>
            <a:r>
              <a:rPr lang="it-IT" dirty="0"/>
              <a:t>, </a:t>
            </a:r>
            <a:r>
              <a:rPr lang="it-IT" i="1" dirty="0"/>
              <a:t>subire</a:t>
            </a:r>
            <a:r>
              <a:rPr lang="it-IT" dirty="0"/>
              <a:t>, ecc.) – e al nome la caratteristica di riferirsi alle entità (i </a:t>
            </a:r>
            <a:r>
              <a:rPr lang="it-IT" u="sng" dirty="0"/>
              <a:t>partecipanti</a:t>
            </a:r>
            <a:r>
              <a:rPr lang="it-IT" dirty="0"/>
              <a:t> all’evento): persone, animali, piante, luoghi, oggetti fisici o immaginari, concreti o astratti, animati o inanimati, definiti o no, come, ad es., </a:t>
            </a:r>
            <a:r>
              <a:rPr lang="it-IT" i="1" dirty="0"/>
              <a:t>bambino</a:t>
            </a:r>
            <a:r>
              <a:rPr lang="it-IT" dirty="0"/>
              <a:t>, </a:t>
            </a:r>
            <a:r>
              <a:rPr lang="it-IT" i="1" dirty="0"/>
              <a:t>bicchiere</a:t>
            </a:r>
            <a:r>
              <a:rPr lang="it-IT" dirty="0"/>
              <a:t>,</a:t>
            </a:r>
            <a:r>
              <a:rPr lang="it-IT" i="1" dirty="0"/>
              <a:t> lupo</a:t>
            </a:r>
            <a:r>
              <a:rPr lang="it-IT" dirty="0"/>
              <a:t>,</a:t>
            </a:r>
            <a:r>
              <a:rPr lang="it-IT" i="1" dirty="0"/>
              <a:t> acqua</a:t>
            </a:r>
            <a:r>
              <a:rPr lang="it-IT" dirty="0"/>
              <a:t>,</a:t>
            </a:r>
            <a:r>
              <a:rPr lang="it-IT" i="1" dirty="0"/>
              <a:t> traffico</a:t>
            </a:r>
            <a:r>
              <a:rPr lang="it-IT" dirty="0"/>
              <a:t>, </a:t>
            </a:r>
            <a:r>
              <a:rPr lang="it-IT" i="1" dirty="0"/>
              <a:t>mare</a:t>
            </a:r>
            <a:r>
              <a:rPr lang="it-IT" dirty="0"/>
              <a:t>, </a:t>
            </a:r>
            <a:r>
              <a:rPr lang="it-IT" i="1" dirty="0"/>
              <a:t>bellezza</a:t>
            </a:r>
            <a:r>
              <a:rPr lang="it-IT" dirty="0"/>
              <a:t>.</a:t>
            </a:r>
          </a:p>
          <a:p>
            <a:endParaRPr lang="en-IN" dirty="0"/>
          </a:p>
        </p:txBody>
      </p:sp>
    </p:spTree>
    <p:extLst>
      <p:ext uri="{BB962C8B-B14F-4D97-AF65-F5344CB8AC3E}">
        <p14:creationId xmlns:p14="http://schemas.microsoft.com/office/powerpoint/2010/main" val="340050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7AD3C-8937-4D64-AF99-D72945062CFE}"/>
              </a:ext>
            </a:extLst>
          </p:cNvPr>
          <p:cNvSpPr>
            <a:spLocks noGrp="1"/>
          </p:cNvSpPr>
          <p:nvPr>
            <p:ph type="title"/>
          </p:nvPr>
        </p:nvSpPr>
        <p:spPr/>
        <p:txBody>
          <a:bodyPr/>
          <a:lstStyle/>
          <a:p>
            <a:pPr algn="ctr"/>
            <a:r>
              <a:rPr lang="en-IN" dirty="0"/>
              <a:t>FRASI NOMINALI</a:t>
            </a:r>
          </a:p>
        </p:txBody>
      </p:sp>
      <p:sp>
        <p:nvSpPr>
          <p:cNvPr id="3" name="Content Placeholder 2">
            <a:extLst>
              <a:ext uri="{FF2B5EF4-FFF2-40B4-BE49-F238E27FC236}">
                <a16:creationId xmlns:a16="http://schemas.microsoft.com/office/drawing/2014/main" id="{B959BB69-C3CC-4FB7-ADFC-CD08AD9222E4}"/>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521056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4933E-40C4-4CCB-B585-C0EC43BF1E69}"/>
              </a:ext>
            </a:extLst>
          </p:cNvPr>
          <p:cNvSpPr>
            <a:spLocks noGrp="1"/>
          </p:cNvSpPr>
          <p:nvPr>
            <p:ph type="title"/>
          </p:nvPr>
        </p:nvSpPr>
        <p:spPr>
          <a:xfrm>
            <a:off x="838200" y="1"/>
            <a:ext cx="10515600" cy="1145753"/>
          </a:xfrm>
        </p:spPr>
        <p:txBody>
          <a:bodyPr>
            <a:normAutofit/>
          </a:bodyPr>
          <a:lstStyle/>
          <a:p>
            <a:pPr algn="ctr"/>
            <a:r>
              <a:rPr lang="en-IN" sz="3600" dirty="0"/>
              <a:t>LA GRAMMATICA DELLA FANTASIA DI GIANNI RODARI</a:t>
            </a:r>
          </a:p>
        </p:txBody>
      </p:sp>
      <p:sp>
        <p:nvSpPr>
          <p:cNvPr id="3" name="Content Placeholder 2">
            <a:extLst>
              <a:ext uri="{FF2B5EF4-FFF2-40B4-BE49-F238E27FC236}">
                <a16:creationId xmlns:a16="http://schemas.microsoft.com/office/drawing/2014/main" id="{4C541270-66DE-48A0-BD6D-E41B2E3488D5}"/>
              </a:ext>
            </a:extLst>
          </p:cNvPr>
          <p:cNvSpPr>
            <a:spLocks noGrp="1"/>
          </p:cNvSpPr>
          <p:nvPr>
            <p:ph idx="1"/>
          </p:nvPr>
        </p:nvSpPr>
        <p:spPr>
          <a:xfrm>
            <a:off x="132202" y="936434"/>
            <a:ext cx="11964318" cy="5921566"/>
          </a:xfrm>
        </p:spPr>
        <p:txBody>
          <a:bodyPr>
            <a:normAutofit/>
          </a:bodyPr>
          <a:lstStyle/>
          <a:p>
            <a:pPr marL="0" indent="0" algn="ctr">
              <a:buNone/>
            </a:pPr>
            <a:endParaRPr lang="en-IN" dirty="0"/>
          </a:p>
          <a:p>
            <a:pPr marL="0" indent="0" algn="just">
              <a:buNone/>
            </a:pPr>
            <a:r>
              <a:rPr lang="it-IT" i="1" dirty="0"/>
              <a:t>È possibile una ‘Grammatica della Fantasia’? L’insolito accostamento della parola ‘grammatica’ con ‘fantasia’ può sembrare un ossimoro. Eppure, l’omonimo testo di Gianni Rodari, che ha ispirato queste riflessioni e a cui qui si fa continuo riferimento, non è una gabbia per la creatività, ma un percorso tra i sentieri dell’immaginario pensato per guidare bambini italiani alla produzione di testi originali e anche sfacciatamente insensati. La ‘Grammatica della Fantasia’, dall’esplicito sottotitolo ‘Introduzione all’arte di inventare storie’, è un resoconto delle attività di scrittura creativa ideate e realizzate dall’autore nelle scuole elementari attorno al 1970, discusse ed elaborate nei corsi di formazione da lui tenuti in quegli anni a docenti delle scuole di Reggio Emilia, tutte proposte operative frutto di una fervida immaginazione e di una grande cultura.</a:t>
            </a:r>
          </a:p>
          <a:p>
            <a:pPr marL="0" indent="0" algn="ctr">
              <a:buNone/>
            </a:pPr>
            <a:r>
              <a:rPr lang="en-IN" dirty="0">
                <a:hlinkClick r:id="rId2"/>
              </a:rPr>
              <a:t>https://www.itals.it/imparare-scrivere-con-la-grammatica-della-fantasia-di-gianni-rodari</a:t>
            </a: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1027046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01605E-BEEB-44F3-A467-F109A1A891EA}"/>
              </a:ext>
            </a:extLst>
          </p:cNvPr>
          <p:cNvSpPr>
            <a:spLocks noGrp="1"/>
          </p:cNvSpPr>
          <p:nvPr>
            <p:ph idx="1"/>
          </p:nvPr>
        </p:nvSpPr>
        <p:spPr>
          <a:xfrm>
            <a:off x="1676400" y="4883150"/>
            <a:ext cx="10515600" cy="4351338"/>
          </a:xfrm>
        </p:spPr>
        <p:txBody>
          <a:bodyPr/>
          <a:lstStyle/>
          <a:p>
            <a:endParaRPr lang="en-IN" dirty="0"/>
          </a:p>
          <a:p>
            <a:endParaRPr lang="en-IN" dirty="0"/>
          </a:p>
        </p:txBody>
      </p:sp>
      <p:sp>
        <p:nvSpPr>
          <p:cNvPr id="4" name="Rectangle 1">
            <a:extLst>
              <a:ext uri="{FF2B5EF4-FFF2-40B4-BE49-F238E27FC236}">
                <a16:creationId xmlns:a16="http://schemas.microsoft.com/office/drawing/2014/main" id="{CC8E46A9-C570-47FA-AB30-DF9D18267021}"/>
              </a:ext>
            </a:extLst>
          </p:cNvPr>
          <p:cNvSpPr>
            <a:spLocks noChangeArrowheads="1"/>
          </p:cNvSpPr>
          <p:nvPr/>
        </p:nvSpPr>
        <p:spPr bwMode="auto">
          <a:xfrm>
            <a:off x="0" y="-167676"/>
            <a:ext cx="12192000" cy="695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222222"/>
              </a:solidFill>
              <a:effectLst/>
              <a:latin typeface="Source Sans Pro" panose="020B0503030403020204" pitchFamily="34" charset="0"/>
              <a:hlinkClick r:id="rId2"/>
            </a:endParaRPr>
          </a:p>
          <a:p>
            <a:pPr lvl="0" algn="ctr"/>
            <a:r>
              <a:rPr lang="en-IN" dirty="0"/>
              <a:t>LE CATEGORIE DI VERBI E AGGETTIVI</a:t>
            </a:r>
            <a:endParaRPr lang="en-US" altLang="en-US" b="1" dirty="0">
              <a:solidFill>
                <a:srgbClr val="222222"/>
              </a:solidFill>
              <a:latin typeface="Source Sans Pro" panose="020B0503030403020204"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222222"/>
                </a:solidFill>
                <a:effectLst/>
                <a:latin typeface="Source Sans Pro" panose="020B0503030403020204" pitchFamily="34" charset="0"/>
                <a:hlinkClick r:id="rId2"/>
              </a:rPr>
              <a:t>La </a:t>
            </a:r>
            <a:r>
              <a:rPr kumimoji="0" lang="en-US" altLang="en-US" sz="1800" b="1" i="0" u="none" strike="noStrike" cap="none" normalizeH="0" baseline="0" dirty="0" err="1">
                <a:ln>
                  <a:noFill/>
                </a:ln>
                <a:solidFill>
                  <a:srgbClr val="222222"/>
                </a:solidFill>
                <a:effectLst/>
                <a:latin typeface="Source Sans Pro" panose="020B0503030403020204" pitchFamily="34" charset="0"/>
                <a:hlinkClick r:id="rId2"/>
              </a:rPr>
              <a:t>riforma</a:t>
            </a:r>
            <a:r>
              <a:rPr kumimoji="0" lang="en-US" altLang="en-US" sz="1800" b="1" i="0" u="none" strike="noStrike" cap="none" normalizeH="0" baseline="0" dirty="0">
                <a:ln>
                  <a:noFill/>
                </a:ln>
                <a:solidFill>
                  <a:srgbClr val="222222"/>
                </a:solidFill>
                <a:effectLst/>
                <a:latin typeface="Source Sans Pro" panose="020B0503030403020204" pitchFamily="34" charset="0"/>
                <a:hlinkClick r:id="rId2"/>
              </a:rPr>
              <a:t> </a:t>
            </a:r>
            <a:r>
              <a:rPr kumimoji="0" lang="en-US" altLang="en-US" sz="1800" b="1" i="0" u="none" strike="noStrike" cap="none" normalizeH="0" baseline="0" dirty="0" err="1">
                <a:ln>
                  <a:noFill/>
                </a:ln>
                <a:solidFill>
                  <a:srgbClr val="222222"/>
                </a:solidFill>
                <a:effectLst/>
                <a:latin typeface="Source Sans Pro" panose="020B0503030403020204" pitchFamily="34" charset="0"/>
                <a:hlinkClick r:id="rId2"/>
              </a:rPr>
              <a:t>della</a:t>
            </a:r>
            <a:r>
              <a:rPr kumimoji="0" lang="en-US" altLang="en-US" sz="1800" b="1" i="0" u="none" strike="noStrike" cap="none" normalizeH="0" baseline="0" dirty="0">
                <a:ln>
                  <a:noFill/>
                </a:ln>
                <a:solidFill>
                  <a:srgbClr val="222222"/>
                </a:solidFill>
                <a:effectLst/>
                <a:latin typeface="Source Sans Pro" panose="020B0503030403020204" pitchFamily="34" charset="0"/>
                <a:hlinkClick r:id="rId2"/>
              </a:rPr>
              <a:t> </a:t>
            </a:r>
            <a:r>
              <a:rPr kumimoji="0" lang="en-US" altLang="en-US" sz="1800" b="1" i="0" u="none" strike="noStrike" cap="none" normalizeH="0" baseline="0" dirty="0" err="1">
                <a:ln>
                  <a:noFill/>
                </a:ln>
                <a:solidFill>
                  <a:srgbClr val="222222"/>
                </a:solidFill>
                <a:effectLst/>
                <a:latin typeface="Source Sans Pro" panose="020B0503030403020204" pitchFamily="34" charset="0"/>
                <a:hlinkClick r:id="rId2"/>
              </a:rPr>
              <a:t>grammatica</a:t>
            </a:r>
            <a:endParaRPr kumimoji="0" lang="en-US" altLang="en-US" sz="1800" b="1" i="0" u="none" strike="noStrike" cap="none" normalizeH="0" baseline="0" dirty="0">
              <a:ln>
                <a:noFill/>
              </a:ln>
              <a:solidFill>
                <a:srgbClr val="222222"/>
              </a:solidFill>
              <a:effectLst/>
              <a:latin typeface="Source Sans Pro" panose="020B0503030403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333333"/>
                </a:solidFill>
                <a:effectLst/>
                <a:latin typeface="Roboto"/>
              </a:rPr>
              <a:t>  </a:t>
            </a:r>
            <a:r>
              <a:rPr kumimoji="0" lang="en-US" altLang="en-US" sz="9800" b="0" i="0" u="none" strike="noStrike" cap="none" normalizeH="0" baseline="0" dirty="0">
                <a:ln>
                  <a:noFill/>
                </a:ln>
                <a:solidFill>
                  <a:srgbClr val="333333"/>
                </a:solidFill>
                <a:effectLst/>
                <a:latin typeface="Roboto"/>
              </a:rPr>
              <a:t>    </a:t>
            </a:r>
            <a:r>
              <a:rPr kumimoji="0" lang="en-US" altLang="en-US" sz="2000" b="0" i="0" u="none" strike="noStrike" cap="none" normalizeH="0" baseline="0" dirty="0">
                <a:ln>
                  <a:noFill/>
                </a:ln>
                <a:solidFill>
                  <a:srgbClr val="333333"/>
                </a:solidFill>
                <a:effectLst/>
                <a:latin typeface="+mn-lt"/>
              </a:rPr>
              <a:t>Il professor Grammaticus, un </a:t>
            </a:r>
            <a:r>
              <a:rPr kumimoji="0" lang="en-US" altLang="en-US" sz="2000" b="0" i="0" u="none" strike="noStrike" cap="none" normalizeH="0" baseline="0" dirty="0" err="1">
                <a:ln>
                  <a:noFill/>
                </a:ln>
                <a:solidFill>
                  <a:srgbClr val="333333"/>
                </a:solidFill>
                <a:effectLst/>
                <a:latin typeface="+mn-lt"/>
              </a:rPr>
              <a:t>giorno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decise</a:t>
            </a:r>
            <a:r>
              <a:rPr kumimoji="0" lang="en-US" altLang="en-US" sz="2000" b="0" i="0" u="none" strike="noStrike" cap="none" normalizeH="0" baseline="0" dirty="0">
                <a:ln>
                  <a:noFill/>
                </a:ln>
                <a:solidFill>
                  <a:srgbClr val="333333"/>
                </a:solidFill>
                <a:effectLst/>
                <a:latin typeface="+mn-lt"/>
              </a:rPr>
              <a:t> di </a:t>
            </a:r>
            <a:r>
              <a:rPr kumimoji="0" lang="en-US" altLang="en-US" sz="2000" b="0" i="0" u="none" strike="noStrike" cap="none" normalizeH="0" baseline="0" dirty="0" err="1">
                <a:ln>
                  <a:noFill/>
                </a:ln>
                <a:solidFill>
                  <a:srgbClr val="333333"/>
                </a:solidFill>
                <a:effectLst/>
                <a:latin typeface="+mn-lt"/>
              </a:rPr>
              <a:t>riformare</a:t>
            </a:r>
            <a:r>
              <a:rPr kumimoji="0" lang="en-US" altLang="en-US" sz="2000" b="0" i="0" u="none" strike="noStrike" cap="none" normalizeH="0" baseline="0" dirty="0">
                <a:ln>
                  <a:noFill/>
                </a:ln>
                <a:solidFill>
                  <a:srgbClr val="333333"/>
                </a:solidFill>
                <a:effectLst/>
                <a:latin typeface="+mn-lt"/>
              </a:rPr>
              <a:t> la </a:t>
            </a:r>
            <a:r>
              <a:rPr kumimoji="0" lang="en-US" altLang="en-US" sz="2000" b="0" i="0" u="none" strike="noStrike" cap="none" normalizeH="0" baseline="0" dirty="0" err="1">
                <a:ln>
                  <a:noFill/>
                </a:ln>
                <a:solidFill>
                  <a:srgbClr val="333333"/>
                </a:solidFill>
                <a:effectLst/>
                <a:latin typeface="+mn-lt"/>
              </a:rPr>
              <a:t>grammatica</a:t>
            </a:r>
            <a:r>
              <a:rPr kumimoji="0" lang="en-US" altLang="en-US" sz="2000" b="0" i="0" u="none" strike="noStrike" cap="none" normalizeH="0" baseline="0" dirty="0">
                <a:ln>
                  <a:noFill/>
                </a:ln>
                <a:solidFill>
                  <a:srgbClr val="333333"/>
                </a:solidFill>
                <a:effectLst/>
                <a:latin typeface="+mn-lt"/>
              </a:rPr>
              <a:t>.</a:t>
            </a:r>
            <a:br>
              <a:rPr kumimoji="0" lang="en-US" altLang="en-US" sz="2000" b="0" i="0" u="none" strike="noStrike" cap="none" normalizeH="0" baseline="0" dirty="0">
                <a:ln>
                  <a:noFill/>
                </a:ln>
                <a:solidFill>
                  <a:srgbClr val="333333"/>
                </a:solidFill>
                <a:effectLst/>
                <a:latin typeface="+mn-lt"/>
              </a:rPr>
            </a:b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Basta</a:t>
            </a:r>
            <a:r>
              <a:rPr kumimoji="0" lang="en-US" altLang="en-US" sz="2000" b="0" i="0" u="none" strike="noStrike" cap="none" normalizeH="0" baseline="0" dirty="0">
                <a:ln>
                  <a:noFill/>
                </a:ln>
                <a:solidFill>
                  <a:srgbClr val="333333"/>
                </a:solidFill>
                <a:effectLst/>
                <a:latin typeface="+mn-lt"/>
              </a:rPr>
              <a:t>, – </a:t>
            </a:r>
            <a:r>
              <a:rPr kumimoji="0" lang="en-US" altLang="en-US" sz="2000" b="0" i="0" u="none" strike="noStrike" cap="none" normalizeH="0" baseline="0" dirty="0" err="1">
                <a:ln>
                  <a:noFill/>
                </a:ln>
                <a:solidFill>
                  <a:srgbClr val="333333"/>
                </a:solidFill>
                <a:effectLst/>
                <a:latin typeface="+mn-lt"/>
              </a:rPr>
              <a:t>egli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diceva</a:t>
            </a:r>
            <a:r>
              <a:rPr kumimoji="0" lang="en-US" altLang="en-US" sz="2000" b="0" i="0" u="none" strike="noStrike" cap="none" normalizeH="0" baseline="0" dirty="0">
                <a:ln>
                  <a:noFill/>
                </a:ln>
                <a:solidFill>
                  <a:srgbClr val="333333"/>
                </a:solidFill>
                <a:effectLst/>
                <a:latin typeface="+mn-lt"/>
              </a:rPr>
              <a:t>, – con </a:t>
            </a:r>
            <a:r>
              <a:rPr kumimoji="0" lang="en-US" altLang="en-US" sz="2000" b="0" i="0" u="none" strike="noStrike" cap="none" normalizeH="0" baseline="0" dirty="0" err="1">
                <a:ln>
                  <a:noFill/>
                </a:ln>
                <a:solidFill>
                  <a:srgbClr val="333333"/>
                </a:solidFill>
                <a:effectLst/>
                <a:latin typeface="+mn-lt"/>
              </a:rPr>
              <a:t>tutte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queste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complicazioni</a:t>
            </a:r>
            <a:r>
              <a:rPr kumimoji="0" lang="en-US" altLang="en-US" sz="2000" b="0" i="0" u="none" strike="noStrike" cap="none" normalizeH="0" baseline="0" dirty="0">
                <a:ln>
                  <a:noFill/>
                </a:ln>
                <a:solidFill>
                  <a:srgbClr val="333333"/>
                </a:solidFill>
                <a:effectLst/>
                <a:latin typeface="+mn-lt"/>
              </a:rPr>
              <a:t>. Per </a:t>
            </a:r>
            <a:r>
              <a:rPr kumimoji="0" lang="en-US" altLang="en-US" sz="2000" b="0" i="0" u="none" strike="noStrike" cap="none" normalizeH="0" baseline="0" dirty="0" err="1">
                <a:ln>
                  <a:noFill/>
                </a:ln>
                <a:solidFill>
                  <a:srgbClr val="333333"/>
                </a:solidFill>
                <a:effectLst/>
                <a:latin typeface="+mn-lt"/>
              </a:rPr>
              <a:t>esempio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gli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aggettivi</a:t>
            </a:r>
            <a:r>
              <a:rPr kumimoji="0" lang="en-US" altLang="en-US" sz="2000" b="0" i="0" u="none" strike="noStrike" cap="none" normalizeH="0" baseline="0" dirty="0">
                <a:ln>
                  <a:noFill/>
                </a:ln>
                <a:solidFill>
                  <a:srgbClr val="333333"/>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che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bisogno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c’è</a:t>
            </a:r>
            <a:r>
              <a:rPr kumimoji="0" lang="en-US" altLang="en-US" sz="2000" b="0" i="0" u="none" strike="noStrike" cap="none" normalizeH="0" baseline="0" dirty="0">
                <a:ln>
                  <a:noFill/>
                </a:ln>
                <a:solidFill>
                  <a:srgbClr val="333333"/>
                </a:solidFill>
                <a:effectLst/>
                <a:latin typeface="+mn-lt"/>
              </a:rPr>
              <a:t> di </a:t>
            </a:r>
            <a:r>
              <a:rPr kumimoji="0" lang="en-US" altLang="en-US" sz="2000" b="0" i="0" u="none" strike="noStrike" cap="none" normalizeH="0" baseline="0" dirty="0" err="1">
                <a:ln>
                  <a:noFill/>
                </a:ln>
                <a:solidFill>
                  <a:srgbClr val="333333"/>
                </a:solidFill>
                <a:effectLst/>
                <a:latin typeface="+mn-lt"/>
              </a:rPr>
              <a:t>distinguerli</a:t>
            </a:r>
            <a:r>
              <a:rPr kumimoji="0" lang="en-US" altLang="en-US" sz="2000" b="0" i="0" u="none" strike="noStrike" cap="none" normalizeH="0" baseline="0" dirty="0">
                <a:ln>
                  <a:noFill/>
                </a:ln>
                <a:solidFill>
                  <a:srgbClr val="333333"/>
                </a:solidFill>
                <a:effectLst/>
                <a:latin typeface="+mn-lt"/>
              </a:rPr>
              <a:t> in </a:t>
            </a:r>
            <a:r>
              <a:rPr kumimoji="0" lang="en-US" altLang="en-US" sz="2000" b="0" i="0" u="none" strike="noStrike" cap="none" normalizeH="0" baseline="0" dirty="0" err="1">
                <a:ln>
                  <a:noFill/>
                </a:ln>
                <a:solidFill>
                  <a:srgbClr val="333333"/>
                </a:solidFill>
                <a:effectLst/>
                <a:latin typeface="+mn-lt"/>
              </a:rPr>
              <a:t>tante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categorie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Facciamo</a:t>
            </a:r>
            <a:r>
              <a:rPr kumimoji="0" lang="en-US" altLang="en-US" sz="2000" b="0" i="0" u="none" strike="noStrike" cap="none" normalizeH="0" baseline="0" dirty="0">
                <a:ln>
                  <a:noFill/>
                </a:ln>
                <a:solidFill>
                  <a:srgbClr val="333333"/>
                </a:solidFill>
                <a:effectLst/>
                <a:latin typeface="+mn-lt"/>
              </a:rPr>
              <a:t> due </a:t>
            </a:r>
            <a:r>
              <a:rPr kumimoji="0" lang="en-US" altLang="en-US" sz="2000" b="0" i="0" u="none" strike="noStrike" cap="none" normalizeH="0" baseline="0" dirty="0" err="1">
                <a:ln>
                  <a:noFill/>
                </a:ln>
                <a:solidFill>
                  <a:srgbClr val="333333"/>
                </a:solidFill>
                <a:effectLst/>
                <a:latin typeface="+mn-lt"/>
              </a:rPr>
              <a:t>categorie</a:t>
            </a:r>
            <a:r>
              <a:rPr kumimoji="0" lang="en-US" altLang="en-US" sz="2000" b="0" i="0" u="none" strike="noStrike" cap="none" normalizeH="0" baseline="0" dirty="0">
                <a:ln>
                  <a:noFill/>
                </a:ln>
                <a:solidFill>
                  <a:srgbClr val="333333"/>
                </a:solidFill>
                <a:effectLst/>
                <a:latin typeface="+mn-lt"/>
              </a:rPr>
              <a:t> sole: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gli</a:t>
            </a:r>
            <a:r>
              <a:rPr kumimoji="0" lang="en-US" altLang="en-US" sz="2000" b="0" i="0"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aggettivi</a:t>
            </a:r>
            <a:r>
              <a:rPr kumimoji="0" lang="en-US" altLang="en-US" sz="2000" b="0" i="1"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simpatici</a:t>
            </a:r>
            <a:r>
              <a:rPr kumimoji="0" lang="en-US" altLang="en-US" sz="2000" b="0" i="0" u="none" strike="noStrike" cap="none" normalizeH="0" baseline="0" dirty="0">
                <a:ln>
                  <a:noFill/>
                </a:ln>
                <a:solidFill>
                  <a:srgbClr val="333333"/>
                </a:solidFill>
                <a:effectLst/>
                <a:latin typeface="+mn-lt"/>
              </a:rPr>
              <a:t> e </a:t>
            </a:r>
            <a:r>
              <a:rPr kumimoji="0" lang="en-US" altLang="en-US" sz="2000" b="0" i="0" u="none" strike="noStrike" cap="none" normalizeH="0" baseline="0" dirty="0" err="1">
                <a:ln>
                  <a:noFill/>
                </a:ln>
                <a:solidFill>
                  <a:srgbClr val="333333"/>
                </a:solidFill>
                <a:effectLst/>
                <a:latin typeface="+mn-lt"/>
              </a:rPr>
              <a:t>gli</a:t>
            </a:r>
            <a:r>
              <a:rPr kumimoji="0" lang="en-US" altLang="en-US" sz="2000" b="0" i="0"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aggettivi</a:t>
            </a:r>
            <a:r>
              <a:rPr kumimoji="0" lang="en-US" altLang="en-US" sz="2000" b="0" i="1"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antipatici</a:t>
            </a:r>
            <a:r>
              <a:rPr kumimoji="0" lang="en-US" altLang="en-US" sz="2000" b="0" i="0"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Aggettivi</a:t>
            </a:r>
            <a:r>
              <a:rPr kumimoji="0" lang="en-US" altLang="en-US" sz="2000" b="0" i="1"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simpatici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buono</a:t>
            </a:r>
            <a:r>
              <a:rPr kumimoji="0" lang="en-US" altLang="en-US" sz="2000" b="0" i="0" u="none" strike="noStrike" cap="none" normalizeH="0" baseline="0" dirty="0">
                <a:ln>
                  <a:noFill/>
                </a:ln>
                <a:solidFill>
                  <a:srgbClr val="333333"/>
                </a:solidFill>
                <a:effectLst/>
                <a:latin typeface="+mn-lt"/>
              </a:rPr>
              <a:t>, allegro, </a:t>
            </a:r>
            <a:r>
              <a:rPr kumimoji="0" lang="en-US" altLang="en-US" sz="2000" b="0" i="0" u="none" strike="noStrike" cap="none" normalizeH="0" baseline="0" dirty="0" err="1">
                <a:ln>
                  <a:noFill/>
                </a:ln>
                <a:solidFill>
                  <a:srgbClr val="333333"/>
                </a:solidFill>
                <a:effectLst/>
                <a:latin typeface="+mn-lt"/>
              </a:rPr>
              <a:t>generoso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sincero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coraggioso</a:t>
            </a:r>
            <a:r>
              <a:rPr kumimoji="0" lang="en-US" altLang="en-US" sz="2000" b="0" i="0" u="none" strike="noStrike" cap="none" normalizeH="0" baseline="0" dirty="0">
                <a:ln>
                  <a:noFill/>
                </a:ln>
                <a:solidFill>
                  <a:srgbClr val="333333"/>
                </a:solidFill>
                <a:effectLst/>
                <a:latin typeface="+mn-l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err="1">
                <a:ln>
                  <a:noFill/>
                </a:ln>
                <a:solidFill>
                  <a:srgbClr val="333333"/>
                </a:solidFill>
                <a:effectLst/>
                <a:latin typeface="+mn-lt"/>
              </a:rPr>
              <a:t>Aggettivi</a:t>
            </a:r>
            <a:r>
              <a:rPr kumimoji="0" lang="en-US" altLang="en-US" sz="2000" b="0" i="1"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antipatici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avaro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prepotente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bugiardo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sleale</a:t>
            </a:r>
            <a:r>
              <a:rPr kumimoji="0" lang="en-US" altLang="en-US" sz="2000" b="0" i="0" u="none" strike="noStrike" cap="none" normalizeH="0" baseline="0" dirty="0">
                <a:ln>
                  <a:noFill/>
                </a:ln>
                <a:solidFill>
                  <a:srgbClr val="333333"/>
                </a:solidFill>
                <a:effectLst/>
                <a:latin typeface="+mn-lt"/>
              </a:rPr>
              <a:t>, e via </a:t>
            </a:r>
            <a:r>
              <a:rPr kumimoji="0" lang="en-US" altLang="en-US" sz="2000" b="0" i="0" u="none" strike="noStrike" cap="none" normalizeH="0" baseline="0" dirty="0" err="1">
                <a:ln>
                  <a:noFill/>
                </a:ln>
                <a:solidFill>
                  <a:srgbClr val="333333"/>
                </a:solidFill>
                <a:effectLst/>
                <a:latin typeface="+mn-lt"/>
              </a:rPr>
              <a:t>discorrendo</a:t>
            </a:r>
            <a:r>
              <a:rPr kumimoji="0" lang="en-US" altLang="en-US" sz="2000" b="0" i="0" u="none" strike="noStrike" cap="none" normalizeH="0" baseline="0" dirty="0">
                <a:ln>
                  <a:noFill/>
                </a:ln>
                <a:solidFill>
                  <a:srgbClr val="333333"/>
                </a:solidFill>
                <a:effectLst/>
                <a:latin typeface="+mn-lt"/>
              </a:rPr>
              <a:t>. Non vi </a:t>
            </a:r>
            <a:r>
              <a:rPr kumimoji="0" lang="en-US" altLang="en-US" sz="2000" b="0" i="0" u="none" strike="noStrike" cap="none" normalizeH="0" baseline="0" dirty="0" err="1">
                <a:ln>
                  <a:noFill/>
                </a:ln>
                <a:solidFill>
                  <a:srgbClr val="333333"/>
                </a:solidFill>
                <a:effectLst/>
                <a:latin typeface="+mn-lt"/>
              </a:rPr>
              <a:t>sembra</a:t>
            </a:r>
            <a:r>
              <a:rPr kumimoji="0" lang="en-US" altLang="en-US" sz="2000" b="0" i="0" u="none" strike="noStrike" cap="none" normalizeH="0" baseline="0" dirty="0">
                <a:ln>
                  <a:noFill/>
                </a:ln>
                <a:solidFill>
                  <a:srgbClr val="333333"/>
                </a:solidFill>
                <a:effectLst/>
                <a:latin typeface="+mn-lt"/>
              </a:rPr>
              <a:t> giusto?</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000" b="0" i="0" u="none" strike="noStrike" cap="none" normalizeH="0" baseline="0" dirty="0">
                <a:ln>
                  <a:noFill/>
                </a:ln>
                <a:solidFill>
                  <a:srgbClr val="333333"/>
                </a:solidFill>
                <a:effectLst/>
                <a:latin typeface="+mn-lt"/>
              </a:rPr>
            </a:br>
            <a:r>
              <a:rPr kumimoji="0" lang="en-US" altLang="en-US" sz="2000" b="0" i="0" u="none" strike="noStrike" cap="none" normalizeH="0" baseline="0" dirty="0">
                <a:ln>
                  <a:noFill/>
                </a:ln>
                <a:solidFill>
                  <a:srgbClr val="333333"/>
                </a:solidFill>
                <a:effectLst/>
                <a:latin typeface="+mn-lt"/>
              </a:rPr>
              <a:t>La </a:t>
            </a:r>
            <a:r>
              <a:rPr kumimoji="0" lang="en-US" altLang="en-US" sz="2000" b="0" i="0" u="none" strike="noStrike" cap="none" normalizeH="0" baseline="0" dirty="0" err="1">
                <a:ln>
                  <a:noFill/>
                </a:ln>
                <a:solidFill>
                  <a:srgbClr val="333333"/>
                </a:solidFill>
                <a:effectLst/>
                <a:latin typeface="+mn-lt"/>
              </a:rPr>
              <a:t>domestica</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che</a:t>
            </a:r>
            <a:r>
              <a:rPr kumimoji="0" lang="en-US" altLang="en-US" sz="2000" b="0" i="0" u="none" strike="noStrike" cap="none" normalizeH="0" baseline="0" dirty="0">
                <a:ln>
                  <a:noFill/>
                </a:ln>
                <a:solidFill>
                  <a:srgbClr val="333333"/>
                </a:solidFill>
                <a:effectLst/>
                <a:latin typeface="+mn-lt"/>
              </a:rPr>
              <a:t> era </a:t>
            </a:r>
            <a:r>
              <a:rPr kumimoji="0" lang="en-US" altLang="en-US" sz="2000" b="0" i="0" u="none" strike="noStrike" cap="none" normalizeH="0" baseline="0" dirty="0" err="1">
                <a:ln>
                  <a:noFill/>
                </a:ln>
                <a:solidFill>
                  <a:srgbClr val="333333"/>
                </a:solidFill>
                <a:effectLst/>
                <a:latin typeface="+mn-lt"/>
              </a:rPr>
              <a:t>stata</a:t>
            </a:r>
            <a:r>
              <a:rPr kumimoji="0" lang="en-US" altLang="en-US" sz="2000" b="0" i="0" u="none" strike="noStrike" cap="none" normalizeH="0" baseline="0" dirty="0">
                <a:ln>
                  <a:noFill/>
                </a:ln>
                <a:solidFill>
                  <a:srgbClr val="333333"/>
                </a:solidFill>
                <a:effectLst/>
                <a:latin typeface="+mn-lt"/>
              </a:rPr>
              <a:t> ad </a:t>
            </a:r>
            <a:r>
              <a:rPr kumimoji="0" lang="en-US" altLang="en-US" sz="2000" b="0" i="0" u="none" strike="noStrike" cap="none" normalizeH="0" baseline="0" dirty="0" err="1">
                <a:ln>
                  <a:noFill/>
                </a:ln>
                <a:solidFill>
                  <a:srgbClr val="333333"/>
                </a:solidFill>
                <a:effectLst/>
                <a:latin typeface="+mn-lt"/>
              </a:rPr>
              <a:t>ascoltarlo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rispose</a:t>
            </a:r>
            <a:r>
              <a:rPr kumimoji="0" lang="en-US" altLang="en-US" sz="2000" b="0" i="0" u="none" strike="noStrike" cap="none" normalizeH="0" baseline="0" dirty="0">
                <a:ln>
                  <a:noFill/>
                </a:ln>
                <a:solidFill>
                  <a:srgbClr val="333333"/>
                </a:solidFill>
                <a:effectLst/>
                <a:latin typeface="+mn-lt"/>
              </a:rPr>
              <a:t>: – </a:t>
            </a:r>
            <a:r>
              <a:rPr kumimoji="0" lang="en-US" altLang="en-US" sz="2000" b="0" i="0" u="none" strike="noStrike" cap="none" normalizeH="0" baseline="0" dirty="0" err="1">
                <a:ln>
                  <a:noFill/>
                </a:ln>
                <a:solidFill>
                  <a:srgbClr val="333333"/>
                </a:solidFill>
                <a:effectLst/>
                <a:latin typeface="+mn-lt"/>
              </a:rPr>
              <a:t>Giustissimo</a:t>
            </a:r>
            <a:r>
              <a:rPr kumimoji="0" lang="en-US" altLang="en-US" sz="2000" b="0" i="0" u="none" strike="noStrike" cap="none" normalizeH="0" baseline="0" dirty="0">
                <a:ln>
                  <a:noFill/>
                </a:ln>
                <a:solidFill>
                  <a:srgbClr val="333333"/>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000" b="0" i="0" u="none" strike="noStrike" cap="none" normalizeH="0" baseline="0" dirty="0">
                <a:ln>
                  <a:noFill/>
                </a:ln>
                <a:solidFill>
                  <a:srgbClr val="333333"/>
                </a:solidFill>
                <a:effectLst/>
                <a:latin typeface="+mn-lt"/>
              </a:rPr>
            </a:b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Prendiamo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verbi</a:t>
            </a:r>
            <a:r>
              <a:rPr kumimoji="0" lang="en-US" altLang="en-US" sz="2000" b="0" i="0" u="none" strike="noStrike" cap="none" normalizeH="0" baseline="0" dirty="0">
                <a:ln>
                  <a:noFill/>
                </a:ln>
                <a:solidFill>
                  <a:srgbClr val="333333"/>
                </a:solidFill>
                <a:effectLst/>
                <a:latin typeface="+mn-lt"/>
              </a:rPr>
              <a:t>, – </a:t>
            </a:r>
            <a:r>
              <a:rPr kumimoji="0" lang="en-US" altLang="en-US" sz="2000" b="0" i="0" u="none" strike="noStrike" cap="none" normalizeH="0" baseline="0" dirty="0" err="1">
                <a:ln>
                  <a:noFill/>
                </a:ln>
                <a:solidFill>
                  <a:srgbClr val="333333"/>
                </a:solidFill>
                <a:effectLst/>
                <a:latin typeface="+mn-lt"/>
              </a:rPr>
              <a:t>continuò</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il</a:t>
            </a:r>
            <a:r>
              <a:rPr kumimoji="0" lang="en-US" altLang="en-US" sz="2000" b="0" i="0" u="none" strike="noStrike" cap="none" normalizeH="0" baseline="0" dirty="0">
                <a:ln>
                  <a:noFill/>
                </a:ln>
                <a:solidFill>
                  <a:srgbClr val="333333"/>
                </a:solidFill>
                <a:effectLst/>
                <a:latin typeface="+mn-lt"/>
              </a:rPr>
              <a:t> professor Grammaticus. – Secondo me </a:t>
            </a:r>
            <a:r>
              <a:rPr kumimoji="0" lang="en-US" altLang="en-US" sz="2000" b="0" i="0" u="none" strike="noStrike" cap="none" normalizeH="0" baseline="0" dirty="0" err="1">
                <a:ln>
                  <a:noFill/>
                </a:ln>
                <a:solidFill>
                  <a:srgbClr val="333333"/>
                </a:solidFill>
                <a:effectLst/>
                <a:latin typeface="+mn-lt"/>
              </a:rPr>
              <a:t>essi</a:t>
            </a:r>
            <a:r>
              <a:rPr kumimoji="0" lang="en-US" altLang="en-US" sz="2000" b="0" i="0" u="none" strike="noStrike" cap="none" normalizeH="0" baseline="0" dirty="0">
                <a:ln>
                  <a:noFill/>
                </a:ln>
                <a:solidFill>
                  <a:srgbClr val="333333"/>
                </a:solidFill>
                <a:effectLst/>
                <a:latin typeface="+mn-lt"/>
              </a:rPr>
              <a:t> non </a:t>
            </a:r>
            <a:r>
              <a:rPr kumimoji="0" lang="en-US" altLang="en-US" sz="2000" b="0" i="0" u="none" strike="noStrike" cap="none" normalizeH="0" baseline="0" dirty="0" err="1">
                <a:ln>
                  <a:noFill/>
                </a:ln>
                <a:solidFill>
                  <a:srgbClr val="333333"/>
                </a:solidFill>
                <a:effectLst/>
                <a:latin typeface="+mn-lt"/>
              </a:rPr>
              <a:t>si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dividono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affatto</a:t>
            </a:r>
            <a:r>
              <a:rPr kumimoji="0" lang="en-US" altLang="en-US" sz="2000" b="0" i="0" u="none" strike="noStrike" cap="none" normalizeH="0" baseline="0" dirty="0">
                <a:ln>
                  <a:noFill/>
                </a:ln>
                <a:solidFill>
                  <a:srgbClr val="333333"/>
                </a:solidFill>
                <a:effectLst/>
                <a:latin typeface="+mn-lt"/>
              </a:rPr>
              <a:t> in </a:t>
            </a:r>
            <a:r>
              <a:rPr kumimoji="0" lang="en-US" altLang="en-US" sz="2000" b="0" i="0" u="none" strike="noStrike" cap="none" normalizeH="0" baseline="0" dirty="0" err="1">
                <a:ln>
                  <a:noFill/>
                </a:ln>
                <a:solidFill>
                  <a:srgbClr val="333333"/>
                </a:solidFill>
                <a:effectLst/>
                <a:latin typeface="+mn-lt"/>
              </a:rPr>
              <a:t>tre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coniugazioni</a:t>
            </a:r>
            <a:r>
              <a:rPr kumimoji="0" lang="en-US" altLang="en-US" sz="2000" b="0" i="0" u="none" strike="noStrike" cap="none" normalizeH="0" baseline="0" dirty="0">
                <a:ln>
                  <a:noFill/>
                </a:ln>
                <a:solidFill>
                  <a:srgbClr val="333333"/>
                </a:solidFill>
                <a:effectLst/>
                <a:latin typeface="+mn-lt"/>
              </a:rPr>
              <a:t>, ma </a:t>
            </a:r>
            <a:r>
              <a:rPr kumimoji="0" lang="en-US" altLang="en-US" sz="2000" b="0" i="0" u="none" strike="noStrike" cap="none" normalizeH="0" baseline="0" dirty="0" err="1">
                <a:ln>
                  <a:noFill/>
                </a:ln>
                <a:solidFill>
                  <a:srgbClr val="333333"/>
                </a:solidFill>
                <a:effectLst/>
                <a:latin typeface="+mn-lt"/>
              </a:rPr>
              <a:t>soltanto</a:t>
            </a:r>
            <a:r>
              <a:rPr kumimoji="0" lang="en-US" altLang="en-US" sz="2000" b="0" i="0" u="none" strike="noStrike" cap="none" normalizeH="0" baseline="0" dirty="0">
                <a:ln>
                  <a:noFill/>
                </a:ln>
                <a:solidFill>
                  <a:srgbClr val="333333"/>
                </a:solidFill>
                <a:effectLst/>
                <a:latin typeface="+mn-lt"/>
              </a:rPr>
              <a:t> in due.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33333"/>
                </a:solidFill>
                <a:effectLst/>
                <a:latin typeface="+mn-lt"/>
              </a:rPr>
              <a:t>Ci </a:t>
            </a:r>
            <a:r>
              <a:rPr kumimoji="0" lang="en-US" altLang="en-US" sz="2000" b="0" i="0" u="none" strike="noStrike" cap="none" normalizeH="0" baseline="0" dirty="0" err="1">
                <a:ln>
                  <a:noFill/>
                </a:ln>
                <a:solidFill>
                  <a:srgbClr val="333333"/>
                </a:solidFill>
                <a:effectLst/>
                <a:latin typeface="+mn-lt"/>
              </a:rPr>
              <a:t>sono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i</a:t>
            </a:r>
            <a:r>
              <a:rPr kumimoji="0" lang="en-US" altLang="en-US" sz="2000" b="0" i="0" u="none" strike="noStrike" cap="none" normalizeH="0" baseline="0" dirty="0">
                <a:ln>
                  <a:noFill/>
                </a:ln>
                <a:solidFill>
                  <a:srgbClr val="333333"/>
                </a:solidFill>
                <a:effectLst/>
                <a:latin typeface="+mn-lt"/>
              </a:rPr>
              <a:t> </a:t>
            </a:r>
            <a:r>
              <a:rPr kumimoji="0" lang="en-US" altLang="en-US" sz="2000" b="0" i="1" u="none" strike="noStrike" cap="none" normalizeH="0" baseline="0" dirty="0" err="1">
                <a:ln>
                  <a:noFill/>
                </a:ln>
                <a:solidFill>
                  <a:srgbClr val="333333"/>
                </a:solidFill>
                <a:effectLst/>
                <a:latin typeface="+mn-lt"/>
              </a:rPr>
              <a:t>verbi</a:t>
            </a:r>
            <a:r>
              <a:rPr kumimoji="0" lang="en-US" altLang="en-US" sz="2000" b="0" i="1" u="none" strike="noStrike" cap="none" normalizeH="0" baseline="0" dirty="0">
                <a:ln>
                  <a:noFill/>
                </a:ln>
                <a:solidFill>
                  <a:srgbClr val="333333"/>
                </a:solidFill>
                <a:effectLst/>
                <a:latin typeface="+mn-lt"/>
              </a:rPr>
              <a:t> da </a:t>
            </a:r>
            <a:r>
              <a:rPr kumimoji="0" lang="en-US" altLang="en-US" sz="2000" b="0" i="1" u="none" strike="noStrike" cap="none" normalizeH="0" baseline="0" dirty="0" err="1">
                <a:ln>
                  <a:noFill/>
                </a:ln>
                <a:solidFill>
                  <a:srgbClr val="333333"/>
                </a:solidFill>
                <a:effectLst/>
                <a:latin typeface="+mn-lt"/>
              </a:rPr>
              <a:t>coniugare</a:t>
            </a:r>
            <a:r>
              <a:rPr kumimoji="0" lang="en-US" altLang="en-US" sz="2000" b="0" i="0" u="none" strike="noStrike" cap="none" normalizeH="0" baseline="0" dirty="0">
                <a:ln>
                  <a:noFill/>
                </a:ln>
                <a:solidFill>
                  <a:srgbClr val="333333"/>
                </a:solidFill>
                <a:effectLst/>
                <a:latin typeface="+mn-lt"/>
              </a:rPr>
              <a:t> e </a:t>
            </a:r>
            <a:r>
              <a:rPr kumimoji="0" lang="en-US" altLang="en-US" sz="2000" b="0" i="0" u="none" strike="noStrike" cap="none" normalizeH="0" baseline="0" dirty="0" err="1">
                <a:ln>
                  <a:noFill/>
                </a:ln>
                <a:solidFill>
                  <a:srgbClr val="333333"/>
                </a:solidFill>
                <a:effectLst/>
                <a:latin typeface="+mn-lt"/>
              </a:rPr>
              <a:t>quelli</a:t>
            </a:r>
            <a:r>
              <a:rPr kumimoji="0" lang="en-US" altLang="en-US" sz="2000" b="0" i="0" u="none" strike="noStrike" cap="none" normalizeH="0" baseline="0" dirty="0">
                <a:ln>
                  <a:noFill/>
                </a:ln>
                <a:solidFill>
                  <a:srgbClr val="333333"/>
                </a:solidFill>
                <a:effectLst/>
                <a:latin typeface="+mn-lt"/>
              </a:rPr>
              <a:t> </a:t>
            </a:r>
            <a:r>
              <a:rPr kumimoji="0" lang="en-US" altLang="en-US" sz="2000" b="0" i="1" u="none" strike="noStrike" cap="none" normalizeH="0" baseline="0" dirty="0">
                <a:ln>
                  <a:noFill/>
                </a:ln>
                <a:solidFill>
                  <a:srgbClr val="333333"/>
                </a:solidFill>
                <a:effectLst/>
                <a:latin typeface="+mn-lt"/>
              </a:rPr>
              <a:t>da </a:t>
            </a:r>
            <a:r>
              <a:rPr kumimoji="0" lang="en-US" altLang="en-US" sz="2000" b="0" i="1" u="none" strike="noStrike" cap="none" normalizeH="0" baseline="0" dirty="0" err="1">
                <a:ln>
                  <a:noFill/>
                </a:ln>
                <a:solidFill>
                  <a:srgbClr val="333333"/>
                </a:solidFill>
                <a:effectLst/>
                <a:latin typeface="+mn-lt"/>
              </a:rPr>
              <a:t>lasciar</a:t>
            </a:r>
            <a:r>
              <a:rPr kumimoji="0" lang="en-US" altLang="en-US" sz="2000" b="0" i="1" u="none" strike="noStrike" cap="none" normalizeH="0" baseline="0" dirty="0">
                <a:ln>
                  <a:noFill/>
                </a:ln>
                <a:solidFill>
                  <a:srgbClr val="333333"/>
                </a:solidFill>
                <a:effectLst/>
                <a:latin typeface="+mn-lt"/>
              </a:rPr>
              <a:t> stare</a:t>
            </a:r>
            <a:r>
              <a:rPr kumimoji="0" lang="en-US" altLang="en-US" sz="2000" b="0" i="0" u="none" strike="noStrike" cap="none" normalizeH="0" baseline="0" dirty="0">
                <a:ln>
                  <a:noFill/>
                </a:ln>
                <a:solidFill>
                  <a:srgbClr val="333333"/>
                </a:solidFill>
                <a:effectLst/>
                <a:latin typeface="+mn-lt"/>
              </a:rPr>
              <a:t>, come per </a:t>
            </a:r>
            <a:r>
              <a:rPr kumimoji="0" lang="en-US" altLang="en-US" sz="2000" b="0" i="0" u="none" strike="noStrike" cap="none" normalizeH="0" baseline="0" dirty="0" err="1">
                <a:ln>
                  <a:noFill/>
                </a:ln>
                <a:solidFill>
                  <a:srgbClr val="333333"/>
                </a:solidFill>
                <a:effectLst/>
                <a:latin typeface="+mn-lt"/>
              </a:rPr>
              <a:t>esempio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mentire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rubare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ammazzare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arricchirsi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alle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spalle</a:t>
            </a:r>
            <a:r>
              <a:rPr kumimoji="0" lang="en-US" altLang="en-US" sz="2000" b="0" i="0" u="none" strike="noStrike" cap="none" normalizeH="0" baseline="0" dirty="0">
                <a:ln>
                  <a:noFill/>
                </a:ln>
                <a:solidFill>
                  <a:srgbClr val="333333"/>
                </a:solidFill>
                <a:effectLst/>
                <a:latin typeface="+mn-lt"/>
              </a:rPr>
              <a:t> del </a:t>
            </a:r>
            <a:r>
              <a:rPr kumimoji="0" lang="en-US" altLang="en-US" sz="2000" b="0" i="0" u="none" strike="noStrike" cap="none" normalizeH="0" baseline="0" dirty="0" err="1">
                <a:ln>
                  <a:noFill/>
                </a:ln>
                <a:solidFill>
                  <a:srgbClr val="333333"/>
                </a:solidFill>
                <a:effectLst/>
                <a:latin typeface="+mn-lt"/>
              </a:rPr>
              <a:t>prossimo</a:t>
            </a:r>
            <a:r>
              <a:rPr kumimoji="0" lang="en-US" altLang="en-US" sz="2000" b="0" i="0" u="none" strike="noStrike" cap="none" normalizeH="0" baseline="0" dirty="0">
                <a:ln>
                  <a:noFill/>
                </a:ln>
                <a:solidFill>
                  <a:srgbClr val="333333"/>
                </a:solidFill>
                <a:effectLst/>
                <a:latin typeface="+mn-lt"/>
              </a:rPr>
              <a:t>. Ho </a:t>
            </a:r>
            <a:r>
              <a:rPr kumimoji="0" lang="en-US" altLang="en-US" sz="2000" b="0" i="0" u="none" strike="noStrike" cap="none" normalizeH="0" baseline="0" dirty="0" err="1">
                <a:ln>
                  <a:noFill/>
                </a:ln>
                <a:solidFill>
                  <a:srgbClr val="333333"/>
                </a:solidFill>
                <a:effectLst/>
                <a:latin typeface="+mn-lt"/>
              </a:rPr>
              <a:t>ragione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sì</a:t>
            </a:r>
            <a:r>
              <a:rPr kumimoji="0" lang="en-US" altLang="en-US" sz="2000" b="0" i="0" u="none" strike="noStrike" cap="none" normalizeH="0" baseline="0" dirty="0">
                <a:ln>
                  <a:noFill/>
                </a:ln>
                <a:solidFill>
                  <a:srgbClr val="333333"/>
                </a:solidFill>
                <a:effectLst/>
                <a:latin typeface="+mn-lt"/>
              </a:rPr>
              <a:t> o no?</a:t>
            </a:r>
            <a:br>
              <a:rPr kumimoji="0" lang="en-US" altLang="en-US" sz="2000" b="0" i="0" u="none" strike="noStrike" cap="none" normalizeH="0" baseline="0" dirty="0">
                <a:ln>
                  <a:noFill/>
                </a:ln>
                <a:solidFill>
                  <a:srgbClr val="333333"/>
                </a:solidFill>
                <a:effectLst/>
                <a:latin typeface="+mn-lt"/>
              </a:rPr>
            </a:br>
            <a:r>
              <a:rPr kumimoji="0" lang="en-US" altLang="en-US" sz="2000" b="0" i="0" u="none" strike="noStrike" cap="none" normalizeH="0" baseline="0" dirty="0">
                <a:ln>
                  <a:noFill/>
                </a:ln>
                <a:solidFill>
                  <a:srgbClr val="333333"/>
                </a:solidFill>
                <a:effectLst/>
                <a:latin typeface="+mn-lt"/>
              </a:rPr>
              <a:t>– Parole </a:t>
            </a:r>
            <a:r>
              <a:rPr kumimoji="0" lang="en-US" altLang="en-US" sz="2000" b="0" i="0" u="none" strike="noStrike" cap="none" normalizeH="0" baseline="0" dirty="0" err="1">
                <a:ln>
                  <a:noFill/>
                </a:ln>
                <a:solidFill>
                  <a:srgbClr val="333333"/>
                </a:solidFill>
                <a:effectLst/>
                <a:latin typeface="+mn-lt"/>
              </a:rPr>
              <a:t>d’oro</a:t>
            </a:r>
            <a:r>
              <a:rPr kumimoji="0" lang="en-US" altLang="en-US" sz="2000" b="0" i="0" u="none" strike="noStrike" cap="none" normalizeH="0" baseline="0" dirty="0">
                <a:ln>
                  <a:noFill/>
                </a:ln>
                <a:solidFill>
                  <a:srgbClr val="333333"/>
                </a:solidFill>
                <a:effectLst/>
                <a:latin typeface="+mn-lt"/>
              </a:rPr>
              <a:t>, – </a:t>
            </a:r>
            <a:r>
              <a:rPr kumimoji="0" lang="en-US" altLang="en-US" sz="2000" b="0" i="0" u="none" strike="noStrike" cap="none" normalizeH="0" baseline="0" dirty="0" err="1">
                <a:ln>
                  <a:noFill/>
                </a:ln>
                <a:solidFill>
                  <a:srgbClr val="333333"/>
                </a:solidFill>
                <a:effectLst/>
                <a:latin typeface="+mn-lt"/>
              </a:rPr>
              <a:t>disse</a:t>
            </a:r>
            <a:r>
              <a:rPr kumimoji="0" lang="en-US" altLang="en-US" sz="2000" b="0" i="0" u="none" strike="noStrike" cap="none" normalizeH="0" baseline="0" dirty="0">
                <a:ln>
                  <a:noFill/>
                </a:ln>
                <a:solidFill>
                  <a:srgbClr val="333333"/>
                </a:solidFill>
                <a:effectLst/>
                <a:latin typeface="+mn-lt"/>
              </a:rPr>
              <a:t> la </a:t>
            </a:r>
            <a:r>
              <a:rPr kumimoji="0" lang="en-US" altLang="en-US" sz="2000" b="0" i="0" u="none" strike="noStrike" cap="none" normalizeH="0" baseline="0" dirty="0" err="1">
                <a:ln>
                  <a:noFill/>
                </a:ln>
                <a:solidFill>
                  <a:srgbClr val="333333"/>
                </a:solidFill>
                <a:effectLst/>
                <a:latin typeface="+mn-lt"/>
              </a:rPr>
              <a:t>domestica</a:t>
            </a:r>
            <a:r>
              <a:rPr kumimoji="0" lang="en-US" altLang="en-US" sz="2000" b="0" i="0" u="none" strike="noStrike" cap="none" normalizeH="0" baseline="0" dirty="0">
                <a:ln>
                  <a:noFill/>
                </a:ln>
                <a:solidFill>
                  <a:srgbClr val="333333"/>
                </a:solidFill>
                <a:effectLst/>
                <a:latin typeface="+mn-lt"/>
              </a:rPr>
              <a:t>.</a:t>
            </a:r>
            <a:br>
              <a:rPr kumimoji="0" lang="en-US" altLang="en-US" sz="2000" b="0" i="0" u="none" strike="noStrike" cap="none" normalizeH="0" baseline="0" dirty="0">
                <a:ln>
                  <a:noFill/>
                </a:ln>
                <a:solidFill>
                  <a:srgbClr val="333333"/>
                </a:solidFill>
                <a:effectLst/>
                <a:latin typeface="+mn-lt"/>
              </a:rPr>
            </a:br>
            <a:r>
              <a:rPr kumimoji="0" lang="en-US" altLang="en-US" sz="2000" b="0" i="0" u="none" strike="noStrike" cap="none" normalizeH="0" baseline="0" dirty="0">
                <a:ln>
                  <a:noFill/>
                </a:ln>
                <a:solidFill>
                  <a:srgbClr val="333333"/>
                </a:solidFill>
                <a:effectLst/>
                <a:latin typeface="+mn-lt"/>
              </a:rPr>
              <a:t>E se </a:t>
            </a:r>
            <a:r>
              <a:rPr kumimoji="0" lang="en-US" altLang="en-US" sz="2000" b="0" i="0" u="none" strike="noStrike" cap="none" normalizeH="0" baseline="0" dirty="0" err="1">
                <a:ln>
                  <a:noFill/>
                </a:ln>
                <a:solidFill>
                  <a:srgbClr val="333333"/>
                </a:solidFill>
                <a:effectLst/>
                <a:latin typeface="+mn-lt"/>
              </a:rPr>
              <a:t>tutti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fossero</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stati</a:t>
            </a:r>
            <a:r>
              <a:rPr kumimoji="0" lang="en-US" altLang="en-US" sz="2000" b="0" i="0" u="none" strike="noStrike" cap="none" normalizeH="0" baseline="0" dirty="0">
                <a:ln>
                  <a:noFill/>
                </a:ln>
                <a:solidFill>
                  <a:srgbClr val="333333"/>
                </a:solidFill>
                <a:effectLst/>
                <a:latin typeface="+mn-lt"/>
              </a:rPr>
              <a:t> del </a:t>
            </a:r>
            <a:r>
              <a:rPr kumimoji="0" lang="en-US" altLang="en-US" sz="2000" b="0" i="0" u="none" strike="noStrike" cap="none" normalizeH="0" baseline="0" dirty="0" err="1">
                <a:ln>
                  <a:noFill/>
                </a:ln>
                <a:solidFill>
                  <a:srgbClr val="333333"/>
                </a:solidFill>
                <a:effectLst/>
                <a:latin typeface="+mn-lt"/>
              </a:rPr>
              <a:t>parere</a:t>
            </a:r>
            <a:r>
              <a:rPr kumimoji="0" lang="en-US" altLang="en-US" sz="2000" b="0" i="0" u="none" strike="noStrike" cap="none" normalizeH="0" baseline="0" dirty="0">
                <a:ln>
                  <a:noFill/>
                </a:ln>
                <a:solidFill>
                  <a:srgbClr val="333333"/>
                </a:solidFill>
                <a:effectLst/>
                <a:latin typeface="+mn-lt"/>
              </a:rPr>
              <a:t> di </a:t>
            </a:r>
            <a:r>
              <a:rPr kumimoji="0" lang="en-US" altLang="en-US" sz="2000" b="0" i="0" u="none" strike="noStrike" cap="none" normalizeH="0" baseline="0" dirty="0" err="1">
                <a:ln>
                  <a:noFill/>
                </a:ln>
                <a:solidFill>
                  <a:srgbClr val="333333"/>
                </a:solidFill>
                <a:effectLst/>
                <a:latin typeface="+mn-lt"/>
              </a:rPr>
              <a:t>quella</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buona</a:t>
            </a:r>
            <a:r>
              <a:rPr kumimoji="0" lang="en-US" altLang="en-US" sz="2000" b="0" i="0" u="none" strike="noStrike" cap="none" normalizeH="0" baseline="0" dirty="0">
                <a:ln>
                  <a:noFill/>
                </a:ln>
                <a:solidFill>
                  <a:srgbClr val="333333"/>
                </a:solidFill>
                <a:effectLst/>
                <a:latin typeface="+mn-lt"/>
              </a:rPr>
              <a:t> donna la </a:t>
            </a:r>
            <a:r>
              <a:rPr kumimoji="0" lang="en-US" altLang="en-US" sz="2000" b="0" i="0" u="none" strike="noStrike" cap="none" normalizeH="0" baseline="0" dirty="0" err="1">
                <a:ln>
                  <a:noFill/>
                </a:ln>
                <a:solidFill>
                  <a:srgbClr val="333333"/>
                </a:solidFill>
                <a:effectLst/>
                <a:latin typeface="+mn-lt"/>
              </a:rPr>
              <a:t>riforma</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sarebbe</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potuta</a:t>
            </a:r>
            <a:r>
              <a:rPr kumimoji="0" lang="en-US" altLang="en-US" sz="2000" b="0" i="0" u="none" strike="noStrike" cap="none" normalizeH="0" baseline="0" dirty="0">
                <a:ln>
                  <a:noFill/>
                </a:ln>
                <a:solidFill>
                  <a:srgbClr val="333333"/>
                </a:solidFill>
                <a:effectLst/>
                <a:latin typeface="+mn-lt"/>
              </a:rPr>
              <a:t> fare in </a:t>
            </a:r>
            <a:r>
              <a:rPr kumimoji="0" lang="en-US" altLang="en-US" sz="2000" b="0" i="0" u="none" strike="noStrike" cap="none" normalizeH="0" baseline="0" dirty="0" err="1">
                <a:ln>
                  <a:noFill/>
                </a:ln>
                <a:solidFill>
                  <a:srgbClr val="333333"/>
                </a:solidFill>
                <a:effectLst/>
                <a:latin typeface="+mn-lt"/>
              </a:rPr>
              <a:t>dieci</a:t>
            </a:r>
            <a:r>
              <a:rPr kumimoji="0" lang="en-US" altLang="en-US" sz="2000" b="0" i="0" u="none" strike="noStrike" cap="none" normalizeH="0" baseline="0" dirty="0">
                <a:ln>
                  <a:noFill/>
                </a:ln>
                <a:solidFill>
                  <a:srgbClr val="333333"/>
                </a:solidFill>
                <a:effectLst/>
                <a:latin typeface="+mn-lt"/>
              </a:rPr>
              <a:t> </a:t>
            </a:r>
            <a:r>
              <a:rPr kumimoji="0" lang="en-US" altLang="en-US" sz="2000" b="0" i="0" u="none" strike="noStrike" cap="none" normalizeH="0" baseline="0" dirty="0" err="1">
                <a:ln>
                  <a:noFill/>
                </a:ln>
                <a:solidFill>
                  <a:srgbClr val="333333"/>
                </a:solidFill>
                <a:effectLst/>
                <a:latin typeface="+mn-lt"/>
              </a:rPr>
              <a:t>minuti</a:t>
            </a:r>
            <a:r>
              <a:rPr kumimoji="0" lang="en-US" altLang="en-US" sz="2000" b="0" i="0" u="none" strike="noStrike" cap="none" normalizeH="0" baseline="0" dirty="0">
                <a:ln>
                  <a:noFill/>
                </a:ln>
                <a:solidFill>
                  <a:srgbClr val="333333"/>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333333"/>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333333"/>
                </a:solidFill>
                <a:effectLst/>
                <a:latin typeface="Roboto"/>
              </a:rPr>
              <a:t>(Gianni </a:t>
            </a:r>
            <a:r>
              <a:rPr kumimoji="0" lang="en-US" altLang="en-US" b="0" i="0" u="none" strike="noStrike" cap="none" normalizeH="0" baseline="0" dirty="0" err="1">
                <a:ln>
                  <a:noFill/>
                </a:ln>
                <a:solidFill>
                  <a:srgbClr val="333333"/>
                </a:solidFill>
                <a:effectLst/>
                <a:latin typeface="Roboto"/>
              </a:rPr>
              <a:t>Rodari</a:t>
            </a:r>
            <a:r>
              <a:rPr kumimoji="0" lang="en-US" altLang="en-US" b="0" i="0" u="none" strike="noStrike" cap="none" normalizeH="0" baseline="0" dirty="0">
                <a:ln>
                  <a:noFill/>
                </a:ln>
                <a:solidFill>
                  <a:srgbClr val="333333"/>
                </a:solidFill>
                <a:effectLst/>
                <a:latin typeface="Roboto"/>
              </a:rPr>
              <a:t>, </a:t>
            </a:r>
            <a:r>
              <a:rPr kumimoji="0" lang="en-US" altLang="en-US" b="0" i="1" u="none" strike="noStrike" cap="none" normalizeH="0" baseline="0" dirty="0">
                <a:ln>
                  <a:noFill/>
                </a:ln>
                <a:solidFill>
                  <a:srgbClr val="333333"/>
                </a:solidFill>
                <a:effectLst/>
                <a:latin typeface="Roboto"/>
              </a:rPr>
              <a:t>Il </a:t>
            </a:r>
            <a:r>
              <a:rPr kumimoji="0" lang="en-US" altLang="en-US" b="0" i="1" u="none" strike="noStrike" cap="none" normalizeH="0" baseline="0" dirty="0" err="1">
                <a:ln>
                  <a:noFill/>
                </a:ln>
                <a:solidFill>
                  <a:srgbClr val="333333"/>
                </a:solidFill>
                <a:effectLst/>
                <a:latin typeface="Roboto"/>
              </a:rPr>
              <a:t>libro</a:t>
            </a:r>
            <a:r>
              <a:rPr kumimoji="0" lang="en-US" altLang="en-US" b="0" i="1" u="none" strike="noStrike" cap="none" normalizeH="0" baseline="0" dirty="0">
                <a:ln>
                  <a:noFill/>
                </a:ln>
                <a:solidFill>
                  <a:srgbClr val="333333"/>
                </a:solidFill>
                <a:effectLst/>
                <a:latin typeface="Roboto"/>
              </a:rPr>
              <a:t> </a:t>
            </a:r>
            <a:r>
              <a:rPr kumimoji="0" lang="en-US" altLang="en-US" b="0" i="1" u="none" strike="noStrike" cap="none" normalizeH="0" baseline="0" dirty="0" err="1">
                <a:ln>
                  <a:noFill/>
                </a:ln>
                <a:solidFill>
                  <a:srgbClr val="333333"/>
                </a:solidFill>
                <a:effectLst/>
                <a:latin typeface="Roboto"/>
              </a:rPr>
              <a:t>degli</a:t>
            </a:r>
            <a:r>
              <a:rPr kumimoji="0" lang="en-US" altLang="en-US" b="0" i="1" u="none" strike="noStrike" cap="none" normalizeH="0" baseline="0" dirty="0">
                <a:ln>
                  <a:noFill/>
                </a:ln>
                <a:solidFill>
                  <a:srgbClr val="333333"/>
                </a:solidFill>
                <a:effectLst/>
                <a:latin typeface="Roboto"/>
              </a:rPr>
              <a:t> </a:t>
            </a:r>
            <a:r>
              <a:rPr kumimoji="0" lang="en-US" altLang="en-US" b="0" i="1" u="none" strike="noStrike" cap="none" normalizeH="0" baseline="0" dirty="0" err="1">
                <a:ln>
                  <a:noFill/>
                </a:ln>
                <a:solidFill>
                  <a:srgbClr val="333333"/>
                </a:solidFill>
                <a:effectLst/>
                <a:latin typeface="Roboto"/>
              </a:rPr>
              <a:t>errori</a:t>
            </a:r>
            <a:r>
              <a:rPr kumimoji="0" lang="en-US" altLang="en-US" b="0" i="0" u="none" strike="noStrike" cap="none" normalizeH="0" baseline="0" dirty="0">
                <a:ln>
                  <a:noFill/>
                </a:ln>
                <a:solidFill>
                  <a:srgbClr val="333333"/>
                </a:solidFill>
                <a:effectLst/>
                <a:latin typeface="Roboto"/>
              </a:rPr>
              <a:t>)</a:t>
            </a:r>
            <a:endParaRPr kumimoji="0" lang="en-US" altLang="en-US" b="0" i="0" u="none" strike="noStrike" cap="none" normalizeH="0" baseline="0" dirty="0">
              <a:ln>
                <a:noFill/>
              </a:ln>
              <a:solidFill>
                <a:schemeClr val="tx1"/>
              </a:solidFill>
              <a:effectLst/>
              <a:latin typeface="Arial" panose="020B0604020202020204" pitchFamily="34" charset="0"/>
            </a:endParaRPr>
          </a:p>
        </p:txBody>
      </p:sp>
      <p:pic>
        <p:nvPicPr>
          <p:cNvPr id="2050" name="Picture 2" descr="Grammaticus">
            <a:extLst>
              <a:ext uri="{FF2B5EF4-FFF2-40B4-BE49-F238E27FC236}">
                <a16:creationId xmlns:a16="http://schemas.microsoft.com/office/drawing/2014/main" id="{E13FC9DA-3738-4C28-8771-2DCA7A3626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4338" y="263210"/>
            <a:ext cx="2081232" cy="2436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649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19BD16-0BE8-4863-96A5-CFDD130D8DFF}"/>
              </a:ext>
            </a:extLst>
          </p:cNvPr>
          <p:cNvSpPr>
            <a:spLocks noGrp="1"/>
          </p:cNvSpPr>
          <p:nvPr>
            <p:ph idx="1"/>
          </p:nvPr>
        </p:nvSpPr>
        <p:spPr>
          <a:xfrm>
            <a:off x="0" y="0"/>
            <a:ext cx="12192000" cy="6858000"/>
          </a:xfrm>
        </p:spPr>
        <p:txBody>
          <a:bodyPr>
            <a:normAutofit fontScale="92500"/>
          </a:bodyPr>
          <a:lstStyle/>
          <a:p>
            <a:pPr marL="0" indent="0" algn="just">
              <a:lnSpc>
                <a:spcPct val="150000"/>
              </a:lnSpc>
              <a:buNone/>
            </a:pPr>
            <a:r>
              <a:rPr lang="it-IT" sz="3200" dirty="0"/>
              <a:t>Anche la definizione data dalla Treccani, però, presa da sola, presenta difficoltà. </a:t>
            </a:r>
          </a:p>
          <a:p>
            <a:pPr marL="0" indent="0" algn="just">
              <a:lnSpc>
                <a:spcPct val="150000"/>
              </a:lnSpc>
              <a:buNone/>
            </a:pPr>
            <a:r>
              <a:rPr lang="it-IT" sz="3200" dirty="0"/>
              <a:t>Molti nomi esprimono eventi (tipicamente i nomi deverbali come </a:t>
            </a:r>
            <a:r>
              <a:rPr lang="it-IT" sz="3200" i="1" dirty="0"/>
              <a:t>allenamento</a:t>
            </a:r>
            <a:r>
              <a:rPr lang="it-IT" sz="3200" dirty="0"/>
              <a:t>, </a:t>
            </a:r>
            <a:r>
              <a:rPr lang="it-IT" sz="3200" i="1" dirty="0"/>
              <a:t>caduta</a:t>
            </a:r>
            <a:r>
              <a:rPr lang="it-IT" sz="3200" dirty="0"/>
              <a:t> o </a:t>
            </a:r>
            <a:r>
              <a:rPr lang="it-IT" sz="3200" i="1" dirty="0"/>
              <a:t>sostituzione</a:t>
            </a:r>
            <a:r>
              <a:rPr lang="it-IT" sz="3200" dirty="0"/>
              <a:t>, ma anche nomi morfologicamente semplici come </a:t>
            </a:r>
            <a:r>
              <a:rPr lang="it-IT" sz="3200" i="1" dirty="0"/>
              <a:t>festa</a:t>
            </a:r>
            <a:r>
              <a:rPr lang="it-IT" sz="3200" dirty="0"/>
              <a:t>, </a:t>
            </a:r>
            <a:r>
              <a:rPr lang="it-IT" sz="3200" i="1" dirty="0"/>
              <a:t>concerto</a:t>
            </a:r>
            <a:r>
              <a:rPr lang="it-IT" sz="3200" dirty="0"/>
              <a:t> o </a:t>
            </a:r>
            <a:r>
              <a:rPr lang="it-IT" sz="3200" i="1" dirty="0"/>
              <a:t>riunione</a:t>
            </a:r>
            <a:r>
              <a:rPr lang="it-IT" sz="3200" dirty="0"/>
              <a:t>); </a:t>
            </a:r>
          </a:p>
          <a:p>
            <a:pPr marL="0" indent="0" algn="just">
              <a:lnSpc>
                <a:spcPct val="150000"/>
              </a:lnSpc>
              <a:buNone/>
            </a:pPr>
            <a:r>
              <a:rPr lang="it-IT" sz="3200" dirty="0"/>
              <a:t>molti verbi vengono usati come nomi per esprimere entità astratte (</a:t>
            </a:r>
            <a:r>
              <a:rPr lang="it-IT" sz="3200" i="1" dirty="0"/>
              <a:t>il</a:t>
            </a:r>
            <a:r>
              <a:rPr lang="it-IT" sz="3200" dirty="0"/>
              <a:t> </a:t>
            </a:r>
            <a:r>
              <a:rPr lang="it-IT" sz="3200" i="1" dirty="0"/>
              <a:t>potere</a:t>
            </a:r>
            <a:r>
              <a:rPr lang="it-IT" sz="3200" dirty="0"/>
              <a:t>, </a:t>
            </a:r>
            <a:r>
              <a:rPr lang="it-IT" sz="3200" i="1" dirty="0"/>
              <a:t>il</a:t>
            </a:r>
            <a:r>
              <a:rPr lang="it-IT" sz="3200" dirty="0"/>
              <a:t> </a:t>
            </a:r>
            <a:r>
              <a:rPr lang="it-IT" sz="3200" i="1" dirty="0"/>
              <a:t>dovere</a:t>
            </a:r>
            <a:r>
              <a:rPr lang="it-IT" sz="3200" dirty="0"/>
              <a:t>, ecc.; Simone 2004); </a:t>
            </a:r>
          </a:p>
          <a:p>
            <a:pPr marL="0" indent="0" algn="just">
              <a:lnSpc>
                <a:spcPct val="150000"/>
              </a:lnSpc>
              <a:buNone/>
            </a:pPr>
            <a:r>
              <a:rPr lang="it-IT" sz="3200" dirty="0"/>
              <a:t>nomi d’azione possono riferirsi a entità concrete (</a:t>
            </a:r>
            <a:r>
              <a:rPr lang="it-IT" sz="3200" i="1" dirty="0"/>
              <a:t>costruzione</a:t>
            </a:r>
            <a:r>
              <a:rPr lang="it-IT" sz="3200" dirty="0"/>
              <a:t>, </a:t>
            </a:r>
            <a:r>
              <a:rPr lang="it-IT" sz="3200" i="1" dirty="0"/>
              <a:t>parcheggio</a:t>
            </a:r>
            <a:r>
              <a:rPr lang="it-IT" sz="3200" dirty="0"/>
              <a:t>), per non parlare degli usi ibridi (</a:t>
            </a:r>
            <a:r>
              <a:rPr lang="it-IT" sz="3200" i="1" dirty="0"/>
              <a:t>il mangiare dei gatti</a:t>
            </a:r>
            <a:r>
              <a:rPr lang="it-IT" sz="3200" dirty="0"/>
              <a:t>), ecc.</a:t>
            </a:r>
          </a:p>
          <a:p>
            <a:endParaRPr lang="en-IN" dirty="0"/>
          </a:p>
        </p:txBody>
      </p:sp>
    </p:spTree>
    <p:extLst>
      <p:ext uri="{BB962C8B-B14F-4D97-AF65-F5344CB8AC3E}">
        <p14:creationId xmlns:p14="http://schemas.microsoft.com/office/powerpoint/2010/main" val="727428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6CD9D-EDFB-415A-A29A-649DF1F17A19}"/>
              </a:ext>
            </a:extLst>
          </p:cNvPr>
          <p:cNvSpPr>
            <a:spLocks noGrp="1"/>
          </p:cNvSpPr>
          <p:nvPr>
            <p:ph type="title"/>
          </p:nvPr>
        </p:nvSpPr>
        <p:spPr>
          <a:xfrm>
            <a:off x="838200" y="0"/>
            <a:ext cx="10515600" cy="560292"/>
          </a:xfrm>
        </p:spPr>
        <p:txBody>
          <a:bodyPr>
            <a:normAutofit fontScale="90000"/>
          </a:bodyPr>
          <a:lstStyle/>
          <a:p>
            <a:pPr algn="ctr"/>
            <a:r>
              <a:rPr lang="en-IN" dirty="0"/>
              <a:t>FORME E CONIUGAZIONI</a:t>
            </a:r>
          </a:p>
        </p:txBody>
      </p:sp>
      <p:sp>
        <p:nvSpPr>
          <p:cNvPr id="3" name="Content Placeholder 2">
            <a:extLst>
              <a:ext uri="{FF2B5EF4-FFF2-40B4-BE49-F238E27FC236}">
                <a16:creationId xmlns:a16="http://schemas.microsoft.com/office/drawing/2014/main" id="{241706C3-1794-4CD3-8422-881C471D9A60}"/>
              </a:ext>
            </a:extLst>
          </p:cNvPr>
          <p:cNvSpPr>
            <a:spLocks noGrp="1"/>
          </p:cNvSpPr>
          <p:nvPr>
            <p:ph idx="1"/>
          </p:nvPr>
        </p:nvSpPr>
        <p:spPr>
          <a:xfrm>
            <a:off x="110169" y="473726"/>
            <a:ext cx="11854149" cy="6384274"/>
          </a:xfrm>
        </p:spPr>
        <p:txBody>
          <a:bodyPr>
            <a:normAutofit fontScale="62500" lnSpcReduction="20000"/>
          </a:bodyPr>
          <a:lstStyle/>
          <a:p>
            <a:pPr marL="0" indent="0" algn="just">
              <a:lnSpc>
                <a:spcPct val="160000"/>
              </a:lnSpc>
              <a:buNone/>
            </a:pPr>
            <a:r>
              <a:rPr lang="it-IT" sz="4000" dirty="0"/>
              <a:t>Parole come i verbi hanno tipicamente la funzione di </a:t>
            </a:r>
            <a:r>
              <a:rPr lang="it-IT" sz="4000" i="1" dirty="0"/>
              <a:t>predicare</a:t>
            </a:r>
            <a:r>
              <a:rPr lang="it-IT" sz="4000" dirty="0"/>
              <a:t>, cioè di dire o affermare qualcosa a proposito di qualcos’altro. </a:t>
            </a:r>
          </a:p>
          <a:p>
            <a:pPr marL="0" indent="0" algn="just">
              <a:lnSpc>
                <a:spcPct val="160000"/>
              </a:lnSpc>
              <a:buNone/>
            </a:pPr>
            <a:r>
              <a:rPr lang="it-IT" sz="4000" dirty="0"/>
              <a:t>Le parole che hanno la funzione di predicare sono i </a:t>
            </a:r>
            <a:r>
              <a:rPr lang="it-IT" sz="4000" i="1" dirty="0"/>
              <a:t>……………………</a:t>
            </a:r>
            <a:r>
              <a:rPr lang="it-IT" sz="4000" dirty="0"/>
              <a:t> , le entità a cui la predicazione si applica sono chiamate argomenti. </a:t>
            </a:r>
          </a:p>
          <a:p>
            <a:pPr marL="0" indent="0" algn="just">
              <a:lnSpc>
                <a:spcPct val="160000"/>
              </a:lnSpc>
              <a:buNone/>
            </a:pPr>
            <a:r>
              <a:rPr lang="it-IT" sz="4000" dirty="0"/>
              <a:t>Il predicato è un’espressione linguistica incapace di funzionare da sola, che deve essere completata da un certo numero di argomenti per poter dare luogo a una frase. </a:t>
            </a:r>
          </a:p>
          <a:p>
            <a:pPr marL="0" indent="0" algn="just">
              <a:lnSpc>
                <a:spcPct val="160000"/>
              </a:lnSpc>
              <a:buNone/>
            </a:pPr>
            <a:r>
              <a:rPr lang="it-IT" sz="4000" dirty="0"/>
              <a:t>Il ‘dire qualcosa’ consiste tipicamente nell’attribuire una proprietà a un’entità (come fa, per es., </a:t>
            </a:r>
            <a:r>
              <a:rPr lang="it-IT" sz="4000" i="1" dirty="0"/>
              <a:t>splendere</a:t>
            </a:r>
            <a:r>
              <a:rPr lang="it-IT" sz="4000" dirty="0"/>
              <a:t> nella frase </a:t>
            </a:r>
            <a:r>
              <a:rPr lang="it-IT" sz="4000" i="1" dirty="0"/>
              <a:t>il sole splende</a:t>
            </a:r>
            <a:r>
              <a:rPr lang="it-IT" sz="4000" dirty="0"/>
              <a:t>), oppure nell’istituire una relazione tra due o più entità (come fa </a:t>
            </a:r>
            <a:r>
              <a:rPr lang="it-IT" sz="4000" i="1" dirty="0"/>
              <a:t>riscaldare</a:t>
            </a:r>
            <a:r>
              <a:rPr lang="it-IT" sz="4000" dirty="0"/>
              <a:t> nella frase </a:t>
            </a:r>
            <a:r>
              <a:rPr lang="it-IT" sz="4000" i="1" dirty="0"/>
              <a:t>il sole riscalda la stanza</a:t>
            </a:r>
            <a:r>
              <a:rPr lang="it-IT" sz="4000" dirty="0"/>
              <a:t>).</a:t>
            </a:r>
          </a:p>
          <a:p>
            <a:pPr marL="0" indent="0">
              <a:buNone/>
            </a:pPr>
            <a:endParaRPr lang="it-IT" sz="3200" dirty="0"/>
          </a:p>
          <a:p>
            <a:pPr marL="0" indent="0">
              <a:buNone/>
            </a:pPr>
            <a:endParaRPr lang="it-IT" dirty="0"/>
          </a:p>
          <a:p>
            <a:pPr marL="0" indent="0" algn="r">
              <a:buNone/>
            </a:pPr>
            <a:r>
              <a:rPr lang="en-IN" sz="3200" dirty="0">
                <a:hlinkClick r:id="rId2"/>
              </a:rPr>
              <a:t>http://www.treccani.it/enciclopedia/verbi_(Enciclopedia-dell'Italiano)/</a:t>
            </a:r>
            <a:endParaRPr lang="en-IN" sz="3200" dirty="0"/>
          </a:p>
          <a:p>
            <a:pPr marL="0" indent="0" algn="r">
              <a:buNone/>
            </a:pPr>
            <a:endParaRPr lang="it-IT" sz="2000" dirty="0"/>
          </a:p>
          <a:p>
            <a:pPr marL="0" indent="0">
              <a:buNone/>
            </a:pPr>
            <a:endParaRPr lang="en-IN" dirty="0"/>
          </a:p>
        </p:txBody>
      </p:sp>
    </p:spTree>
    <p:extLst>
      <p:ext uri="{BB962C8B-B14F-4D97-AF65-F5344CB8AC3E}">
        <p14:creationId xmlns:p14="http://schemas.microsoft.com/office/powerpoint/2010/main" val="128777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1F5DB-E826-4D2C-8919-2FDA7F445767}"/>
              </a:ext>
            </a:extLst>
          </p:cNvPr>
          <p:cNvSpPr>
            <a:spLocks noGrp="1"/>
          </p:cNvSpPr>
          <p:nvPr>
            <p:ph type="title"/>
          </p:nvPr>
        </p:nvSpPr>
        <p:spPr/>
        <p:txBody>
          <a:bodyPr/>
          <a:lstStyle/>
          <a:p>
            <a:pPr algn="ctr"/>
            <a:r>
              <a:rPr lang="en-IN" dirty="0"/>
              <a:t>FORMA E FORMAZIONE</a:t>
            </a:r>
          </a:p>
        </p:txBody>
      </p:sp>
      <p:sp>
        <p:nvSpPr>
          <p:cNvPr id="3" name="Content Placeholder 2">
            <a:extLst>
              <a:ext uri="{FF2B5EF4-FFF2-40B4-BE49-F238E27FC236}">
                <a16:creationId xmlns:a16="http://schemas.microsoft.com/office/drawing/2014/main" id="{D0ED6D71-640C-465B-89A1-264BB0F27A17}"/>
              </a:ext>
            </a:extLst>
          </p:cNvPr>
          <p:cNvSpPr>
            <a:spLocks noGrp="1"/>
          </p:cNvSpPr>
          <p:nvPr>
            <p:ph idx="1"/>
          </p:nvPr>
        </p:nvSpPr>
        <p:spPr/>
        <p:txBody>
          <a:bodyPr>
            <a:normAutofit fontScale="70000" lnSpcReduction="20000"/>
          </a:bodyPr>
          <a:lstStyle/>
          <a:p>
            <a:r>
              <a:rPr lang="en-IN" dirty="0"/>
              <a:t>LA PAROLA</a:t>
            </a:r>
          </a:p>
          <a:p>
            <a:r>
              <a:rPr lang="en-IN" dirty="0"/>
              <a:t>FORMA E FORMAZIONE</a:t>
            </a:r>
          </a:p>
          <a:p>
            <a:r>
              <a:rPr lang="en-IN" dirty="0"/>
              <a:t>RADICE E DESINENZA</a:t>
            </a:r>
          </a:p>
          <a:p>
            <a:r>
              <a:rPr lang="en-IN" dirty="0"/>
              <a:t>PAROLE SEMPLICI E COMPLESSE </a:t>
            </a:r>
          </a:p>
          <a:p>
            <a:r>
              <a:rPr lang="en-IN" dirty="0"/>
              <a:t>FORMA LIBERA E FORMA LEGATA</a:t>
            </a:r>
          </a:p>
          <a:p>
            <a:pPr marL="514350" indent="-514350">
              <a:buFont typeface="+mj-lt"/>
              <a:buAutoNum type="arabicPeriod"/>
            </a:pPr>
            <a:r>
              <a:rPr lang="en-IN" dirty="0" err="1"/>
              <a:t>sorris_o</a:t>
            </a:r>
            <a:endParaRPr lang="en-IN" dirty="0"/>
          </a:p>
          <a:p>
            <a:pPr marL="514350" indent="-514350">
              <a:buFont typeface="+mj-lt"/>
              <a:buAutoNum type="arabicPeriod"/>
            </a:pPr>
            <a:r>
              <a:rPr lang="en-IN" dirty="0" err="1"/>
              <a:t>dent_ista</a:t>
            </a:r>
            <a:endParaRPr lang="en-IN" dirty="0"/>
          </a:p>
          <a:p>
            <a:pPr marL="514350" indent="-514350">
              <a:buFont typeface="+mj-lt"/>
              <a:buAutoNum type="arabicPeriod"/>
            </a:pPr>
            <a:r>
              <a:rPr lang="en-IN" dirty="0" err="1"/>
              <a:t>nazion_al_izzare</a:t>
            </a:r>
            <a:endParaRPr lang="en-IN" dirty="0"/>
          </a:p>
          <a:p>
            <a:r>
              <a:rPr lang="en-IN" dirty="0"/>
              <a:t>COMPOSTE E DERIVATE</a:t>
            </a:r>
          </a:p>
          <a:p>
            <a:pPr marL="0" indent="0">
              <a:lnSpc>
                <a:spcPct val="100000"/>
              </a:lnSpc>
              <a:buNone/>
            </a:pPr>
            <a:r>
              <a:rPr lang="en-IN" dirty="0"/>
              <a:t>1. </a:t>
            </a:r>
            <a:r>
              <a:rPr lang="en-IN" dirty="0" err="1"/>
              <a:t>lavapiatti</a:t>
            </a:r>
            <a:endParaRPr lang="en-IN" dirty="0"/>
          </a:p>
          <a:p>
            <a:pPr marL="0" indent="0">
              <a:lnSpc>
                <a:spcPct val="100000"/>
              </a:lnSpc>
              <a:buNone/>
            </a:pPr>
            <a:r>
              <a:rPr lang="en-IN" dirty="0"/>
              <a:t>2. </a:t>
            </a:r>
            <a:r>
              <a:rPr lang="en-IN" dirty="0" err="1"/>
              <a:t>capostazione</a:t>
            </a:r>
            <a:r>
              <a:rPr lang="en-IN" dirty="0"/>
              <a:t>-forma libera</a:t>
            </a:r>
          </a:p>
          <a:p>
            <a:pPr marL="0" indent="0">
              <a:lnSpc>
                <a:spcPct val="100000"/>
              </a:lnSpc>
              <a:buNone/>
            </a:pPr>
            <a:r>
              <a:rPr lang="en-IN" dirty="0"/>
              <a:t>3. </a:t>
            </a:r>
            <a:r>
              <a:rPr lang="en-IN" dirty="0" err="1"/>
              <a:t>fioraio</a:t>
            </a:r>
            <a:r>
              <a:rPr lang="en-IN" dirty="0"/>
              <a:t>-forma libera e forma </a:t>
            </a:r>
            <a:r>
              <a:rPr lang="en-IN" dirty="0" err="1"/>
              <a:t>legata</a:t>
            </a:r>
            <a:endParaRPr lang="en-IN" dirty="0"/>
          </a:p>
          <a:p>
            <a:endParaRPr lang="en-IN" dirty="0"/>
          </a:p>
        </p:txBody>
      </p:sp>
    </p:spTree>
    <p:extLst>
      <p:ext uri="{BB962C8B-B14F-4D97-AF65-F5344CB8AC3E}">
        <p14:creationId xmlns:p14="http://schemas.microsoft.com/office/powerpoint/2010/main" val="3914555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77333-F3B4-4442-8F02-CACCE59C2597}"/>
              </a:ext>
            </a:extLst>
          </p:cNvPr>
          <p:cNvSpPr>
            <a:spLocks noGrp="1"/>
          </p:cNvSpPr>
          <p:nvPr>
            <p:ph type="title"/>
          </p:nvPr>
        </p:nvSpPr>
        <p:spPr/>
        <p:txBody>
          <a:bodyPr/>
          <a:lstStyle/>
          <a:p>
            <a:pPr algn="ctr"/>
            <a:r>
              <a:rPr lang="en-IN" dirty="0"/>
              <a:t>FORME VERBALI FINITE E NON FINITE</a:t>
            </a:r>
          </a:p>
        </p:txBody>
      </p:sp>
      <p:sp>
        <p:nvSpPr>
          <p:cNvPr id="3" name="Content Placeholder 2">
            <a:extLst>
              <a:ext uri="{FF2B5EF4-FFF2-40B4-BE49-F238E27FC236}">
                <a16:creationId xmlns:a16="http://schemas.microsoft.com/office/drawing/2014/main" id="{C7E0899F-1C17-4BBE-AEE6-A3E244DF5E65}"/>
              </a:ext>
            </a:extLst>
          </p:cNvPr>
          <p:cNvSpPr>
            <a:spLocks noGrp="1"/>
          </p:cNvSpPr>
          <p:nvPr>
            <p:ph idx="1"/>
          </p:nvPr>
        </p:nvSpPr>
        <p:spPr/>
        <p:txBody>
          <a:bodyPr/>
          <a:lstStyle/>
          <a:p>
            <a:pPr marL="0" indent="0">
              <a:buNone/>
            </a:pPr>
            <a:r>
              <a:rPr lang="en-IN" dirty="0"/>
              <a:t>VERBI REGOLARI</a:t>
            </a:r>
          </a:p>
          <a:p>
            <a:pPr marL="0" indent="0">
              <a:buNone/>
            </a:pPr>
            <a:endParaRPr lang="en-IN" dirty="0"/>
          </a:p>
          <a:p>
            <a:pPr marL="0" indent="0">
              <a:buNone/>
            </a:pPr>
            <a:r>
              <a:rPr lang="en-IN" dirty="0"/>
              <a:t>VERBI IRREGOLARI</a:t>
            </a:r>
          </a:p>
          <a:p>
            <a:pPr marL="0" indent="0">
              <a:buNone/>
            </a:pPr>
            <a:endParaRPr lang="en-IN" dirty="0"/>
          </a:p>
          <a:p>
            <a:pPr marL="0" indent="0">
              <a:buNone/>
            </a:pPr>
            <a:r>
              <a:rPr lang="en-IN" dirty="0"/>
              <a:t>FORMA RIFLESSIVA</a:t>
            </a:r>
          </a:p>
        </p:txBody>
      </p:sp>
    </p:spTree>
    <p:extLst>
      <p:ext uri="{BB962C8B-B14F-4D97-AF65-F5344CB8AC3E}">
        <p14:creationId xmlns:p14="http://schemas.microsoft.com/office/powerpoint/2010/main" val="585733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5DDA0-C47B-4BDC-8C8B-AC5507CE01C6}"/>
              </a:ext>
            </a:extLst>
          </p:cNvPr>
          <p:cNvSpPr>
            <a:spLocks noGrp="1"/>
          </p:cNvSpPr>
          <p:nvPr>
            <p:ph type="title"/>
          </p:nvPr>
        </p:nvSpPr>
        <p:spPr/>
        <p:txBody>
          <a:bodyPr/>
          <a:lstStyle/>
          <a:p>
            <a:pPr algn="ctr"/>
            <a:r>
              <a:rPr lang="en-IN" dirty="0"/>
              <a:t>VERBI AUSILIARI E VERBI COPULATIVI</a:t>
            </a:r>
          </a:p>
        </p:txBody>
      </p:sp>
      <p:sp>
        <p:nvSpPr>
          <p:cNvPr id="3" name="Content Placeholder 2">
            <a:extLst>
              <a:ext uri="{FF2B5EF4-FFF2-40B4-BE49-F238E27FC236}">
                <a16:creationId xmlns:a16="http://schemas.microsoft.com/office/drawing/2014/main" id="{502927CF-9B6A-4522-BE62-4C13FA05D892}"/>
              </a:ext>
            </a:extLst>
          </p:cNvPr>
          <p:cNvSpPr>
            <a:spLocks noGrp="1"/>
          </p:cNvSpPr>
          <p:nvPr>
            <p:ph idx="1"/>
          </p:nvPr>
        </p:nvSpPr>
        <p:spPr>
          <a:xfrm>
            <a:off x="0" y="1487277"/>
            <a:ext cx="12096520" cy="5288096"/>
          </a:xfrm>
        </p:spPr>
        <p:txBody>
          <a:bodyPr>
            <a:noAutofit/>
          </a:bodyPr>
          <a:lstStyle/>
          <a:p>
            <a:pPr marL="0" indent="0">
              <a:lnSpc>
                <a:spcPct val="150000"/>
              </a:lnSpc>
              <a:buNone/>
            </a:pPr>
            <a:r>
              <a:rPr lang="it-IT" dirty="0"/>
              <a:t>Le principali funzioni tradizionalmente riconosciute al verbo da questo punto di vista, accanto a quella predicativa, sono le funzioni </a:t>
            </a:r>
            <a:r>
              <a:rPr lang="it-IT" i="1" dirty="0"/>
              <a:t>copulativa</a:t>
            </a:r>
            <a:r>
              <a:rPr lang="it-IT" dirty="0"/>
              <a:t>, </a:t>
            </a:r>
            <a:r>
              <a:rPr lang="it-IT" i="1" dirty="0"/>
              <a:t>ausiliare</a:t>
            </a:r>
            <a:r>
              <a:rPr lang="it-IT" dirty="0"/>
              <a:t> e di </a:t>
            </a:r>
            <a:r>
              <a:rPr lang="it-IT" i="1" dirty="0"/>
              <a:t>supporto</a:t>
            </a:r>
            <a:r>
              <a:rPr lang="it-IT" dirty="0"/>
              <a:t> (Luca </a:t>
            </a:r>
            <a:r>
              <a:rPr lang="it-IT" dirty="0" err="1"/>
              <a:t>Serianni</a:t>
            </a:r>
            <a:r>
              <a:rPr lang="it-IT" dirty="0"/>
              <a:t> 1997). </a:t>
            </a:r>
          </a:p>
          <a:p>
            <a:pPr marL="0" indent="0">
              <a:lnSpc>
                <a:spcPct val="150000"/>
              </a:lnSpc>
              <a:buNone/>
            </a:pPr>
            <a:endParaRPr lang="it-IT" dirty="0"/>
          </a:p>
          <a:p>
            <a:pPr marL="0" indent="0">
              <a:lnSpc>
                <a:spcPct val="150000"/>
              </a:lnSpc>
              <a:buNone/>
            </a:pPr>
            <a:r>
              <a:rPr lang="it-IT" dirty="0"/>
              <a:t>Funzioni assimilabili a quella di ausiliare sono svolte dai verbi modali e da un numero ristretto di verbi che entrano nella costituzione di perifrasi verbali con valore prevalentemente tempo-aspettuale (</a:t>
            </a:r>
            <a:r>
              <a:rPr lang="it-IT" i="1" dirty="0"/>
              <a:t>stare</a:t>
            </a:r>
            <a:r>
              <a:rPr lang="it-IT" dirty="0"/>
              <a:t>, </a:t>
            </a:r>
            <a:r>
              <a:rPr lang="it-IT" i="1" dirty="0"/>
              <a:t>andare</a:t>
            </a:r>
            <a:r>
              <a:rPr lang="it-IT" dirty="0"/>
              <a:t>, </a:t>
            </a:r>
            <a:r>
              <a:rPr lang="it-IT" i="1" dirty="0"/>
              <a:t>venire</a:t>
            </a:r>
            <a:r>
              <a:rPr lang="it-IT" dirty="0"/>
              <a:t> e pochi altri).</a:t>
            </a:r>
            <a:endParaRPr lang="en-IN" dirty="0"/>
          </a:p>
        </p:txBody>
      </p:sp>
    </p:spTree>
    <p:extLst>
      <p:ext uri="{BB962C8B-B14F-4D97-AF65-F5344CB8AC3E}">
        <p14:creationId xmlns:p14="http://schemas.microsoft.com/office/powerpoint/2010/main" val="433736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BE936A-0A4F-44C9-9152-AD069997D287}"/>
              </a:ext>
            </a:extLst>
          </p:cNvPr>
          <p:cNvSpPr>
            <a:spLocks noGrp="1"/>
          </p:cNvSpPr>
          <p:nvPr>
            <p:ph idx="1"/>
          </p:nvPr>
        </p:nvSpPr>
        <p:spPr>
          <a:xfrm>
            <a:off x="838200" y="308472"/>
            <a:ext cx="10515600" cy="6433851"/>
          </a:xfrm>
        </p:spPr>
        <p:txBody>
          <a:bodyPr>
            <a:normAutofit fontScale="92500" lnSpcReduction="20000"/>
          </a:bodyPr>
          <a:lstStyle/>
          <a:p>
            <a:r>
              <a:rPr lang="it-IT" dirty="0"/>
              <a:t>Gli ausiliari sono verbi che, oltre al valore primariamente predicativo, ne hanno uno grammaticale. Tale è il caso di </a:t>
            </a:r>
            <a:r>
              <a:rPr lang="it-IT" u="sng" dirty="0"/>
              <a:t>avere</a:t>
            </a:r>
            <a:r>
              <a:rPr lang="it-IT" dirty="0"/>
              <a:t>, che esprime possesso, ed </a:t>
            </a:r>
            <a:r>
              <a:rPr lang="it-IT" u="sng" dirty="0"/>
              <a:t>essere</a:t>
            </a:r>
            <a:r>
              <a:rPr lang="it-IT" dirty="0"/>
              <a:t>, che esprime esistenza:</a:t>
            </a:r>
          </a:p>
          <a:p>
            <a:pPr marL="0" indent="0">
              <a:buNone/>
            </a:pPr>
            <a:r>
              <a:rPr lang="it-IT" dirty="0"/>
              <a:t>Luca ha due macchine</a:t>
            </a:r>
          </a:p>
          <a:p>
            <a:pPr marL="0" indent="0">
              <a:buNone/>
            </a:pPr>
            <a:r>
              <a:rPr lang="it-IT" dirty="0"/>
              <a:t>non angosciarti per ciò che non è</a:t>
            </a:r>
          </a:p>
          <a:p>
            <a:pPr marL="0" indent="0">
              <a:buNone/>
            </a:pPr>
            <a:endParaRPr lang="it-IT" dirty="0"/>
          </a:p>
          <a:p>
            <a:r>
              <a:rPr lang="it-IT" dirty="0"/>
              <a:t>In unione con le </a:t>
            </a:r>
            <a:r>
              <a:rPr lang="it-IT" u="sng" dirty="0"/>
              <a:t>forme non finite</a:t>
            </a:r>
            <a:r>
              <a:rPr lang="it-IT" dirty="0"/>
              <a:t> di altri verbi svolgono una funzione di ‘aiuto’, poiché servono a formare i tempi composti, accompagnando dunque il predicato verbale del verbo predicativo ed esprimendo tempo, modo e persona.</a:t>
            </a:r>
          </a:p>
          <a:p>
            <a:endParaRPr lang="it-IT" dirty="0"/>
          </a:p>
          <a:p>
            <a:r>
              <a:rPr lang="it-IT" dirty="0"/>
              <a:t>L’italiano ha due ausiliari principali: </a:t>
            </a:r>
            <a:r>
              <a:rPr lang="it-IT" i="1" dirty="0"/>
              <a:t>essere</a:t>
            </a:r>
            <a:r>
              <a:rPr lang="it-IT" dirty="0"/>
              <a:t> e </a:t>
            </a:r>
            <a:r>
              <a:rPr lang="it-IT" i="1" dirty="0"/>
              <a:t>avere</a:t>
            </a:r>
            <a:r>
              <a:rPr lang="it-IT" dirty="0"/>
              <a:t>. Il primo è usato prevalentemente in costrutti intransitivi e passivi (</a:t>
            </a:r>
            <a:r>
              <a:rPr lang="it-IT" i="1" dirty="0"/>
              <a:t>il libro è uscito</a:t>
            </a:r>
            <a:r>
              <a:rPr lang="it-IT" dirty="0"/>
              <a:t>, </a:t>
            </a:r>
            <a:r>
              <a:rPr lang="it-IT" i="1" dirty="0"/>
              <a:t>il libro non è letto da nessuno</a:t>
            </a:r>
            <a:r>
              <a:rPr lang="it-IT" dirty="0"/>
              <a:t>);</a:t>
            </a:r>
          </a:p>
          <a:p>
            <a:r>
              <a:rPr lang="it-IT" dirty="0"/>
              <a:t> il secondo in tutti i costrutti transitivi e con una sottoclasse di verbi intransitivi (</a:t>
            </a:r>
            <a:r>
              <a:rPr lang="it-IT" i="1" dirty="0"/>
              <a:t>imparare</a:t>
            </a:r>
            <a:r>
              <a:rPr lang="it-IT" dirty="0"/>
              <a:t>: </a:t>
            </a:r>
            <a:r>
              <a:rPr lang="it-IT" i="1" dirty="0"/>
              <a:t>i bambini hanno imparato la poesia)</a:t>
            </a:r>
            <a:endParaRPr lang="it-IT" dirty="0"/>
          </a:p>
          <a:p>
            <a:r>
              <a:rPr lang="it-IT" dirty="0"/>
              <a:t>Proprio la scelta di due diversi ausiliari consente di distinguere due classi principali di verbi intransitivi</a:t>
            </a:r>
          </a:p>
          <a:p>
            <a:endParaRPr lang="en-IN" dirty="0"/>
          </a:p>
        </p:txBody>
      </p:sp>
    </p:spTree>
    <p:extLst>
      <p:ext uri="{BB962C8B-B14F-4D97-AF65-F5344CB8AC3E}">
        <p14:creationId xmlns:p14="http://schemas.microsoft.com/office/powerpoint/2010/main" val="3546674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7FE490-F2E4-4EA0-9E4A-B71FD40C1ADE}"/>
              </a:ext>
            </a:extLst>
          </p:cNvPr>
          <p:cNvSpPr>
            <a:spLocks noGrp="1"/>
          </p:cNvSpPr>
          <p:nvPr>
            <p:ph idx="1"/>
          </p:nvPr>
        </p:nvSpPr>
        <p:spPr>
          <a:xfrm>
            <a:off x="838200" y="198304"/>
            <a:ext cx="10515600" cy="6659696"/>
          </a:xfrm>
        </p:spPr>
        <p:txBody>
          <a:bodyPr>
            <a:normAutofit fontScale="92500"/>
          </a:bodyPr>
          <a:lstStyle/>
          <a:p>
            <a:pPr marL="0" indent="0" algn="just">
              <a:lnSpc>
                <a:spcPct val="200000"/>
              </a:lnSpc>
              <a:buNone/>
            </a:pPr>
            <a:r>
              <a:rPr lang="it-IT" dirty="0"/>
              <a:t>Un verbo ha funzione </a:t>
            </a:r>
            <a:r>
              <a:rPr lang="it-IT" u="sng" dirty="0"/>
              <a:t>copulativa</a:t>
            </a:r>
            <a:r>
              <a:rPr lang="it-IT" dirty="0"/>
              <a:t> quando la funzione di predicare è svolta da un altro elemento, per es., un nome (Luca fa l’ingegnere), un aggettivo (Luca sembra stanco) o un avverbio (Luca sta bene). </a:t>
            </a:r>
          </a:p>
          <a:p>
            <a:pPr marL="0" indent="0" algn="just">
              <a:lnSpc>
                <a:spcPct val="200000"/>
              </a:lnSpc>
              <a:buNone/>
            </a:pPr>
            <a:r>
              <a:rPr lang="it-IT" dirty="0"/>
              <a:t>In questo caso il verbo ha la funzione di </a:t>
            </a:r>
            <a:r>
              <a:rPr lang="it-IT" u="sng" dirty="0"/>
              <a:t>collegare il soggetto con il predicato non verbale</a:t>
            </a:r>
            <a:r>
              <a:rPr lang="it-IT" dirty="0"/>
              <a:t>. In genere, il predicato non verbale precisa una qualità, un attributo del soggetto. </a:t>
            </a:r>
          </a:p>
          <a:p>
            <a:pPr marL="0" indent="0" algn="just">
              <a:lnSpc>
                <a:spcPct val="200000"/>
              </a:lnSpc>
              <a:buNone/>
            </a:pPr>
            <a:r>
              <a:rPr lang="it-IT" dirty="0"/>
              <a:t>Il verbo copulativo ha un significato ‘debole’, ‘leggero’, assimilabile a quello di essere.</a:t>
            </a:r>
            <a:endParaRPr lang="en-IN" dirty="0"/>
          </a:p>
        </p:txBody>
      </p:sp>
    </p:spTree>
    <p:extLst>
      <p:ext uri="{BB962C8B-B14F-4D97-AF65-F5344CB8AC3E}">
        <p14:creationId xmlns:p14="http://schemas.microsoft.com/office/powerpoint/2010/main" val="2904194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851A-FE02-45AF-998A-3406A302DA75}"/>
              </a:ext>
            </a:extLst>
          </p:cNvPr>
          <p:cNvSpPr>
            <a:spLocks noGrp="1"/>
          </p:cNvSpPr>
          <p:nvPr>
            <p:ph type="title"/>
          </p:nvPr>
        </p:nvSpPr>
        <p:spPr/>
        <p:txBody>
          <a:bodyPr/>
          <a:lstStyle/>
          <a:p>
            <a:pPr algn="ctr"/>
            <a:r>
              <a:rPr lang="en-IN" dirty="0"/>
              <a:t>FORMAZIONE DEI VERBI E TEMPI VERBALI</a:t>
            </a:r>
          </a:p>
        </p:txBody>
      </p:sp>
      <p:sp>
        <p:nvSpPr>
          <p:cNvPr id="3" name="Content Placeholder 2">
            <a:extLst>
              <a:ext uri="{FF2B5EF4-FFF2-40B4-BE49-F238E27FC236}">
                <a16:creationId xmlns:a16="http://schemas.microsoft.com/office/drawing/2014/main" id="{C7914EA8-2C56-490F-8A94-49B1D2E72E9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580726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C72B6-805A-4EA6-BFC2-602365BC4587}"/>
              </a:ext>
            </a:extLst>
          </p:cNvPr>
          <p:cNvSpPr>
            <a:spLocks noGrp="1"/>
          </p:cNvSpPr>
          <p:nvPr>
            <p:ph type="title"/>
          </p:nvPr>
        </p:nvSpPr>
        <p:spPr/>
        <p:txBody>
          <a:bodyPr/>
          <a:lstStyle/>
          <a:p>
            <a:pPr algn="ctr"/>
            <a:r>
              <a:rPr lang="en-IN" dirty="0"/>
              <a:t>ASPETTO VERBALE</a:t>
            </a:r>
          </a:p>
        </p:txBody>
      </p:sp>
      <p:sp>
        <p:nvSpPr>
          <p:cNvPr id="3" name="Content Placeholder 2">
            <a:extLst>
              <a:ext uri="{FF2B5EF4-FFF2-40B4-BE49-F238E27FC236}">
                <a16:creationId xmlns:a16="http://schemas.microsoft.com/office/drawing/2014/main" id="{94CA5A22-9C90-4156-A4A6-665D33683A87}"/>
              </a:ext>
            </a:extLst>
          </p:cNvPr>
          <p:cNvSpPr>
            <a:spLocks noGrp="1"/>
          </p:cNvSpPr>
          <p:nvPr>
            <p:ph idx="1"/>
          </p:nvPr>
        </p:nvSpPr>
        <p:spPr/>
        <p:txBody>
          <a:bodyPr/>
          <a:lstStyle/>
          <a:p>
            <a:r>
              <a:rPr lang="en-IN" dirty="0"/>
              <a:t>IERI, ALLE OTTO, MICHELE E’ USCITO DI CASA.</a:t>
            </a:r>
          </a:p>
          <a:p>
            <a:pPr marL="0" indent="0">
              <a:buNone/>
            </a:pPr>
            <a:endParaRPr lang="en-IN" dirty="0"/>
          </a:p>
          <a:p>
            <a:r>
              <a:rPr lang="en-IN" dirty="0"/>
              <a:t>IERI, ALLE OTTO, MIVHELE USCIVA DI CASA.</a:t>
            </a:r>
          </a:p>
          <a:p>
            <a:endParaRPr lang="en-IN" dirty="0"/>
          </a:p>
          <a:p>
            <a:r>
              <a:rPr lang="en-IN" dirty="0"/>
              <a:t>MENTRE USCIVA….</a:t>
            </a:r>
          </a:p>
          <a:p>
            <a:r>
              <a:rPr lang="en-IN" dirty="0"/>
              <a:t>*MENTRE E’ USCITO…</a:t>
            </a:r>
          </a:p>
        </p:txBody>
      </p:sp>
    </p:spTree>
    <p:extLst>
      <p:ext uri="{BB962C8B-B14F-4D97-AF65-F5344CB8AC3E}">
        <p14:creationId xmlns:p14="http://schemas.microsoft.com/office/powerpoint/2010/main" val="1422144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252D-ECC1-4DB1-94C1-706F1572DFA5}"/>
              </a:ext>
            </a:extLst>
          </p:cNvPr>
          <p:cNvSpPr>
            <a:spLocks noGrp="1"/>
          </p:cNvSpPr>
          <p:nvPr>
            <p:ph type="title"/>
          </p:nvPr>
        </p:nvSpPr>
        <p:spPr/>
        <p:txBody>
          <a:bodyPr/>
          <a:lstStyle/>
          <a:p>
            <a:pPr algn="ctr"/>
            <a:r>
              <a:rPr lang="en-IN" dirty="0"/>
              <a:t>IMPERFETTIVO E PERFETTIVO</a:t>
            </a:r>
          </a:p>
        </p:txBody>
      </p:sp>
      <p:sp>
        <p:nvSpPr>
          <p:cNvPr id="3" name="Content Placeholder 2">
            <a:extLst>
              <a:ext uri="{FF2B5EF4-FFF2-40B4-BE49-F238E27FC236}">
                <a16:creationId xmlns:a16="http://schemas.microsoft.com/office/drawing/2014/main" id="{AFAACF60-98A1-4CD1-9428-81934F9ABD51}"/>
              </a:ext>
            </a:extLst>
          </p:cNvPr>
          <p:cNvSpPr>
            <a:spLocks noGrp="1"/>
          </p:cNvSpPr>
          <p:nvPr>
            <p:ph idx="1"/>
          </p:nvPr>
        </p:nvSpPr>
        <p:spPr/>
        <p:txBody>
          <a:bodyPr/>
          <a:lstStyle/>
          <a:p>
            <a:pPr marL="0" indent="0">
              <a:buNone/>
            </a:pPr>
            <a:r>
              <a:rPr lang="en-IN" dirty="0"/>
              <a:t>AZIONE CONCLUSA</a:t>
            </a:r>
          </a:p>
          <a:p>
            <a:pPr marL="0" indent="0">
              <a:buNone/>
            </a:pPr>
            <a:endParaRPr lang="en-IN" dirty="0"/>
          </a:p>
          <a:p>
            <a:pPr marL="0" indent="0">
              <a:buNone/>
            </a:pPr>
            <a:r>
              <a:rPr lang="en-IN" dirty="0" err="1"/>
              <a:t>Azione</a:t>
            </a:r>
            <a:r>
              <a:rPr lang="en-IN" dirty="0"/>
              <a:t> continua o </a:t>
            </a:r>
            <a:r>
              <a:rPr lang="en-IN" dirty="0" err="1"/>
              <a:t>ripetuta</a:t>
            </a: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4167148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66C1C-C1B5-40DE-91D0-B5C85119A8A6}"/>
              </a:ext>
            </a:extLst>
          </p:cNvPr>
          <p:cNvSpPr>
            <a:spLocks noGrp="1"/>
          </p:cNvSpPr>
          <p:nvPr>
            <p:ph type="title"/>
          </p:nvPr>
        </p:nvSpPr>
        <p:spPr/>
        <p:txBody>
          <a:bodyPr/>
          <a:lstStyle/>
          <a:p>
            <a:pPr algn="ctr"/>
            <a:r>
              <a:rPr lang="en-IN" dirty="0"/>
              <a:t>AZIONE VERBALE</a:t>
            </a:r>
          </a:p>
        </p:txBody>
      </p:sp>
      <p:sp>
        <p:nvSpPr>
          <p:cNvPr id="3" name="Content Placeholder 2">
            <a:extLst>
              <a:ext uri="{FF2B5EF4-FFF2-40B4-BE49-F238E27FC236}">
                <a16:creationId xmlns:a16="http://schemas.microsoft.com/office/drawing/2014/main" id="{94008A03-210F-4B38-870B-71CFF0591D64}"/>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2573561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7E63C-7544-41B1-B97E-C0A1B62841E6}"/>
              </a:ext>
            </a:extLst>
          </p:cNvPr>
          <p:cNvSpPr>
            <a:spLocks noGrp="1"/>
          </p:cNvSpPr>
          <p:nvPr>
            <p:ph type="title"/>
          </p:nvPr>
        </p:nvSpPr>
        <p:spPr/>
        <p:txBody>
          <a:bodyPr/>
          <a:lstStyle/>
          <a:p>
            <a:pPr algn="ctr"/>
            <a:r>
              <a:rPr lang="en-IN" dirty="0"/>
              <a:t>MODI VERBALI</a:t>
            </a:r>
          </a:p>
        </p:txBody>
      </p:sp>
      <p:sp>
        <p:nvSpPr>
          <p:cNvPr id="3" name="Content Placeholder 2">
            <a:extLst>
              <a:ext uri="{FF2B5EF4-FFF2-40B4-BE49-F238E27FC236}">
                <a16:creationId xmlns:a16="http://schemas.microsoft.com/office/drawing/2014/main" id="{7AE97D3D-C689-4142-AAD8-40C18B5199C9}"/>
              </a:ext>
            </a:extLst>
          </p:cNvPr>
          <p:cNvSpPr>
            <a:spLocks noGrp="1"/>
          </p:cNvSpPr>
          <p:nvPr>
            <p:ph idx="1"/>
          </p:nvPr>
        </p:nvSpPr>
        <p:spPr/>
        <p:txBody>
          <a:bodyPr/>
          <a:lstStyle/>
          <a:p>
            <a:pPr marL="0" indent="0">
              <a:buNone/>
            </a:pPr>
            <a:r>
              <a:rPr lang="en-IN" dirty="0"/>
              <a:t>IL FUTURO-USO MODALE-CHE ORE SARANNO?</a:t>
            </a:r>
          </a:p>
          <a:p>
            <a:pPr marL="0" indent="0">
              <a:buNone/>
            </a:pPr>
            <a:endParaRPr lang="en-IN" dirty="0"/>
          </a:p>
          <a:p>
            <a:pPr marL="0" indent="0">
              <a:buNone/>
            </a:pPr>
            <a:r>
              <a:rPr lang="en-IN" dirty="0"/>
              <a:t>IL CONDIZIONALE – VORREI UN BICCHIERE D’ACQUA</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3606971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00C78-F01C-4AE8-9D4A-312E8FB70873}"/>
              </a:ext>
            </a:extLst>
          </p:cNvPr>
          <p:cNvSpPr>
            <a:spLocks noGrp="1"/>
          </p:cNvSpPr>
          <p:nvPr>
            <p:ph type="title"/>
          </p:nvPr>
        </p:nvSpPr>
        <p:spPr/>
        <p:txBody>
          <a:bodyPr/>
          <a:lstStyle/>
          <a:p>
            <a:pPr algn="ctr"/>
            <a:r>
              <a:rPr lang="en-IN" dirty="0"/>
              <a:t>DIATESI</a:t>
            </a:r>
          </a:p>
        </p:txBody>
      </p:sp>
      <p:sp>
        <p:nvSpPr>
          <p:cNvPr id="3" name="Content Placeholder 2">
            <a:extLst>
              <a:ext uri="{FF2B5EF4-FFF2-40B4-BE49-F238E27FC236}">
                <a16:creationId xmlns:a16="http://schemas.microsoft.com/office/drawing/2014/main" id="{0D249DEE-B7D3-49CC-BFC2-CD210A499665}"/>
              </a:ext>
            </a:extLst>
          </p:cNvPr>
          <p:cNvSpPr>
            <a:spLocks noGrp="1"/>
          </p:cNvSpPr>
          <p:nvPr>
            <p:ph idx="1"/>
          </p:nvPr>
        </p:nvSpPr>
        <p:spPr/>
        <p:txBody>
          <a:bodyPr/>
          <a:lstStyle/>
          <a:p>
            <a:pPr marL="0" indent="0">
              <a:buNone/>
            </a:pPr>
            <a:r>
              <a:rPr lang="en-IN" dirty="0"/>
              <a:t>ATTIVO O PASSIVO</a:t>
            </a:r>
          </a:p>
        </p:txBody>
      </p:sp>
    </p:spTree>
    <p:extLst>
      <p:ext uri="{BB962C8B-B14F-4D97-AF65-F5344CB8AC3E}">
        <p14:creationId xmlns:p14="http://schemas.microsoft.com/office/powerpoint/2010/main" val="319897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23DC-9271-49B0-9CD1-1609B908DF3D}"/>
              </a:ext>
            </a:extLst>
          </p:cNvPr>
          <p:cNvSpPr>
            <a:spLocks noGrp="1"/>
          </p:cNvSpPr>
          <p:nvPr>
            <p:ph type="title"/>
          </p:nvPr>
        </p:nvSpPr>
        <p:spPr/>
        <p:txBody>
          <a:bodyPr/>
          <a:lstStyle/>
          <a:p>
            <a:pPr algn="ctr"/>
            <a:r>
              <a:rPr lang="en-IN" dirty="0"/>
              <a:t>TIPI SINTATTICI</a:t>
            </a:r>
          </a:p>
        </p:txBody>
      </p:sp>
      <p:sp>
        <p:nvSpPr>
          <p:cNvPr id="3" name="Content Placeholder 2">
            <a:extLst>
              <a:ext uri="{FF2B5EF4-FFF2-40B4-BE49-F238E27FC236}">
                <a16:creationId xmlns:a16="http://schemas.microsoft.com/office/drawing/2014/main" id="{ED058414-545D-4EA6-9F13-A8E2C55F421B}"/>
              </a:ext>
            </a:extLst>
          </p:cNvPr>
          <p:cNvSpPr>
            <a:spLocks noGrp="1"/>
          </p:cNvSpPr>
          <p:nvPr>
            <p:ph idx="1"/>
          </p:nvPr>
        </p:nvSpPr>
        <p:spPr/>
        <p:txBody>
          <a:bodyPr>
            <a:normAutofit fontScale="92500" lnSpcReduction="20000"/>
          </a:bodyPr>
          <a:lstStyle/>
          <a:p>
            <a:pPr>
              <a:lnSpc>
                <a:spcPct val="200000"/>
              </a:lnSpc>
            </a:pPr>
            <a:r>
              <a:rPr lang="en-IN" dirty="0"/>
              <a:t>CAPOSTAZIONE &gt; NOME + NOME</a:t>
            </a:r>
          </a:p>
          <a:p>
            <a:pPr>
              <a:lnSpc>
                <a:spcPct val="200000"/>
              </a:lnSpc>
            </a:pPr>
            <a:r>
              <a:rPr lang="en-IN" dirty="0"/>
              <a:t>CAMPOSANTO&gt; NOME+AGGETTIVO</a:t>
            </a:r>
          </a:p>
          <a:p>
            <a:pPr>
              <a:lnSpc>
                <a:spcPct val="200000"/>
              </a:lnSpc>
            </a:pPr>
            <a:r>
              <a:rPr lang="en-IN" dirty="0"/>
              <a:t>LAVASTOVIGLIE&gt;VERBO+NOME</a:t>
            </a:r>
          </a:p>
          <a:p>
            <a:pPr>
              <a:lnSpc>
                <a:spcPct val="200000"/>
              </a:lnSpc>
            </a:pPr>
            <a:r>
              <a:rPr lang="en-IN" dirty="0"/>
              <a:t>AGRODOLCE&gt;AGGETTIVO+AGGETTIVO</a:t>
            </a:r>
          </a:p>
          <a:p>
            <a:pPr marL="0" indent="0" algn="ctr">
              <a:lnSpc>
                <a:spcPct val="200000"/>
              </a:lnSpc>
              <a:buNone/>
            </a:pPr>
            <a:r>
              <a:rPr lang="en-IN" dirty="0"/>
              <a:t>DIVERSE CATEGORIE SINTATTICHE</a:t>
            </a:r>
          </a:p>
          <a:p>
            <a:endParaRPr lang="en-IN" dirty="0"/>
          </a:p>
        </p:txBody>
      </p:sp>
    </p:spTree>
    <p:extLst>
      <p:ext uri="{BB962C8B-B14F-4D97-AF65-F5344CB8AC3E}">
        <p14:creationId xmlns:p14="http://schemas.microsoft.com/office/powerpoint/2010/main" val="419264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AC2A-05F6-4A99-988B-16AAC11C7936}"/>
              </a:ext>
            </a:extLst>
          </p:cNvPr>
          <p:cNvSpPr>
            <a:spLocks noGrp="1"/>
          </p:cNvSpPr>
          <p:nvPr>
            <p:ph type="title"/>
          </p:nvPr>
        </p:nvSpPr>
        <p:spPr/>
        <p:txBody>
          <a:bodyPr/>
          <a:lstStyle/>
          <a:p>
            <a:pPr algn="ctr"/>
            <a:r>
              <a:rPr lang="en-IN" dirty="0"/>
              <a:t>TEMPI DELLA STORIA E TEMPI DEL DISCORSO</a:t>
            </a:r>
          </a:p>
        </p:txBody>
      </p:sp>
      <p:sp>
        <p:nvSpPr>
          <p:cNvPr id="3" name="Content Placeholder 2">
            <a:extLst>
              <a:ext uri="{FF2B5EF4-FFF2-40B4-BE49-F238E27FC236}">
                <a16:creationId xmlns:a16="http://schemas.microsoft.com/office/drawing/2014/main" id="{398EC22D-AF74-4795-B4A6-F8794077C95A}"/>
              </a:ext>
            </a:extLst>
          </p:cNvPr>
          <p:cNvSpPr>
            <a:spLocks noGrp="1"/>
          </p:cNvSpPr>
          <p:nvPr>
            <p:ph idx="1"/>
          </p:nvPr>
        </p:nvSpPr>
        <p:spPr/>
        <p:txBody>
          <a:bodyPr/>
          <a:lstStyle/>
          <a:p>
            <a:pPr marL="0" indent="0">
              <a:buNone/>
            </a:pPr>
            <a:r>
              <a:rPr lang="en-IN" dirty="0"/>
              <a:t>IL PRESENTE STORICO</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975602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81321-3D68-467E-85C5-56B406AC7A8D}"/>
              </a:ext>
            </a:extLst>
          </p:cNvPr>
          <p:cNvSpPr>
            <a:spLocks noGrp="1"/>
          </p:cNvSpPr>
          <p:nvPr>
            <p:ph type="title"/>
          </p:nvPr>
        </p:nvSpPr>
        <p:spPr/>
        <p:txBody>
          <a:bodyPr/>
          <a:lstStyle/>
          <a:p>
            <a:pPr algn="ctr"/>
            <a:r>
              <a:rPr lang="en-IN" dirty="0"/>
              <a:t>LA DERIVAZIONE</a:t>
            </a:r>
          </a:p>
        </p:txBody>
      </p:sp>
      <p:sp>
        <p:nvSpPr>
          <p:cNvPr id="3" name="Content Placeholder 2">
            <a:extLst>
              <a:ext uri="{FF2B5EF4-FFF2-40B4-BE49-F238E27FC236}">
                <a16:creationId xmlns:a16="http://schemas.microsoft.com/office/drawing/2014/main" id="{FF60E094-9F71-4B35-A24D-B7D0AB3A2CB4}"/>
              </a:ext>
            </a:extLst>
          </p:cNvPr>
          <p:cNvSpPr>
            <a:spLocks noGrp="1"/>
          </p:cNvSpPr>
          <p:nvPr>
            <p:ph idx="1"/>
          </p:nvPr>
        </p:nvSpPr>
        <p:spPr/>
        <p:txBody>
          <a:bodyPr>
            <a:normAutofit fontScale="70000" lnSpcReduction="20000"/>
          </a:bodyPr>
          <a:lstStyle/>
          <a:p>
            <a:r>
              <a:rPr lang="en-IN" dirty="0"/>
              <a:t>PREFISSI- A SINISTRA DELLA FORMA LIBERA</a:t>
            </a:r>
          </a:p>
          <a:p>
            <a:pPr marL="0" indent="0">
              <a:buNone/>
            </a:pPr>
            <a:r>
              <a:rPr lang="en-IN" dirty="0"/>
              <a:t>IN-UTILE</a:t>
            </a:r>
          </a:p>
          <a:p>
            <a:pPr marL="0" indent="0">
              <a:buNone/>
            </a:pPr>
            <a:endParaRPr lang="en-IN" dirty="0"/>
          </a:p>
          <a:p>
            <a:r>
              <a:rPr lang="en-IN" dirty="0"/>
              <a:t>SUFFISSI-A DESTRA DELLA FORMA LIBERA</a:t>
            </a:r>
          </a:p>
          <a:p>
            <a:pPr marL="0" indent="0">
              <a:buNone/>
            </a:pPr>
            <a:r>
              <a:rPr lang="en-IN" dirty="0"/>
              <a:t>UTIL-ITÀ</a:t>
            </a:r>
          </a:p>
          <a:p>
            <a:pPr marL="0" indent="0">
              <a:buNone/>
            </a:pPr>
            <a:endParaRPr lang="en-IN" dirty="0"/>
          </a:p>
          <a:p>
            <a:pPr marL="0" indent="0">
              <a:buNone/>
            </a:pPr>
            <a:r>
              <a:rPr lang="en-IN" dirty="0"/>
              <a:t>IL SUFISSO PUÒ CAMBIARE LA CATEGORIA DI APPARTENENZA DELLA PAROLA—DA UTILE (AGG.) A UTILITÀ (SOST.)</a:t>
            </a:r>
          </a:p>
          <a:p>
            <a:pPr marL="0" indent="0">
              <a:buNone/>
            </a:pPr>
            <a:endParaRPr lang="en-IN" dirty="0"/>
          </a:p>
          <a:p>
            <a:pPr marL="0" indent="0">
              <a:buNone/>
            </a:pPr>
            <a:r>
              <a:rPr lang="en-IN" dirty="0"/>
              <a:t>IL SUFFISSO NON AGISCE SU TUTTE LE CATEGORIE SINTATTICHE:</a:t>
            </a:r>
          </a:p>
          <a:p>
            <a:pPr marL="0" indent="0">
              <a:buNone/>
            </a:pPr>
            <a:r>
              <a:rPr lang="en-IN" dirty="0"/>
              <a:t>FIORAIO MA NON *FIUMAIO *PETALOSO *COMODOSO *REDARRE</a:t>
            </a:r>
          </a:p>
          <a:p>
            <a:pPr marL="0" indent="0">
              <a:buNone/>
            </a:pPr>
            <a:endParaRPr lang="en-IN" dirty="0"/>
          </a:p>
          <a:p>
            <a:pPr marL="0" indent="0">
              <a:buNone/>
            </a:pPr>
            <a:r>
              <a:rPr lang="en-IN" dirty="0"/>
              <a:t>IL SUFFISSO CAMBIA IL SIGNIFICATO DELLA PAROLA A CUI SI APPLICA </a:t>
            </a:r>
          </a:p>
          <a:p>
            <a:endParaRPr lang="en-IN" dirty="0"/>
          </a:p>
        </p:txBody>
      </p:sp>
    </p:spTree>
    <p:extLst>
      <p:ext uri="{BB962C8B-B14F-4D97-AF65-F5344CB8AC3E}">
        <p14:creationId xmlns:p14="http://schemas.microsoft.com/office/powerpoint/2010/main" val="2466980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78EEA-3E35-45F7-9C79-3845B7F20DDA}"/>
              </a:ext>
            </a:extLst>
          </p:cNvPr>
          <p:cNvSpPr>
            <a:spLocks noGrp="1"/>
          </p:cNvSpPr>
          <p:nvPr>
            <p:ph type="title"/>
          </p:nvPr>
        </p:nvSpPr>
        <p:spPr/>
        <p:txBody>
          <a:bodyPr/>
          <a:lstStyle/>
          <a:p>
            <a:pPr algn="ctr"/>
            <a:r>
              <a:rPr lang="en-IN" dirty="0"/>
              <a:t>SIGNIFICATO E RELAZIONI DI SIGNIFICATO</a:t>
            </a:r>
          </a:p>
        </p:txBody>
      </p:sp>
      <p:sp>
        <p:nvSpPr>
          <p:cNvPr id="3" name="Content Placeholder 2">
            <a:extLst>
              <a:ext uri="{FF2B5EF4-FFF2-40B4-BE49-F238E27FC236}">
                <a16:creationId xmlns:a16="http://schemas.microsoft.com/office/drawing/2014/main" id="{26B2B04D-103E-411B-A594-B49BA551D4CB}"/>
              </a:ext>
            </a:extLst>
          </p:cNvPr>
          <p:cNvSpPr>
            <a:spLocks noGrp="1"/>
          </p:cNvSpPr>
          <p:nvPr>
            <p:ph idx="1"/>
          </p:nvPr>
        </p:nvSpPr>
        <p:spPr/>
        <p:txBody>
          <a:bodyPr/>
          <a:lstStyle/>
          <a:p>
            <a:r>
              <a:rPr lang="en-IN" dirty="0"/>
              <a:t>HO COMPRATO DEL LATTE</a:t>
            </a:r>
          </a:p>
          <a:p>
            <a:r>
              <a:rPr lang="en-IN" dirty="0"/>
              <a:t>HO COMPRATO DELLO ZUCCHERO</a:t>
            </a:r>
          </a:p>
          <a:p>
            <a:r>
              <a:rPr lang="en-IN" dirty="0"/>
              <a:t>HO COMPRATO DEL LIBRO</a:t>
            </a:r>
          </a:p>
          <a:p>
            <a:r>
              <a:rPr lang="en-IN" dirty="0"/>
              <a:t>NUMERABILE E NON</a:t>
            </a:r>
          </a:p>
          <a:p>
            <a:endParaRPr lang="en-IN" dirty="0"/>
          </a:p>
          <a:p>
            <a:r>
              <a:rPr lang="en-IN" dirty="0"/>
              <a:t>CADEVO-CADRÒ</a:t>
            </a:r>
          </a:p>
          <a:p>
            <a:r>
              <a:rPr lang="en-IN" dirty="0"/>
              <a:t>CADEVO-SONO CADUTO</a:t>
            </a:r>
          </a:p>
          <a:p>
            <a:r>
              <a:rPr lang="en-IN" dirty="0"/>
              <a:t>TEMPO E ASPETTO</a:t>
            </a:r>
          </a:p>
          <a:p>
            <a:endParaRPr lang="en-IN" dirty="0"/>
          </a:p>
        </p:txBody>
      </p:sp>
    </p:spTree>
    <p:extLst>
      <p:ext uri="{BB962C8B-B14F-4D97-AF65-F5344CB8AC3E}">
        <p14:creationId xmlns:p14="http://schemas.microsoft.com/office/powerpoint/2010/main" val="227073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20098-C38C-4020-8790-AAEF28923FCD}"/>
              </a:ext>
            </a:extLst>
          </p:cNvPr>
          <p:cNvSpPr>
            <a:spLocks noGrp="1"/>
          </p:cNvSpPr>
          <p:nvPr>
            <p:ph type="title"/>
          </p:nvPr>
        </p:nvSpPr>
        <p:spPr/>
        <p:txBody>
          <a:bodyPr/>
          <a:lstStyle/>
          <a:p>
            <a:pPr algn="ctr"/>
            <a:r>
              <a:rPr lang="en-IN" dirty="0"/>
              <a:t>RELAZIONI FRA PAROLE</a:t>
            </a:r>
          </a:p>
        </p:txBody>
      </p:sp>
      <p:sp>
        <p:nvSpPr>
          <p:cNvPr id="3" name="Content Placeholder 2">
            <a:extLst>
              <a:ext uri="{FF2B5EF4-FFF2-40B4-BE49-F238E27FC236}">
                <a16:creationId xmlns:a16="http://schemas.microsoft.com/office/drawing/2014/main" id="{5E5CF22D-C7F6-42E9-B4BE-EB0745B9A9CB}"/>
              </a:ext>
            </a:extLst>
          </p:cNvPr>
          <p:cNvSpPr>
            <a:spLocks noGrp="1"/>
          </p:cNvSpPr>
          <p:nvPr>
            <p:ph idx="1"/>
          </p:nvPr>
        </p:nvSpPr>
        <p:spPr/>
        <p:txBody>
          <a:bodyPr>
            <a:normAutofit fontScale="85000" lnSpcReduction="20000"/>
          </a:bodyPr>
          <a:lstStyle/>
          <a:p>
            <a:pPr marL="0" indent="0">
              <a:buNone/>
            </a:pPr>
            <a:r>
              <a:rPr lang="en-IN" dirty="0" err="1"/>
              <a:t>rosso</a:t>
            </a:r>
            <a:r>
              <a:rPr lang="en-IN" dirty="0"/>
              <a:t>, </a:t>
            </a:r>
            <a:r>
              <a:rPr lang="en-IN" dirty="0" err="1"/>
              <a:t>giallo</a:t>
            </a:r>
            <a:r>
              <a:rPr lang="en-IN" dirty="0"/>
              <a:t>, </a:t>
            </a:r>
            <a:r>
              <a:rPr lang="en-IN" dirty="0" err="1"/>
              <a:t>verde</a:t>
            </a:r>
            <a:endParaRPr lang="en-IN" dirty="0"/>
          </a:p>
          <a:p>
            <a:pPr marL="0" indent="0">
              <a:buNone/>
            </a:pPr>
            <a:r>
              <a:rPr lang="en-IN" dirty="0"/>
              <a:t>UN CAMPO SEMANTICO </a:t>
            </a:r>
          </a:p>
          <a:p>
            <a:pPr marL="0" indent="0">
              <a:buNone/>
            </a:pPr>
            <a:endParaRPr lang="en-IN" dirty="0"/>
          </a:p>
          <a:p>
            <a:pPr marL="0" indent="0">
              <a:buNone/>
            </a:pPr>
            <a:r>
              <a:rPr lang="en-IN" dirty="0" err="1"/>
              <a:t>giallastro</a:t>
            </a:r>
            <a:r>
              <a:rPr lang="en-IN" dirty="0"/>
              <a:t>… SOTTOCAMPI</a:t>
            </a:r>
          </a:p>
          <a:p>
            <a:pPr marL="0" indent="0">
              <a:buNone/>
            </a:pPr>
            <a:endParaRPr lang="en-IN" dirty="0"/>
          </a:p>
          <a:p>
            <a:pPr marL="0" indent="0">
              <a:buNone/>
            </a:pPr>
            <a:r>
              <a:rPr lang="en-IN" dirty="0"/>
              <a:t>INSIEMI DI PAROLE IN BASE ALL’OMOGENEITÀ</a:t>
            </a:r>
          </a:p>
          <a:p>
            <a:pPr marL="0" indent="0">
              <a:buNone/>
            </a:pPr>
            <a:r>
              <a:rPr lang="en-IN" dirty="0"/>
              <a:t>RELAZIONI DI SIGNIFICATO</a:t>
            </a:r>
          </a:p>
          <a:p>
            <a:pPr marL="0" indent="0">
              <a:buNone/>
            </a:pPr>
            <a:r>
              <a:rPr lang="en-IN" dirty="0"/>
              <a:t>- OPPOSIZIONE GRADUABILE-freddo-</a:t>
            </a:r>
            <a:r>
              <a:rPr lang="en-IN" dirty="0" err="1"/>
              <a:t>caldo</a:t>
            </a:r>
            <a:r>
              <a:rPr lang="en-IN" dirty="0"/>
              <a:t>; </a:t>
            </a:r>
            <a:r>
              <a:rPr lang="en-IN" dirty="0" err="1"/>
              <a:t>concreto-astratto</a:t>
            </a:r>
            <a:endParaRPr lang="en-IN" dirty="0"/>
          </a:p>
          <a:p>
            <a:pPr marL="0" indent="0">
              <a:buNone/>
            </a:pPr>
            <a:r>
              <a:rPr lang="en-IN" dirty="0"/>
              <a:t>- OPPOSIZIONE NON GRADUABILE-vivo-</a:t>
            </a:r>
            <a:r>
              <a:rPr lang="en-IN" dirty="0" err="1"/>
              <a:t>morto</a:t>
            </a:r>
            <a:r>
              <a:rPr lang="en-IN" dirty="0"/>
              <a:t>; dolce-amaro</a:t>
            </a:r>
          </a:p>
          <a:p>
            <a:pPr marL="0" indent="0">
              <a:buNone/>
            </a:pPr>
            <a:r>
              <a:rPr lang="en-IN" dirty="0"/>
              <a:t>- OPPOSIZIONE PER INVERSIONE-sotto-sopra; </a:t>
            </a:r>
            <a:r>
              <a:rPr lang="en-IN" dirty="0" err="1"/>
              <a:t>comprare-vendere</a:t>
            </a:r>
            <a:endParaRPr lang="en-IN" dirty="0"/>
          </a:p>
          <a:p>
            <a:pPr marL="0" indent="0">
              <a:buNone/>
            </a:pPr>
            <a:r>
              <a:rPr lang="en-IN" dirty="0"/>
              <a:t>- OPPOSIZIONE DIREZIONALE-dentro-</a:t>
            </a:r>
            <a:r>
              <a:rPr lang="en-IN" dirty="0" err="1"/>
              <a:t>fuori</a:t>
            </a:r>
            <a:r>
              <a:rPr lang="en-IN" dirty="0"/>
              <a:t>; </a:t>
            </a:r>
            <a:r>
              <a:rPr lang="en-IN" dirty="0" err="1"/>
              <a:t>arrivare-partire</a:t>
            </a:r>
            <a:endParaRPr lang="en-IN" dirty="0"/>
          </a:p>
          <a:p>
            <a:endParaRPr lang="en-IN" dirty="0"/>
          </a:p>
        </p:txBody>
      </p:sp>
    </p:spTree>
    <p:extLst>
      <p:ext uri="{BB962C8B-B14F-4D97-AF65-F5344CB8AC3E}">
        <p14:creationId xmlns:p14="http://schemas.microsoft.com/office/powerpoint/2010/main" val="2863412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185-3351-4DCD-87E2-C219FDEF1BEB}"/>
              </a:ext>
            </a:extLst>
          </p:cNvPr>
          <p:cNvSpPr>
            <a:spLocks noGrp="1"/>
          </p:cNvSpPr>
          <p:nvPr>
            <p:ph type="title"/>
          </p:nvPr>
        </p:nvSpPr>
        <p:spPr/>
        <p:txBody>
          <a:bodyPr/>
          <a:lstStyle/>
          <a:p>
            <a:pPr algn="ctr"/>
            <a:r>
              <a:rPr lang="en-IN" dirty="0"/>
              <a:t>RELAZIONI FRA PAROLE</a:t>
            </a:r>
          </a:p>
        </p:txBody>
      </p:sp>
      <p:sp>
        <p:nvSpPr>
          <p:cNvPr id="3" name="Content Placeholder 2">
            <a:extLst>
              <a:ext uri="{FF2B5EF4-FFF2-40B4-BE49-F238E27FC236}">
                <a16:creationId xmlns:a16="http://schemas.microsoft.com/office/drawing/2014/main" id="{FBDE85FA-9077-453B-AE81-45A2BBA73DBE}"/>
              </a:ext>
            </a:extLst>
          </p:cNvPr>
          <p:cNvSpPr>
            <a:spLocks noGrp="1"/>
          </p:cNvSpPr>
          <p:nvPr>
            <p:ph idx="1"/>
          </p:nvPr>
        </p:nvSpPr>
        <p:spPr>
          <a:xfrm>
            <a:off x="838200" y="1825625"/>
            <a:ext cx="10515600" cy="4667250"/>
          </a:xfrm>
        </p:spPr>
        <p:txBody>
          <a:bodyPr>
            <a:normAutofit fontScale="92500" lnSpcReduction="10000"/>
          </a:bodyPr>
          <a:lstStyle/>
          <a:p>
            <a:r>
              <a:rPr lang="en-IN" dirty="0"/>
              <a:t>IPONIMIA (</a:t>
            </a:r>
            <a:r>
              <a:rPr lang="en-IN" dirty="0" err="1"/>
              <a:t>specifico</a:t>
            </a:r>
            <a:r>
              <a:rPr lang="en-IN" dirty="0"/>
              <a:t>) E IPERONIMIA (</a:t>
            </a:r>
            <a:r>
              <a:rPr lang="en-IN" dirty="0" err="1"/>
              <a:t>generale</a:t>
            </a:r>
            <a:r>
              <a:rPr lang="en-IN" dirty="0"/>
              <a:t>)</a:t>
            </a:r>
          </a:p>
          <a:p>
            <a:endParaRPr lang="en-IN" dirty="0"/>
          </a:p>
          <a:p>
            <a:r>
              <a:rPr lang="en-IN" dirty="0"/>
              <a:t>RELAZIONI PARTE TUTTO-TUTTO PARTE</a:t>
            </a:r>
          </a:p>
          <a:p>
            <a:r>
              <a:rPr lang="en-IN" dirty="0"/>
              <a:t>PAGINA----LIBRO</a:t>
            </a:r>
          </a:p>
          <a:p>
            <a:endParaRPr lang="en-IN" dirty="0"/>
          </a:p>
          <a:p>
            <a:r>
              <a:rPr lang="en-IN" dirty="0"/>
              <a:t>FOGLIA----ALBERO</a:t>
            </a:r>
          </a:p>
          <a:p>
            <a:endParaRPr lang="en-IN" dirty="0"/>
          </a:p>
          <a:p>
            <a:r>
              <a:rPr lang="en-IN" dirty="0"/>
              <a:t>OCCHIO----TESTA</a:t>
            </a:r>
          </a:p>
          <a:p>
            <a:endParaRPr lang="en-IN" dirty="0"/>
          </a:p>
          <a:p>
            <a:r>
              <a:rPr lang="en-IN" dirty="0"/>
              <a:t>CAMPANILE----CHIESA</a:t>
            </a:r>
          </a:p>
        </p:txBody>
      </p:sp>
    </p:spTree>
    <p:extLst>
      <p:ext uri="{BB962C8B-B14F-4D97-AF65-F5344CB8AC3E}">
        <p14:creationId xmlns:p14="http://schemas.microsoft.com/office/powerpoint/2010/main" val="116468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96FBAC-396D-4867-92C1-D2AE728AE1DF}"/>
              </a:ext>
            </a:extLst>
          </p:cNvPr>
          <p:cNvSpPr>
            <a:spLocks noGrp="1"/>
          </p:cNvSpPr>
          <p:nvPr>
            <p:ph idx="1"/>
          </p:nvPr>
        </p:nvSpPr>
        <p:spPr>
          <a:xfrm>
            <a:off x="838200" y="176270"/>
            <a:ext cx="10515600" cy="5923575"/>
          </a:xfrm>
        </p:spPr>
        <p:txBody>
          <a:bodyPr/>
          <a:lstStyle/>
          <a:p>
            <a:pPr marL="0" indent="0" algn="ctr">
              <a:buNone/>
            </a:pPr>
            <a:endParaRPr lang="en-IN" dirty="0"/>
          </a:p>
          <a:p>
            <a:pPr algn="ctr"/>
            <a:endParaRPr lang="en-IN" dirty="0"/>
          </a:p>
          <a:p>
            <a:pPr marL="0" indent="0" algn="ctr">
              <a:buNone/>
            </a:pPr>
            <a:r>
              <a:rPr lang="en-IN" sz="3600" dirty="0"/>
              <a:t>SINONIMIA</a:t>
            </a:r>
          </a:p>
          <a:p>
            <a:pPr marL="0" indent="0" algn="ctr">
              <a:buNone/>
            </a:pPr>
            <a:endParaRPr lang="en-IN" sz="3600" dirty="0"/>
          </a:p>
          <a:p>
            <a:pPr marL="0" indent="0" algn="ctr">
              <a:buNone/>
            </a:pPr>
            <a:r>
              <a:rPr lang="en-IN" sz="3600" dirty="0"/>
              <a:t>FORESTIERISMI</a:t>
            </a:r>
          </a:p>
          <a:p>
            <a:pPr marL="0" indent="0" algn="ctr">
              <a:buNone/>
            </a:pPr>
            <a:endParaRPr lang="en-IN" sz="3600" dirty="0"/>
          </a:p>
          <a:p>
            <a:pPr marL="0" indent="0" algn="ctr">
              <a:buNone/>
            </a:pPr>
            <a:r>
              <a:rPr lang="en-IN" sz="3600" dirty="0"/>
              <a:t>PRESTITI E CALCHI</a:t>
            </a:r>
          </a:p>
          <a:p>
            <a:pPr marL="0" indent="0" algn="ctr">
              <a:buNone/>
            </a:pPr>
            <a:endParaRPr lang="en-IN" dirty="0"/>
          </a:p>
        </p:txBody>
      </p:sp>
    </p:spTree>
    <p:extLst>
      <p:ext uri="{BB962C8B-B14F-4D97-AF65-F5344CB8AC3E}">
        <p14:creationId xmlns:p14="http://schemas.microsoft.com/office/powerpoint/2010/main" val="164227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E9AFB-A9FE-4853-AE11-3062978C6C42}"/>
              </a:ext>
            </a:extLst>
          </p:cNvPr>
          <p:cNvSpPr>
            <a:spLocks noGrp="1"/>
          </p:cNvSpPr>
          <p:nvPr>
            <p:ph type="title"/>
          </p:nvPr>
        </p:nvSpPr>
        <p:spPr/>
        <p:txBody>
          <a:bodyPr/>
          <a:lstStyle/>
          <a:p>
            <a:pPr algn="ctr"/>
            <a:r>
              <a:rPr lang="en-IN" dirty="0"/>
              <a:t>L’ALTERAZIONE</a:t>
            </a:r>
          </a:p>
        </p:txBody>
      </p:sp>
      <p:sp>
        <p:nvSpPr>
          <p:cNvPr id="3" name="Content Placeholder 2">
            <a:extLst>
              <a:ext uri="{FF2B5EF4-FFF2-40B4-BE49-F238E27FC236}">
                <a16:creationId xmlns:a16="http://schemas.microsoft.com/office/drawing/2014/main" id="{2FF80D7A-234B-4252-B981-CAFC04011733}"/>
              </a:ext>
            </a:extLst>
          </p:cNvPr>
          <p:cNvSpPr>
            <a:spLocks noGrp="1"/>
          </p:cNvSpPr>
          <p:nvPr>
            <p:ph idx="1"/>
          </p:nvPr>
        </p:nvSpPr>
        <p:spPr/>
        <p:txBody>
          <a:bodyPr>
            <a:normAutofit lnSpcReduction="10000"/>
          </a:bodyPr>
          <a:lstStyle/>
          <a:p>
            <a:pPr marL="0" indent="0">
              <a:buNone/>
            </a:pPr>
            <a:r>
              <a:rPr lang="en-IN" dirty="0"/>
              <a:t>UN CASO PARTICOLARE DELLA DERIVAZIONE</a:t>
            </a:r>
          </a:p>
          <a:p>
            <a:pPr marL="0" indent="0">
              <a:buNone/>
            </a:pPr>
            <a:r>
              <a:rPr lang="en-IN" dirty="0"/>
              <a:t>I SUFFISSI ALTERATIVI CHE DANNO UN VALORE</a:t>
            </a:r>
          </a:p>
          <a:p>
            <a:pPr marL="0" indent="0">
              <a:buNone/>
            </a:pPr>
            <a:r>
              <a:rPr lang="en-IN" dirty="0" err="1"/>
              <a:t>Casina</a:t>
            </a:r>
            <a:endParaRPr lang="en-IN" dirty="0"/>
          </a:p>
          <a:p>
            <a:pPr marL="0" indent="0">
              <a:buNone/>
            </a:pPr>
            <a:r>
              <a:rPr lang="en-IN" dirty="0" err="1"/>
              <a:t>Casetta</a:t>
            </a:r>
            <a:endParaRPr lang="en-IN" dirty="0"/>
          </a:p>
          <a:p>
            <a:pPr marL="0" indent="0">
              <a:buNone/>
            </a:pPr>
            <a:r>
              <a:rPr lang="en-IN" dirty="0" err="1"/>
              <a:t>Casaccia</a:t>
            </a:r>
            <a:endParaRPr lang="en-IN" dirty="0"/>
          </a:p>
          <a:p>
            <a:pPr marL="0" indent="0">
              <a:buNone/>
            </a:pPr>
            <a:r>
              <a:rPr lang="en-IN" dirty="0"/>
              <a:t>Casona</a:t>
            </a:r>
          </a:p>
          <a:p>
            <a:pPr marL="0" indent="0">
              <a:buNone/>
            </a:pPr>
            <a:endParaRPr lang="en-IN" dirty="0"/>
          </a:p>
          <a:p>
            <a:pPr marL="0" indent="0">
              <a:buNone/>
            </a:pPr>
            <a:r>
              <a:rPr lang="en-IN" dirty="0"/>
              <a:t>UN NOME ALTERATO NON CAMBIA CATEGORIA GRAMMATICALE i.e. UN NOME RIMANE UN NOME ANCHE QUANDO ALTERATO</a:t>
            </a:r>
          </a:p>
          <a:p>
            <a:endParaRPr lang="en-IN" dirty="0"/>
          </a:p>
        </p:txBody>
      </p:sp>
    </p:spTree>
    <p:extLst>
      <p:ext uri="{BB962C8B-B14F-4D97-AF65-F5344CB8AC3E}">
        <p14:creationId xmlns:p14="http://schemas.microsoft.com/office/powerpoint/2010/main" val="2849746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1792</Words>
  <Application>Microsoft Office PowerPoint</Application>
  <PresentationFormat>Widescreen</PresentationFormat>
  <Paragraphs>176</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Roboto</vt:lpstr>
      <vt:lpstr>Source Sans Pro</vt:lpstr>
      <vt:lpstr>Office Theme</vt:lpstr>
      <vt:lpstr>LA PAROLA</vt:lpstr>
      <vt:lpstr>FORMA E FORMAZIONE</vt:lpstr>
      <vt:lpstr>TIPI SINTATTICI</vt:lpstr>
      <vt:lpstr>LA DERIVAZIONE</vt:lpstr>
      <vt:lpstr>SIGNIFICATO E RELAZIONI DI SIGNIFICATO</vt:lpstr>
      <vt:lpstr>RELAZIONI FRA PAROLE</vt:lpstr>
      <vt:lpstr>RELAZIONI FRA PAROLE</vt:lpstr>
      <vt:lpstr>PowerPoint Presentation</vt:lpstr>
      <vt:lpstr>L’ALTERAZIONE</vt:lpstr>
      <vt:lpstr>    </vt:lpstr>
      <vt:lpstr>PowerPoint Presentation</vt:lpstr>
      <vt:lpstr>PowerPoint Presentation</vt:lpstr>
      <vt:lpstr>PowerPoint Presentation</vt:lpstr>
      <vt:lpstr>PowerPoint Presentation</vt:lpstr>
      <vt:lpstr>FRASI NOMINALI</vt:lpstr>
      <vt:lpstr>LA GRAMMATICA DELLA FANTASIA DI GIANNI RODARI</vt:lpstr>
      <vt:lpstr>PowerPoint Presentation</vt:lpstr>
      <vt:lpstr>PowerPoint Presentation</vt:lpstr>
      <vt:lpstr>FORME E CONIUGAZIONI</vt:lpstr>
      <vt:lpstr>FORME VERBALI FINITE E NON FINITE</vt:lpstr>
      <vt:lpstr>VERBI AUSILIARI E VERBI COPULATIVI</vt:lpstr>
      <vt:lpstr>PowerPoint Presentation</vt:lpstr>
      <vt:lpstr>PowerPoint Presentation</vt:lpstr>
      <vt:lpstr>FORMAZIONE DEI VERBI E TEMPI VERBALI</vt:lpstr>
      <vt:lpstr>ASPETTO VERBALE</vt:lpstr>
      <vt:lpstr>IMPERFETTIVO E PERFETTIVO</vt:lpstr>
      <vt:lpstr>AZIONE VERBALE</vt:lpstr>
      <vt:lpstr>MODI VERBALI</vt:lpstr>
      <vt:lpstr>DIATESI</vt:lpstr>
      <vt:lpstr>TEMPI DELLA STORIA E TEMPI DEL DISCORSO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PAROLA</dc:title>
  <dc:creator>Tanya Roy</dc:creator>
  <cp:lastModifiedBy>Tanya Roy</cp:lastModifiedBy>
  <cp:revision>29</cp:revision>
  <dcterms:created xsi:type="dcterms:W3CDTF">2019-11-03T18:03:07Z</dcterms:created>
  <dcterms:modified xsi:type="dcterms:W3CDTF">2019-11-04T16:23:02Z</dcterms:modified>
</cp:coreProperties>
</file>