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58" r:id="rId7"/>
    <p:sldId id="265" r:id="rId8"/>
    <p:sldId id="266" r:id="rId9"/>
    <p:sldId id="268" r:id="rId10"/>
    <p:sldId id="269" r:id="rId11"/>
    <p:sldId id="274" r:id="rId12"/>
    <p:sldId id="270" r:id="rId13"/>
    <p:sldId id="277" r:id="rId14"/>
    <p:sldId id="280" r:id="rId15"/>
    <p:sldId id="284" r:id="rId16"/>
    <p:sldId id="278" r:id="rId17"/>
    <p:sldId id="285" r:id="rId18"/>
    <p:sldId id="286" r:id="rId19"/>
    <p:sldId id="287" r:id="rId20"/>
    <p:sldId id="288" r:id="rId21"/>
    <p:sldId id="290" r:id="rId22"/>
    <p:sldId id="279" r:id="rId23"/>
    <p:sldId id="2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794B-9A8F-4970-AB33-232A31EB1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E457D-1E37-4CD7-AFC7-FF60803E3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0CA18-64C9-4B1D-BAA0-1485A9B7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ADDF-6FE2-4B45-BFEA-F4ADBFA3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219D9-1642-462C-9FD7-BE5EB507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6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1FE3-E633-48AD-8B7C-C577C1DB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1C0CF-DFAC-4BE0-8102-D951CBEC7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BC5AB-5599-4D85-B162-1D681DFA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4377B-2E6E-4438-AA69-6A78113E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AE2C4-1B58-429F-BC80-ADB14D56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84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5DDD6-E2E0-42B7-8146-62408C920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566C7-83BA-418B-8D02-E37B48846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D195E-CC07-40B8-B347-4E3DFCD9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B38B3-DF48-4F3A-8940-6766214C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C0E51-EC07-4F49-B66D-C7163972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815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9D08-43A9-495C-BB0C-ED7F4B768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A470-54C6-4B1B-A57B-328F799CE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E08BA-8A90-44E7-9F0E-DDAA85C5C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F304-789A-4DE3-B409-65DBF66F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D9003-D505-432E-B085-61C461E8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90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AC8E-33C8-4CE8-8608-6794A5D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0B641-BCAC-4F71-AC1A-EC1FCD2A8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A8F83-D227-471C-855B-B2688D68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6B4F-CCD1-4447-A103-FEFF3ED2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AB47C-6D7F-4A23-B531-9FD71039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706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1BDE-24E1-49D0-954B-428939E3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C6B33-581B-49F1-8B34-523371FD6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1CCDC-6032-4253-A383-E821773B9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8EC67-C6F1-406B-A6BF-E3675003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15EA7-80B9-4E9F-AE7B-B2D65A8F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2A196-097C-4842-B2F4-29B68D75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49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F785-83D0-4362-B541-A8561058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3FB8C-FAEE-479C-8997-B4897FF36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E01A1-7DC8-4C17-9886-55848F41F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A6307-D9C8-4CEC-B4F6-886F97082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041A2-8FC3-40FF-A142-BA2588377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D4B02F-BA8E-48B9-A4A2-36C649E1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2C34A-7D4D-454B-A9E4-2E6DB87F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A4D36-7779-465E-8383-40E70E8F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26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04BB-E8D2-4D68-AC4E-00C86AA77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4E860D-A766-4C27-BCF2-79751E78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95288-60AA-49DF-AEC6-94544422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93D32-1DFD-4050-948B-BB5A9EEB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387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CA06C-1DD3-4C0D-AF5C-91C6420E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7BCE1-E52D-4CD7-822C-82FED421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F1051-4F8E-4494-A592-A3CF668C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29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ACE6-5D63-4445-8B28-1C86FE9A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6D8B7-E61D-41E5-BE05-C83788F8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F01EE-971A-4187-965C-D9F60208B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B9DAA-E94E-4B40-BB93-C8CDCD12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6D163-5905-49A1-BC76-87538BAB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FDDFA-AFED-4CAA-985F-68056B9A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86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35DB0-8DFC-4DAF-83AA-186E99B9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5D35E-18B4-4BE2-B11F-E4832C935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19802-417D-4479-9053-5F4896B2B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50DE3-AB9C-4F89-8EF2-FB076800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C8F91-A1D4-4454-87BD-B9246AE3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88AE6-A96D-410D-983C-44093B2F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76A2E-0FC3-46EC-9A89-5176B69C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991BF-1713-4B58-A3CA-A0C9F4284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5ECEF-12F1-49DC-B0C3-12EC898BE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1FB0-D781-40EA-9DA9-0B6566EB2C04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87D3C-CA94-4481-832C-FBE961D04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FF354-8408-4117-B735-01E3128FC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197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preposizioni_(La-grammatica-italiana)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preposizioni_(La-grammatica-italiana)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ccani.it/enciclopedia/preposizioni_(La-grammatica-italiana)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congiunzioni_%28La-grammatica-italiana%29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48AA16-64D2-4EBA-AA1B-CFEE034F6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NOME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dirty="0">
                <a:solidFill>
                  <a:srgbClr val="FFFFFF"/>
                </a:solidFill>
              </a:rPr>
              <a:t>AGGETTIVO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DDF3910-68ED-44A5-A00E-0C9B2E912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200000"/>
              </a:lnSpc>
            </a:pPr>
            <a:r>
              <a:rPr lang="en-IN" sz="4000" b="1" dirty="0"/>
              <a:t>NOME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AGGETTIVO 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PRONOME 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AVVERBIO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ARTICOLO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PREPOSIZIONE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CONGIUNZIONE</a:t>
            </a:r>
          </a:p>
          <a:p>
            <a:pPr algn="r"/>
            <a:r>
              <a:rPr lang="en-IN" sz="3600" u="sng" dirty="0"/>
              <a:t>Da</a:t>
            </a:r>
            <a:r>
              <a:rPr lang="en-IN" sz="3600" i="1" u="sng" dirty="0"/>
              <a:t> </a:t>
            </a:r>
            <a:r>
              <a:rPr lang="en-IN" sz="3600" i="1" u="sng" dirty="0" err="1"/>
              <a:t>Grammatica</a:t>
            </a:r>
            <a:r>
              <a:rPr lang="en-IN" sz="3600" i="1" u="sng" dirty="0"/>
              <a:t>: parole, </a:t>
            </a:r>
            <a:r>
              <a:rPr lang="en-IN" sz="3600" i="1" u="sng" dirty="0" err="1"/>
              <a:t>frasi</a:t>
            </a:r>
            <a:r>
              <a:rPr lang="en-IN" sz="3600" i="1" u="sng" dirty="0"/>
              <a:t>, </a:t>
            </a:r>
            <a:r>
              <a:rPr lang="en-IN" sz="3600" i="1" u="sng" dirty="0" err="1"/>
              <a:t>testi</a:t>
            </a:r>
            <a:r>
              <a:rPr lang="en-IN" sz="3600" i="1" u="sng" dirty="0"/>
              <a:t> </a:t>
            </a:r>
            <a:r>
              <a:rPr lang="en-IN" sz="3600" i="1" u="sng" dirty="0" err="1"/>
              <a:t>dell’italiano</a:t>
            </a:r>
            <a:r>
              <a:rPr lang="en-IN" sz="3600" i="1" u="sng" dirty="0"/>
              <a:t>, </a:t>
            </a:r>
          </a:p>
          <a:p>
            <a:pPr algn="r"/>
            <a:r>
              <a:rPr lang="en-IN" sz="3600" u="sng" dirty="0"/>
              <a:t>2018, di Angela Ferrari, Luciano </a:t>
            </a:r>
            <a:r>
              <a:rPr lang="en-IN" sz="3600" u="sng" dirty="0" err="1"/>
              <a:t>Zampese</a:t>
            </a:r>
            <a:r>
              <a:rPr lang="en-IN" sz="3600" u="sng" dirty="0"/>
              <a:t>,</a:t>
            </a:r>
          </a:p>
          <a:p>
            <a:pPr algn="r"/>
            <a:r>
              <a:rPr lang="en-IN" sz="3600" u="sng" dirty="0"/>
              <a:t>pp. 57-102 </a:t>
            </a:r>
          </a:p>
          <a:p>
            <a:pPr algn="r">
              <a:lnSpc>
                <a:spcPct val="200000"/>
              </a:lnSpc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9933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A18D-8F58-4625-9425-C6629AED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FENOMENI DELL’USO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5DCBC-4074-4D65-BF08-8667B28C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ELLA; EGLI; ESSI; ESSE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LEI; LUI; LORO</a:t>
            </a:r>
          </a:p>
          <a:p>
            <a:pPr marL="0" indent="0">
              <a:buNone/>
            </a:pPr>
            <a:r>
              <a:rPr lang="en-IN" dirty="0"/>
              <a:t>LIBERO E CLITICO </a:t>
            </a:r>
          </a:p>
          <a:p>
            <a:pPr marL="0" indent="0">
              <a:buNone/>
            </a:pPr>
            <a:r>
              <a:rPr lang="en-IN" dirty="0"/>
              <a:t>ATONO E CON STRESS/TONICO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PRONOMI DI CORTESIA-Lei; </a:t>
            </a:r>
            <a:r>
              <a:rPr lang="en-IN" dirty="0" err="1"/>
              <a:t>Voi</a:t>
            </a:r>
            <a:r>
              <a:rPr lang="en-IN" dirty="0"/>
              <a:t>; </a:t>
            </a:r>
            <a:r>
              <a:rPr lang="en-IN" dirty="0" err="1"/>
              <a:t>Loro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LA MAIUSCOLA</a:t>
            </a:r>
          </a:p>
          <a:p>
            <a:pPr marL="0" indent="0">
              <a:buNone/>
            </a:pPr>
            <a:r>
              <a:rPr lang="en-IN" dirty="0"/>
              <a:t>L’ACCORDO</a:t>
            </a:r>
          </a:p>
        </p:txBody>
      </p:sp>
    </p:spTree>
    <p:extLst>
      <p:ext uri="{BB962C8B-B14F-4D97-AF65-F5344CB8AC3E}">
        <p14:creationId xmlns:p14="http://schemas.microsoft.com/office/powerpoint/2010/main" val="128906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1D2D-5A50-4E77-84DF-47B34CC4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3E3F3E"/>
                </a:solidFill>
                <a:latin typeface="Crimson Text"/>
              </a:rPr>
              <a:t>L’AVVERBIO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76E47-CD3C-4BD7-9280-BA2BB9E51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757780"/>
            <a:ext cx="11958222" cy="510022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italiano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seconda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della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funzione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compiono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gli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distinguono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in: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modo e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maniera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bene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male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volentieri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velocemente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ginocchioni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qui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là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dove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fuori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sotto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., e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tra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questi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vanno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anche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ricordate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le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particelle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avverbiali</a:t>
            </a:r>
            <a:endParaRPr lang="en-US" altLang="en-US" dirty="0">
              <a:solidFill>
                <a:srgbClr val="3E3F3E"/>
              </a:solidFill>
              <a:latin typeface="Crimson Tex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atone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ci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e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vi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«in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questo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quel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ciò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», e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«da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quel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da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ciò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»);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tempo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prima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poi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ora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subito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sempre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mai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quantità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poco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molto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più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meno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tanto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solamente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affermazione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sì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certo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sicuro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davvero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negazione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non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dubbio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forse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probabilmente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017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26700-E47D-4E01-AEBA-354176F7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/>
              <a:t>LA FORMA-SEMPLICE,COMPLESSO, LOCUZIONI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LA FORMAZIONE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COMPARATIVO E SUPERLATIVO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LA SINTASSI DEGLI AVVERBI-POSIZIONE NELLA FRASE-IL FOCALIZZATORE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073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58E2-B98B-4F4D-8685-F06B4A4C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44" y="346229"/>
            <a:ext cx="10515600" cy="479394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br>
              <a:rPr lang="en-IN" b="1" dirty="0"/>
            </a:br>
            <a:r>
              <a:rPr lang="en-IN" b="1" dirty="0"/>
              <a:t>ARTICOLO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BA442-8414-4777-A461-043D44118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3600" dirty="0"/>
              <a:t>DETERMINATIVO</a:t>
            </a:r>
          </a:p>
          <a:p>
            <a:pPr>
              <a:lnSpc>
                <a:spcPct val="200000"/>
              </a:lnSpc>
            </a:pPr>
            <a:r>
              <a:rPr lang="en-IN" sz="3600" dirty="0"/>
              <a:t>INDETERMINATIVO</a:t>
            </a:r>
          </a:p>
          <a:p>
            <a:pPr>
              <a:lnSpc>
                <a:spcPct val="200000"/>
              </a:lnSpc>
            </a:pPr>
            <a:r>
              <a:rPr lang="en-IN" sz="3600" dirty="0"/>
              <a:t>PARTITIVO</a:t>
            </a:r>
          </a:p>
        </p:txBody>
      </p:sp>
    </p:spTree>
    <p:extLst>
      <p:ext uri="{BB962C8B-B14F-4D97-AF65-F5344CB8AC3E}">
        <p14:creationId xmlns:p14="http://schemas.microsoft.com/office/powerpoint/2010/main" val="880357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74453-84CF-4B18-A1E6-6F6DF8E4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2351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QUANDO SI USANO? </a:t>
            </a:r>
            <a:br>
              <a:rPr lang="en-IN" dirty="0"/>
            </a:br>
            <a:r>
              <a:rPr lang="en-IN" dirty="0"/>
              <a:t>QUALE? </a:t>
            </a:r>
            <a:br>
              <a:rPr lang="en-IN" dirty="0"/>
            </a:br>
            <a:r>
              <a:rPr lang="en-IN" dirty="0"/>
              <a:t>E QUANDO NON SI USANO? CON I POSSESSIVI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35C41-7827-4AFF-A6E7-A3A071662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8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IL GATTO E’ UN ANIMALE INDIPENDENTE (SPECIE O CATEGORIA)-DET.</a:t>
            </a:r>
          </a:p>
          <a:p>
            <a:pPr marL="0" indent="0">
              <a:buNone/>
            </a:pPr>
            <a:r>
              <a:rPr lang="en-IN" dirty="0"/>
              <a:t>E’ ARRIVATO UN PACCO.</a:t>
            </a:r>
          </a:p>
          <a:p>
            <a:pPr marL="0" indent="0">
              <a:buNone/>
            </a:pPr>
            <a:r>
              <a:rPr lang="en-IN" dirty="0"/>
              <a:t>E’ FINALMENTE ARRIVATO IL PACCO….</a:t>
            </a:r>
          </a:p>
          <a:p>
            <a:pPr marL="0" indent="0">
              <a:buNone/>
            </a:pPr>
            <a:r>
              <a:rPr lang="en-IN" dirty="0"/>
              <a:t>CERCO UN LIBRO CHE MI APPASSIONA</a:t>
            </a:r>
          </a:p>
          <a:p>
            <a:pPr marL="0" indent="0">
              <a:buNone/>
            </a:pPr>
            <a:r>
              <a:rPr lang="en-IN" dirty="0"/>
              <a:t>CERCO UN LIBRO CHE MI APPASSIONI</a:t>
            </a:r>
          </a:p>
          <a:p>
            <a:pPr marL="0" indent="0">
              <a:buNone/>
            </a:pPr>
            <a:r>
              <a:rPr lang="en-IN" dirty="0"/>
              <a:t>VADO A COMPRARE PANE, ACQUA, LATTE E YOGHURT-</a:t>
            </a:r>
          </a:p>
          <a:p>
            <a:pPr marL="0" indent="0">
              <a:buNone/>
            </a:pPr>
            <a:r>
              <a:rPr lang="en-IN" dirty="0"/>
              <a:t>MIO PADRE; IL MIO PAPA’?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692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872C-9EA9-444D-8BF8-85B07E94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L’ARTICOLO E NOMI PROPRI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95C48-1460-4E9F-A376-AD4A3DDF6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NON PREVISTO, MA…..</a:t>
            </a:r>
          </a:p>
          <a:p>
            <a:pPr marL="0" indent="0">
              <a:buNone/>
            </a:pPr>
            <a:r>
              <a:rPr lang="en-IN" dirty="0"/>
              <a:t>VARIETA’ SETTENTRIONALI…LA ROBERTA…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CON IL COGNOME</a:t>
            </a:r>
          </a:p>
          <a:p>
            <a:pPr marL="0" indent="0">
              <a:buNone/>
            </a:pPr>
            <a:r>
              <a:rPr lang="en-IN" dirty="0"/>
              <a:t>NON PREVISTO, MA…..</a:t>
            </a:r>
          </a:p>
          <a:p>
            <a:pPr marL="0" indent="0">
              <a:buNone/>
            </a:pPr>
            <a:r>
              <a:rPr lang="en-IN" dirty="0"/>
              <a:t>REGISTRI COLLOQUIALI…LA RAVEGGI</a:t>
            </a:r>
          </a:p>
        </p:txBody>
      </p:sp>
    </p:spTree>
    <p:extLst>
      <p:ext uri="{BB962C8B-B14F-4D97-AF65-F5344CB8AC3E}">
        <p14:creationId xmlns:p14="http://schemas.microsoft.com/office/powerpoint/2010/main" val="3233948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BAB1D-79A8-49FB-8943-9813AF12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PREPOSIZIONE E LA SUA ORIGINE</a:t>
            </a:r>
            <a:br>
              <a:rPr lang="en-IN" b="1" dirty="0"/>
            </a:br>
            <a:r>
              <a:rPr lang="en-IN" b="1" dirty="0"/>
              <a:t>LA POSTPOSIZIONE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9573E-B86F-41A9-AFC3-D8ADD5427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VIENI CON ME?</a:t>
            </a:r>
          </a:p>
          <a:p>
            <a:pPr marL="0" indent="0">
              <a:buNone/>
            </a:pPr>
            <a:r>
              <a:rPr lang="en-IN" dirty="0"/>
              <a:t>VIENI DA ME?</a:t>
            </a:r>
          </a:p>
          <a:p>
            <a:pPr marL="0" indent="0">
              <a:buNone/>
            </a:pPr>
            <a:r>
              <a:rPr lang="en-IN" dirty="0"/>
              <a:t>VIENI PER ME?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it-IT" dirty="0"/>
              <a:t>È </a:t>
            </a:r>
            <a:r>
              <a:rPr lang="it-IT" b="1" dirty="0"/>
              <a:t>in</a:t>
            </a:r>
            <a:r>
              <a:rPr lang="it-IT" dirty="0"/>
              <a:t> coma </a:t>
            </a:r>
            <a:r>
              <a:rPr lang="it-IT" b="1" dirty="0"/>
              <a:t>nel</a:t>
            </a:r>
            <a:r>
              <a:rPr lang="it-IT" dirty="0"/>
              <a:t> reparto </a:t>
            </a:r>
            <a:r>
              <a:rPr lang="it-IT" b="1" dirty="0"/>
              <a:t>di</a:t>
            </a:r>
            <a:r>
              <a:rPr lang="it-IT" dirty="0"/>
              <a:t> rianimazione dove è giunta dopo l’iniziale ricovero </a:t>
            </a:r>
            <a:r>
              <a:rPr lang="it-IT" b="1" dirty="0"/>
              <a:t>all’</a:t>
            </a:r>
            <a:r>
              <a:rPr lang="it-IT" dirty="0"/>
              <a:t>ospedale maggiore </a:t>
            </a:r>
            <a:r>
              <a:rPr lang="it-IT" b="1" dirty="0"/>
              <a:t>di</a:t>
            </a:r>
            <a:r>
              <a:rPr lang="it-IT" dirty="0"/>
              <a:t> Crema («La Stampa»)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8565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9A28-CB9A-48DA-8316-F8C5FEB3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PREPOSIZIONE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2F90D-AD7E-4B42-A651-D390303C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/>
              <a:t>Le </a:t>
            </a:r>
            <a:r>
              <a:rPr lang="it-IT" i="1" dirty="0"/>
              <a:t>preposizioni</a:t>
            </a:r>
            <a:r>
              <a:rPr lang="it-IT" dirty="0"/>
              <a:t> (dal latino </a:t>
            </a:r>
            <a:r>
              <a:rPr lang="it-IT" i="1" dirty="0" err="1"/>
              <a:t>praeponere</a:t>
            </a:r>
            <a:r>
              <a:rPr lang="it-IT" dirty="0"/>
              <a:t> ‘mettere davanti’) sono parti invariabili del discorso che, premesse a un nome, a un pronome, a un avverbio o a un verbo all’infinito, ne precisano la funzione sintattica.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en-IN" sz="2000" dirty="0">
                <a:hlinkClick r:id="rId2"/>
              </a:rPr>
              <a:t>http://www.treccani.it/enciclopedia/preposizioni_(La-grammatica-italiana)/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20095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7AEA-59EE-4A09-862B-2DE5A8FC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PREPOSIZIONI PROPRIE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047F3-EBEE-4610-A8B9-6138FBB50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non hanno accento autonomo e possono fondersi con l’articolo dando luogo alle preposizioni articolate</a:t>
            </a:r>
          </a:p>
          <a:p>
            <a:pPr marL="0" indent="0">
              <a:buNone/>
            </a:pPr>
            <a:r>
              <a:rPr lang="it-IT" dirty="0"/>
              <a:t>possono avere solo il ruolo grammaticale di preposizione e rappresentano un insieme chiuso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di, a, da, in, con, su, per, tra o fra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5774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23EC-45D9-4FCF-9B3C-B448E7A2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PREPOSIZIONI IMPROPRIE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66766-68E2-46FC-B6AA-E2C95290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hanno un accento autonomo e non ammettono le forme articolate</a:t>
            </a:r>
          </a:p>
          <a:p>
            <a:pPr marL="0" indent="0">
              <a:buNone/>
            </a:pPr>
            <a:r>
              <a:rPr lang="it-IT" dirty="0"/>
              <a:t>possono essere usate anche con altri ruoli grammaticali (aggettivi, verbi o avverbi) e rappresentano un insieme aperto.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400" dirty="0"/>
              <a:t>davanti, dietro, dopo, fuori, lontano, lungo, mediante, prima, sopra, sotto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793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B725-70DD-4FE9-A66F-3D6C566C3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NOME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7335A6-D86C-4033-90F0-B04418ED0C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/>
                  <a:t>FORMA:</a:t>
                </a:r>
              </a:p>
              <a:p>
                <a:pPr marL="0" indent="0">
                  <a:buNone/>
                </a:pPr>
                <a:r>
                  <a:rPr lang="en-IN" dirty="0"/>
                  <a:t>MASCHILE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FEMMINILE</m:t>
                    </m:r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dirty="0"/>
                  <a:t>SINGOLARE</a:t>
                </a:r>
                <a:r>
                  <a:rPr lang="en-I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IN" dirty="0"/>
                  <a:t>PLURALE</a:t>
                </a:r>
              </a:p>
              <a:p>
                <a:pPr marL="0" indent="0">
                  <a:buNone/>
                </a:pPr>
                <a:r>
                  <a:rPr lang="en-IN" dirty="0"/>
                  <a:t>ECCEZIONI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7335A6-D86C-4033-90F0-B04418ED0C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075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F0D8-4DD1-454B-A54D-0B5BFE27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PREPOSIZIONI ARTICOLATE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4260-5546-44AA-B231-B4168CCB0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risultano dalla fusione di una preposizione semplice propria con le forme dell’articolo determinativo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preposizioni articolate </a:t>
            </a:r>
            <a:r>
              <a:rPr lang="it-IT" i="1" dirty="0"/>
              <a:t>del</a:t>
            </a:r>
            <a:r>
              <a:rPr lang="it-IT" dirty="0"/>
              <a:t>, </a:t>
            </a:r>
            <a:r>
              <a:rPr lang="it-IT" i="1" dirty="0"/>
              <a:t>dello</a:t>
            </a:r>
            <a:r>
              <a:rPr lang="it-IT" dirty="0"/>
              <a:t> ecc. sono usate anche con il valore di articolo partitivo</a:t>
            </a:r>
          </a:p>
          <a:p>
            <a:pPr marL="0" indent="0">
              <a:buNone/>
            </a:pPr>
            <a:r>
              <a:rPr lang="it-IT" sz="2400" i="1" u="sng" dirty="0"/>
              <a:t>Ho bevuto </a:t>
            </a:r>
            <a:r>
              <a:rPr lang="it-IT" sz="2400" b="1" i="1" u="sng" dirty="0"/>
              <a:t>del</a:t>
            </a:r>
            <a:r>
              <a:rPr lang="it-IT" sz="2400" i="1" u="sng" dirty="0"/>
              <a:t> (articolo partitivo) vino </a:t>
            </a:r>
            <a:r>
              <a:rPr lang="it-IT" sz="2400" b="1" i="1" u="sng" dirty="0"/>
              <a:t>del</a:t>
            </a:r>
            <a:r>
              <a:rPr lang="it-IT" sz="2400" i="1" u="sng" dirty="0"/>
              <a:t> (preposizione articolata) Salento.</a:t>
            </a:r>
          </a:p>
          <a:p>
            <a:pPr marL="0" indent="0" algn="ctr">
              <a:buNone/>
            </a:pPr>
            <a:endParaRPr lang="en-IN" sz="2000" dirty="0">
              <a:hlinkClick r:id="rId2"/>
            </a:endParaRPr>
          </a:p>
          <a:p>
            <a:pPr marL="0" indent="0" algn="ctr">
              <a:buNone/>
            </a:pPr>
            <a:endParaRPr lang="en-IN" sz="2000" dirty="0">
              <a:hlinkClick r:id="rId2"/>
            </a:endParaRPr>
          </a:p>
          <a:p>
            <a:pPr marL="0" indent="0" algn="ctr">
              <a:buNone/>
            </a:pPr>
            <a:endParaRPr lang="en-IN" sz="2000" dirty="0">
              <a:hlinkClick r:id="rId2"/>
            </a:endParaRPr>
          </a:p>
          <a:p>
            <a:pPr marL="0" indent="0" algn="ctr">
              <a:buNone/>
            </a:pPr>
            <a:r>
              <a:rPr lang="en-IN" sz="2000" dirty="0">
                <a:hlinkClick r:id="rId2"/>
              </a:rPr>
              <a:t>http://www.treccani.it/enciclopedia/preposizioni_(La-grammatica-italiana)/</a:t>
            </a:r>
            <a:endParaRPr lang="en-IN" sz="2000" i="1" u="sng" dirty="0"/>
          </a:p>
        </p:txBody>
      </p:sp>
    </p:spTree>
    <p:extLst>
      <p:ext uri="{BB962C8B-B14F-4D97-AF65-F5344CB8AC3E}">
        <p14:creationId xmlns:p14="http://schemas.microsoft.com/office/powerpoint/2010/main" val="1892729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9F1A043-98C5-4815-81EC-F180A4F573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8590"/>
            <a:ext cx="11849100" cy="498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0BD6D6-55FD-458B-92E0-4E825ACABFDA}"/>
              </a:ext>
            </a:extLst>
          </p:cNvPr>
          <p:cNvSpPr/>
          <p:nvPr/>
        </p:nvSpPr>
        <p:spPr>
          <a:xfrm>
            <a:off x="4046220" y="6000750"/>
            <a:ext cx="829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>
                <a:hlinkClick r:id="rId3"/>
              </a:rPr>
              <a:t>http://www.treccani.it/enciclopedia/preposizioni_(La-grammatica-italiana)/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93484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1BF9E-37AA-4750-9BA4-D849AFA1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CONGIUNZIONE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18B84-F4E6-40B8-9BB8-3AD1DDB5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474470"/>
            <a:ext cx="11990070" cy="526923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70000"/>
              </a:lnSpc>
              <a:buNone/>
            </a:pPr>
            <a:r>
              <a:rPr lang="it-IT" sz="9600" dirty="0"/>
              <a:t>Sono parti invariabili del discorso usate per collegare tra loro due elementi all’interno di una proposizione oppure due o più proposizioni all’interno di un periodo</a:t>
            </a:r>
          </a:p>
          <a:p>
            <a:pPr>
              <a:lnSpc>
                <a:spcPct val="270000"/>
              </a:lnSpc>
            </a:pPr>
            <a:r>
              <a:rPr lang="it-IT" sz="9600" dirty="0"/>
              <a:t>Anna </a:t>
            </a:r>
            <a:r>
              <a:rPr lang="it-IT" sz="9600" b="1" dirty="0"/>
              <a:t>e</a:t>
            </a:r>
            <a:r>
              <a:rPr lang="it-IT" sz="9600" dirty="0"/>
              <a:t> Marco giocano</a:t>
            </a:r>
          </a:p>
          <a:p>
            <a:pPr>
              <a:lnSpc>
                <a:spcPct val="270000"/>
              </a:lnSpc>
            </a:pPr>
            <a:r>
              <a:rPr lang="it-IT" sz="9600" dirty="0"/>
              <a:t>Anna vorrebbe </a:t>
            </a:r>
            <a:r>
              <a:rPr lang="it-IT" sz="9600" b="1" dirty="0"/>
              <a:t>che</a:t>
            </a:r>
            <a:r>
              <a:rPr lang="it-IT" sz="9600" dirty="0"/>
              <a:t> Marco giocasse con lei</a:t>
            </a:r>
            <a:endParaRPr lang="en-IN" dirty="0">
              <a:hlinkClick r:id="rId2"/>
            </a:endParaRPr>
          </a:p>
          <a:p>
            <a:pPr marL="0" indent="0" algn="r">
              <a:buNone/>
            </a:pPr>
            <a:endParaRPr lang="en-IN" dirty="0">
              <a:hlinkClick r:id="rId2"/>
            </a:endParaRPr>
          </a:p>
          <a:p>
            <a:pPr marL="0" indent="0" algn="r">
              <a:buNone/>
            </a:pPr>
            <a:endParaRPr lang="en-IN" dirty="0">
              <a:hlinkClick r:id="rId2"/>
            </a:endParaRPr>
          </a:p>
          <a:p>
            <a:pPr marL="0" indent="0" algn="r">
              <a:buNone/>
            </a:pPr>
            <a:r>
              <a:rPr lang="en-IN" sz="7200" dirty="0">
                <a:hlinkClick r:id="rId2"/>
              </a:rPr>
              <a:t>http://www.treccani.it/enciclopedia/congiunzioni_%28La-grammatica-italiana%29/</a:t>
            </a: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val="2644591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71D8-AD18-4E66-9EC1-B5D27C47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LOCUZIONI CONGIUNTIVE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BCDA1-66DF-401B-A23F-CEC3BE723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3200" dirty="0"/>
              <a:t>una sequenza di più parole (scritte separatamente) svolge la stessa funzione di una congiunzione (</a:t>
            </a:r>
            <a:r>
              <a:rPr lang="it-IT" sz="3200" i="1" dirty="0"/>
              <a:t>dopo che</a:t>
            </a:r>
            <a:r>
              <a:rPr lang="it-IT" sz="3200" dirty="0"/>
              <a:t>,</a:t>
            </a:r>
            <a:r>
              <a:rPr lang="it-IT" sz="3200" i="1" dirty="0"/>
              <a:t> anche se</a:t>
            </a:r>
            <a:r>
              <a:rPr lang="it-IT" sz="3200" dirty="0"/>
              <a:t>,</a:t>
            </a:r>
            <a:r>
              <a:rPr lang="it-IT" sz="3200" i="1" dirty="0"/>
              <a:t> in modo da</a:t>
            </a:r>
            <a:r>
              <a:rPr lang="it-IT" sz="3200" dirty="0"/>
              <a:t>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it-IT" i="1" dirty="0"/>
              <a:t>Verrò da te più tardi </a:t>
            </a:r>
            <a:r>
              <a:rPr lang="it-IT" b="1" i="1" dirty="0"/>
              <a:t>in modo da</a:t>
            </a:r>
            <a:r>
              <a:rPr lang="it-IT" i="1" dirty="0"/>
              <a:t> chiarire la situazione</a:t>
            </a:r>
            <a:endParaRPr lang="en-IN" sz="3200" i="1" dirty="0"/>
          </a:p>
        </p:txBody>
      </p:sp>
    </p:spTree>
    <p:extLst>
      <p:ext uri="{BB962C8B-B14F-4D97-AF65-F5344CB8AC3E}">
        <p14:creationId xmlns:p14="http://schemas.microsoft.com/office/powerpoint/2010/main" val="199201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4844-A600-4D58-8FBB-0F7C7FD1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FORMAZIONE DEL NOME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DA53-55D1-41CA-B962-D54798429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NOMI DERIVATI:</a:t>
            </a:r>
          </a:p>
          <a:p>
            <a:pPr marL="0" indent="0">
              <a:buNone/>
            </a:pPr>
            <a:r>
              <a:rPr lang="en-IN" dirty="0"/>
              <a:t>SUFFUSSI E PREFISSI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NOMI COMPOSTI</a:t>
            </a:r>
          </a:p>
          <a:p>
            <a:pPr marL="0" indent="0">
              <a:buNone/>
            </a:pPr>
            <a:r>
              <a:rPr lang="en-IN" dirty="0"/>
              <a:t>NOMI ALTERATI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494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AFC1-41E7-4D4C-82F4-A487B47E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SIGNIFICATO DEL NOME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59ED-B1E7-488E-92A4-DCA867D88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PROPRI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COMUNI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CONCRETI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ASTRATTI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NUMERABILI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DI MASSA</a:t>
            </a:r>
          </a:p>
        </p:txBody>
      </p:sp>
    </p:spTree>
    <p:extLst>
      <p:ext uri="{BB962C8B-B14F-4D97-AF65-F5344CB8AC3E}">
        <p14:creationId xmlns:p14="http://schemas.microsoft.com/office/powerpoint/2010/main" val="301507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12A0-3DAA-421C-9F59-346D3E7D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LE PROFESSIONI AL FEMMINILE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111D-1778-4201-A939-7ED5AA2F3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CAMBIAMENTI SOCIALI</a:t>
            </a:r>
          </a:p>
          <a:p>
            <a:pPr marL="0" indent="0">
              <a:buNone/>
            </a:pPr>
            <a:r>
              <a:rPr lang="en-IN" dirty="0"/>
              <a:t>Maestro-</a:t>
            </a:r>
            <a:r>
              <a:rPr lang="en-IN" dirty="0" err="1"/>
              <a:t>maestra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Sindico-sindaca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Ministro-ministra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Revisore-revisora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VARIETA’ DI SOLUZIONI</a:t>
            </a:r>
          </a:p>
          <a:p>
            <a:pPr marL="0" indent="0">
              <a:buNone/>
            </a:pPr>
            <a:r>
              <a:rPr lang="en-IN" dirty="0"/>
              <a:t>Dottore-</a:t>
            </a:r>
            <a:r>
              <a:rPr lang="en-IN" dirty="0" err="1"/>
              <a:t>dottoressa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Notaio-notaia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Attore-attrice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Fratello-sorella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060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CB87-AA9F-4F68-8AA5-DCB62F557A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L’AGGETTIVO</a:t>
            </a:r>
          </a:p>
        </p:txBody>
      </p:sp>
    </p:spTree>
    <p:extLst>
      <p:ext uri="{BB962C8B-B14F-4D97-AF65-F5344CB8AC3E}">
        <p14:creationId xmlns:p14="http://schemas.microsoft.com/office/powerpoint/2010/main" val="130409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8FFE4-3310-4CD6-947E-0F4647DB2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FORMA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B1F644-D0CA-424F-A6E9-0E38540410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AGGETTIVO E ACCORDO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MASCHILE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FEMMINILE</m:t>
                    </m:r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dirty="0"/>
                  <a:t>SINGOLARE</a:t>
                </a:r>
                <a:r>
                  <a:rPr lang="en-I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IN" dirty="0"/>
                  <a:t>PLURALE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O/A/I/E</a:t>
                </a:r>
              </a:p>
              <a:p>
                <a:pPr marL="0" indent="0">
                  <a:buNone/>
                </a:pPr>
                <a:r>
                  <a:rPr lang="en-IN" dirty="0"/>
                  <a:t>E/I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B1F644-D0CA-424F-A6E9-0E38540410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96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35FF0-5EFA-4DFD-9753-0D1C04DA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015"/>
            <a:ext cx="10515600" cy="116098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COMPARAZIONE E FORMAZIONE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C0C6C-441A-48A0-863E-9F4F1E455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3852"/>
            <a:ext cx="10515600" cy="5835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COMPARATIVI E SUPERLATIVI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LA FORMAZIONE DELL’AGGETTIVO</a:t>
            </a:r>
          </a:p>
          <a:p>
            <a:pPr marL="0" indent="0">
              <a:buNone/>
            </a:pPr>
            <a:r>
              <a:rPr lang="en-IN" dirty="0"/>
              <a:t>SEMPLICI E PER DERIVAZIONE</a:t>
            </a:r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nomi</a:t>
            </a:r>
            <a:r>
              <a:rPr lang="en-IN" dirty="0"/>
              <a:t>      -finale, </a:t>
            </a:r>
            <a:r>
              <a:rPr lang="en-IN" dirty="0" err="1"/>
              <a:t>nordico</a:t>
            </a:r>
            <a:r>
              <a:rPr lang="en-IN" dirty="0"/>
              <a:t>, </a:t>
            </a:r>
            <a:r>
              <a:rPr lang="en-IN" dirty="0" err="1"/>
              <a:t>comunista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verbi</a:t>
            </a:r>
            <a:r>
              <a:rPr lang="en-IN" dirty="0"/>
              <a:t>        -</a:t>
            </a:r>
            <a:r>
              <a:rPr lang="en-IN" dirty="0" err="1"/>
              <a:t>piacevole</a:t>
            </a:r>
            <a:r>
              <a:rPr lang="en-IN" dirty="0"/>
              <a:t>, cantabile</a:t>
            </a:r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aggettivi</a:t>
            </a:r>
            <a:r>
              <a:rPr lang="en-IN" dirty="0"/>
              <a:t>    -</a:t>
            </a:r>
            <a:r>
              <a:rPr lang="en-IN" dirty="0" err="1"/>
              <a:t>piccolino</a:t>
            </a:r>
            <a:r>
              <a:rPr lang="en-IN" dirty="0"/>
              <a:t>, </a:t>
            </a:r>
            <a:r>
              <a:rPr lang="en-IN" dirty="0" err="1"/>
              <a:t>verdastro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participi</a:t>
            </a:r>
            <a:r>
              <a:rPr lang="en-IN" dirty="0"/>
              <a:t> </a:t>
            </a:r>
            <a:r>
              <a:rPr lang="en-IN" dirty="0" err="1"/>
              <a:t>passato</a:t>
            </a:r>
            <a:r>
              <a:rPr lang="en-IN" dirty="0"/>
              <a:t>     -</a:t>
            </a:r>
            <a:r>
              <a:rPr lang="en-IN" dirty="0" err="1"/>
              <a:t>cotte</a:t>
            </a:r>
            <a:r>
              <a:rPr lang="en-IN" dirty="0"/>
              <a:t> in </a:t>
            </a:r>
            <a:r>
              <a:rPr lang="en-IN" dirty="0" err="1"/>
              <a:t>mele</a:t>
            </a:r>
            <a:r>
              <a:rPr lang="en-IN" dirty="0"/>
              <a:t> </a:t>
            </a:r>
            <a:r>
              <a:rPr lang="en-IN" dirty="0" err="1"/>
              <a:t>cotte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/>
              <a:t>Participi</a:t>
            </a:r>
            <a:r>
              <a:rPr lang="en-IN" dirty="0"/>
              <a:t> </a:t>
            </a:r>
            <a:r>
              <a:rPr lang="en-IN" dirty="0" err="1"/>
              <a:t>presenti</a:t>
            </a:r>
            <a:r>
              <a:rPr lang="en-IN" dirty="0"/>
              <a:t> </a:t>
            </a:r>
            <a:r>
              <a:rPr lang="en-IN" dirty="0" err="1"/>
              <a:t>diventati</a:t>
            </a:r>
            <a:r>
              <a:rPr lang="en-IN" dirty="0"/>
              <a:t> </a:t>
            </a:r>
            <a:r>
              <a:rPr lang="en-IN" dirty="0" err="1"/>
              <a:t>aggettivi</a:t>
            </a:r>
            <a:r>
              <a:rPr lang="en-IN" dirty="0"/>
              <a:t>---</a:t>
            </a:r>
            <a:r>
              <a:rPr lang="en-IN" dirty="0" err="1"/>
              <a:t>corrente</a:t>
            </a:r>
            <a:r>
              <a:rPr lang="en-IN" dirty="0"/>
              <a:t>, </a:t>
            </a:r>
            <a:r>
              <a:rPr lang="en-IN" dirty="0" err="1"/>
              <a:t>piccante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5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AD6C-A0FB-410E-996A-79A05E1E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6445"/>
          </a:xfrm>
        </p:spPr>
        <p:txBody>
          <a:bodyPr/>
          <a:lstStyle/>
          <a:p>
            <a:pPr algn="ctr"/>
            <a:r>
              <a:rPr lang="en-IN" dirty="0"/>
              <a:t>I PRONOMI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90C35-CE90-42C5-8F5E-A3F34920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446"/>
            <a:ext cx="10515600" cy="6011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dirty="0"/>
              <a:t>PERSONALI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-SOGGETTO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-OGGETTO DIRETTO E INDIRETTO</a:t>
            </a:r>
          </a:p>
          <a:p>
            <a:pPr>
              <a:lnSpc>
                <a:spcPct val="150000"/>
              </a:lnSpc>
            </a:pPr>
            <a:r>
              <a:rPr lang="en-IN" dirty="0"/>
              <a:t>CLITICI- ne, ci/vi----la </a:t>
            </a:r>
            <a:r>
              <a:rPr lang="en-IN" dirty="0" err="1"/>
              <a:t>posizione</a:t>
            </a:r>
            <a:r>
              <a:rPr lang="en-IN" dirty="0"/>
              <a:t> </a:t>
            </a:r>
            <a:r>
              <a:rPr lang="en-IN" dirty="0" err="1"/>
              <a:t>nella</a:t>
            </a:r>
            <a:r>
              <a:rPr lang="en-IN" dirty="0"/>
              <a:t> </a:t>
            </a:r>
            <a:r>
              <a:rPr lang="en-IN" dirty="0" err="1"/>
              <a:t>frase</a:t>
            </a:r>
            <a:r>
              <a:rPr lang="en-IN" dirty="0"/>
              <a:t> cambia</a:t>
            </a:r>
          </a:p>
          <a:p>
            <a:pPr>
              <a:lnSpc>
                <a:spcPct val="150000"/>
              </a:lnSpc>
            </a:pPr>
            <a:r>
              <a:rPr lang="en-IN" dirty="0"/>
              <a:t>RIFLESSIVI-forma libera e forma </a:t>
            </a:r>
            <a:r>
              <a:rPr lang="en-IN" dirty="0" err="1"/>
              <a:t>clitica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POSSESSIVI-</a:t>
            </a:r>
            <a:r>
              <a:rPr lang="en-IN" dirty="0" err="1"/>
              <a:t>pronomi</a:t>
            </a:r>
            <a:r>
              <a:rPr lang="en-IN" dirty="0"/>
              <a:t> e </a:t>
            </a:r>
            <a:r>
              <a:rPr lang="en-IN" dirty="0" err="1"/>
              <a:t>aggettivi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DIMOSTRATIVI-</a:t>
            </a:r>
            <a:r>
              <a:rPr lang="en-IN" dirty="0" err="1"/>
              <a:t>pronomi</a:t>
            </a:r>
            <a:r>
              <a:rPr lang="en-IN" dirty="0"/>
              <a:t> e </a:t>
            </a:r>
            <a:r>
              <a:rPr lang="en-IN" dirty="0" err="1"/>
              <a:t>aggettivi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INDEFINITI-</a:t>
            </a:r>
            <a:r>
              <a:rPr lang="en-IN" dirty="0" err="1"/>
              <a:t>nessuno</a:t>
            </a:r>
            <a:r>
              <a:rPr lang="en-IN" dirty="0"/>
              <a:t>, </a:t>
            </a:r>
            <a:r>
              <a:rPr lang="en-IN" dirty="0" err="1"/>
              <a:t>nulla</a:t>
            </a:r>
            <a:r>
              <a:rPr lang="en-IN" dirty="0"/>
              <a:t>, </a:t>
            </a:r>
            <a:r>
              <a:rPr lang="en-IN" dirty="0" err="1"/>
              <a:t>qualcuno</a:t>
            </a:r>
            <a:r>
              <a:rPr lang="en-IN" dirty="0"/>
              <a:t>, </a:t>
            </a:r>
            <a:r>
              <a:rPr lang="en-IN" dirty="0" err="1"/>
              <a:t>chiunque</a:t>
            </a:r>
            <a:r>
              <a:rPr lang="en-IN" dirty="0"/>
              <a:t>, </a:t>
            </a:r>
            <a:r>
              <a:rPr lang="en-IN" dirty="0" err="1"/>
              <a:t>ciascuno</a:t>
            </a:r>
            <a:r>
              <a:rPr lang="en-IN" dirty="0"/>
              <a:t>, </a:t>
            </a:r>
            <a:r>
              <a:rPr lang="en-IN" dirty="0" err="1"/>
              <a:t>ognuno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IMPERSONALE</a:t>
            </a:r>
          </a:p>
        </p:txBody>
      </p:sp>
    </p:spTree>
    <p:extLst>
      <p:ext uri="{BB962C8B-B14F-4D97-AF65-F5344CB8AC3E}">
        <p14:creationId xmlns:p14="http://schemas.microsoft.com/office/powerpoint/2010/main" val="396043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880</Words>
  <Application>Microsoft Office PowerPoint</Application>
  <PresentationFormat>Widescreen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Crimson Text</vt:lpstr>
      <vt:lpstr>Office Theme</vt:lpstr>
      <vt:lpstr>NOME  AGGETTIVO</vt:lpstr>
      <vt:lpstr>IL NOME</vt:lpstr>
      <vt:lpstr>LA FORMAZIONE DEL NOME</vt:lpstr>
      <vt:lpstr>IL SIGNIFICATO DEL NOME</vt:lpstr>
      <vt:lpstr>LE PROFESSIONI AL FEMMINILE</vt:lpstr>
      <vt:lpstr>L’AGGETTIVO</vt:lpstr>
      <vt:lpstr>FORMA</vt:lpstr>
      <vt:lpstr>COMPARAZIONE E FORMAZIONE</vt:lpstr>
      <vt:lpstr>I PRONOMI</vt:lpstr>
      <vt:lpstr>FENOMENI DELL’USO</vt:lpstr>
      <vt:lpstr>L’AVVERBIO</vt:lpstr>
      <vt:lpstr>PowerPoint Presentation</vt:lpstr>
      <vt:lpstr> ARTICOLO </vt:lpstr>
      <vt:lpstr>QUANDO SI USANO?  QUALE?  E QUANDO NON SI USANO? CON I POSSESSIVI</vt:lpstr>
      <vt:lpstr>L’ARTICOLO E NOMI PROPRI</vt:lpstr>
      <vt:lpstr>PREPOSIZIONE E LA SUA ORIGINE LA POSTPOSIZIONE</vt:lpstr>
      <vt:lpstr>PREPOSIZIONE</vt:lpstr>
      <vt:lpstr>PREPOSIZIONI PROPRIE</vt:lpstr>
      <vt:lpstr>PREPOSIZIONI IMPROPRIE</vt:lpstr>
      <vt:lpstr>PREPOSIZIONI ARTICOLATE</vt:lpstr>
      <vt:lpstr>PowerPoint Presentation</vt:lpstr>
      <vt:lpstr>CONGIUNZIONE</vt:lpstr>
      <vt:lpstr>LOCUZIONI CONGIUNTIVE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 AGGETTIVO</dc:title>
  <dc:creator>Tanya Roy</dc:creator>
  <cp:lastModifiedBy>919811477930</cp:lastModifiedBy>
  <cp:revision>42</cp:revision>
  <dcterms:created xsi:type="dcterms:W3CDTF">2019-11-06T15:32:59Z</dcterms:created>
  <dcterms:modified xsi:type="dcterms:W3CDTF">2019-11-21T21:36:56Z</dcterms:modified>
</cp:coreProperties>
</file>