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3" r:id="rId4"/>
    <p:sldId id="274" r:id="rId5"/>
    <p:sldId id="275" r:id="rId6"/>
    <p:sldId id="276" r:id="rId7"/>
    <p:sldId id="277" r:id="rId8"/>
    <p:sldId id="278" r:id="rId9"/>
    <p:sldId id="293" r:id="rId10"/>
    <p:sldId id="294" r:id="rId11"/>
    <p:sldId id="295" r:id="rId12"/>
    <p:sldId id="279" r:id="rId13"/>
    <p:sldId id="280" r:id="rId14"/>
    <p:sldId id="281" r:id="rId15"/>
    <p:sldId id="282" r:id="rId16"/>
    <p:sldId id="283" r:id="rId17"/>
    <p:sldId id="284" r:id="rId18"/>
    <p:sldId id="256" r:id="rId19"/>
    <p:sldId id="257" r:id="rId20"/>
    <p:sldId id="285" r:id="rId21"/>
    <p:sldId id="286" r:id="rId22"/>
    <p:sldId id="258" r:id="rId23"/>
    <p:sldId id="287" r:id="rId24"/>
    <p:sldId id="259" r:id="rId25"/>
    <p:sldId id="288" r:id="rId26"/>
    <p:sldId id="260" r:id="rId27"/>
    <p:sldId id="261" r:id="rId28"/>
    <p:sldId id="262" r:id="rId29"/>
    <p:sldId id="263" r:id="rId30"/>
    <p:sldId id="264" r:id="rId31"/>
    <p:sldId id="265" r:id="rId32"/>
    <p:sldId id="266" r:id="rId33"/>
    <p:sldId id="267" r:id="rId34"/>
    <p:sldId id="269" r:id="rId35"/>
    <p:sldId id="289" r:id="rId36"/>
    <p:sldId id="290" r:id="rId37"/>
    <p:sldId id="291" r:id="rId38"/>
    <p:sldId id="270"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AB865-2C08-4FFF-AF56-0EC956CFB0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CA29491-1E41-4CF1-8306-5C6E522399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8524C2B-9294-4BB3-AA80-A5412DAD917F}"/>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5" name="Footer Placeholder 4">
            <a:extLst>
              <a:ext uri="{FF2B5EF4-FFF2-40B4-BE49-F238E27FC236}">
                <a16:creationId xmlns:a16="http://schemas.microsoft.com/office/drawing/2014/main" id="{8B7A430A-0FDF-44AE-8EC0-3545571CF76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62F562-2359-49A5-BAF8-DA553DA68D7D}"/>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205447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76AC-83BE-470F-B686-F6796D4C2FC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49CD434-1AC0-4B70-861E-22503F7EE2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4933B14-9C21-410F-BEC6-748A01D83688}"/>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5" name="Footer Placeholder 4">
            <a:extLst>
              <a:ext uri="{FF2B5EF4-FFF2-40B4-BE49-F238E27FC236}">
                <a16:creationId xmlns:a16="http://schemas.microsoft.com/office/drawing/2014/main" id="{04C7FE6A-4DBB-456F-AC5A-C167971641B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FDC455-3AF1-4131-A87F-2F7CF929B452}"/>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290612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2A81D9-45CB-4A76-883B-19F47663C7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B4C6B22-E3EB-43F9-88F9-1A7E830D34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FC98818-547B-4F82-9A91-5A57781AA4ED}"/>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5" name="Footer Placeholder 4">
            <a:extLst>
              <a:ext uri="{FF2B5EF4-FFF2-40B4-BE49-F238E27FC236}">
                <a16:creationId xmlns:a16="http://schemas.microsoft.com/office/drawing/2014/main" id="{AFE41A0A-DF96-4D7C-BCBA-A0C7FB52352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F3B1D9F-AE5F-46E9-8860-5D586888B0BB}"/>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44543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0E5FD-5044-4F39-8162-1A5C846FBB6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CA6E7B5-44C4-40D7-9F8A-7508FDD32A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4F86A48-2C74-4830-8611-0E1B14CB601D}"/>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5" name="Footer Placeholder 4">
            <a:extLst>
              <a:ext uri="{FF2B5EF4-FFF2-40B4-BE49-F238E27FC236}">
                <a16:creationId xmlns:a16="http://schemas.microsoft.com/office/drawing/2014/main" id="{F5F66BD1-3918-4A4D-810F-C234F6ECD11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26687BA-B028-4739-8716-46402C6AC624}"/>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3302287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BE6A5-EBF0-4C9D-A29D-F1AD548DDC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879247-70B8-4D26-BB85-BDF890872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670DC5-7B0D-4D81-B6C2-E6DADE59347F}"/>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5" name="Footer Placeholder 4">
            <a:extLst>
              <a:ext uri="{FF2B5EF4-FFF2-40B4-BE49-F238E27FC236}">
                <a16:creationId xmlns:a16="http://schemas.microsoft.com/office/drawing/2014/main" id="{EE95E4AF-9230-4780-A9A8-A1B7FC78804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E5ED4C1-C9FA-49FD-95BA-A8A7C793133B}"/>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2314015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6B5F-F436-41C7-BF99-7E2D298EA27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0B7F4EB-CDA0-4ECD-A735-8ABE2E91CC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37EE6D3-2A7C-42D8-9989-E05D816E24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95453DB-CC46-4280-9D09-CA29B8C4D346}"/>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6" name="Footer Placeholder 5">
            <a:extLst>
              <a:ext uri="{FF2B5EF4-FFF2-40B4-BE49-F238E27FC236}">
                <a16:creationId xmlns:a16="http://schemas.microsoft.com/office/drawing/2014/main" id="{F72FEDEE-2C88-44BB-87B4-2CB72DB1A55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20B76BE-5CB8-4A6D-902A-C7F2EA129E3E}"/>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128768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53EF-94CA-465D-A31C-EECC89FCB76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798C6F7-1E97-4647-B4BB-C40E49CA4B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B7369F-B8ED-4516-96F2-497D4E8180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3D11EA4-FDC8-4096-8B77-83B0A63500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1EFF9B-E366-403E-ACD1-69012C7B8C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B4C60E4-D080-489A-8ED4-15122CB99774}"/>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8" name="Footer Placeholder 7">
            <a:extLst>
              <a:ext uri="{FF2B5EF4-FFF2-40B4-BE49-F238E27FC236}">
                <a16:creationId xmlns:a16="http://schemas.microsoft.com/office/drawing/2014/main" id="{ED941F59-3824-401E-B680-F8FE707171A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A669773-3E40-417B-8BE0-D228F6C06B88}"/>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2660008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A12B4-1B4C-4A20-B78D-2BDEED82CE1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69C6072-22AF-4374-BF2C-BCE206255931}"/>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4" name="Footer Placeholder 3">
            <a:extLst>
              <a:ext uri="{FF2B5EF4-FFF2-40B4-BE49-F238E27FC236}">
                <a16:creationId xmlns:a16="http://schemas.microsoft.com/office/drawing/2014/main" id="{3778CA0A-CE25-4CB9-BD04-6809341DBE0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ECB052A-F9F9-4B5C-B2EE-92AE643E1EB1}"/>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94579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E522E0-919E-4F67-922C-5C651F4E1E32}"/>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3" name="Footer Placeholder 2">
            <a:extLst>
              <a:ext uri="{FF2B5EF4-FFF2-40B4-BE49-F238E27FC236}">
                <a16:creationId xmlns:a16="http://schemas.microsoft.com/office/drawing/2014/main" id="{394F365B-7621-4147-B0C3-FF03D56B426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DB1E3D-D1E9-49BD-9027-8D493540A43E}"/>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384371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B2007-5AC8-4A78-B7AA-A29165AEBC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14EC50D-1E25-4ED0-855F-5A97009387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AC770B8-6471-456B-A8B7-E34C66575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57E85A-B2CB-417A-B31B-A948D974E59F}"/>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6" name="Footer Placeholder 5">
            <a:extLst>
              <a:ext uri="{FF2B5EF4-FFF2-40B4-BE49-F238E27FC236}">
                <a16:creationId xmlns:a16="http://schemas.microsoft.com/office/drawing/2014/main" id="{C9042492-B988-47F2-BAB5-5E646E95C9E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F871DBD-ED9D-4974-813D-AD7FDA3B9A2F}"/>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2792103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0D2F5-0ACD-47F3-BC2D-D94A788806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8284521-B29D-4C35-95DF-410AE9097E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6377F95-3084-4101-B94E-BBA1ADE5F2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246C4E-3FCA-4391-A052-74E8CBE6EE66}"/>
              </a:ext>
            </a:extLst>
          </p:cNvPr>
          <p:cNvSpPr>
            <a:spLocks noGrp="1"/>
          </p:cNvSpPr>
          <p:nvPr>
            <p:ph type="dt" sz="half" idx="10"/>
          </p:nvPr>
        </p:nvSpPr>
        <p:spPr/>
        <p:txBody>
          <a:bodyPr/>
          <a:lstStyle/>
          <a:p>
            <a:fld id="{73D19203-2076-4FB0-A132-759CBC3D9136}" type="datetimeFigureOut">
              <a:rPr lang="en-IN" smtClean="0"/>
              <a:t>11-11-2019</a:t>
            </a:fld>
            <a:endParaRPr lang="en-IN"/>
          </a:p>
        </p:txBody>
      </p:sp>
      <p:sp>
        <p:nvSpPr>
          <p:cNvPr id="6" name="Footer Placeholder 5">
            <a:extLst>
              <a:ext uri="{FF2B5EF4-FFF2-40B4-BE49-F238E27FC236}">
                <a16:creationId xmlns:a16="http://schemas.microsoft.com/office/drawing/2014/main" id="{A355D627-4B3B-42F1-8E2D-6A5CF53DFEB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CFA5AB2-8032-442A-B368-EE21A0815ACC}"/>
              </a:ext>
            </a:extLst>
          </p:cNvPr>
          <p:cNvSpPr>
            <a:spLocks noGrp="1"/>
          </p:cNvSpPr>
          <p:nvPr>
            <p:ph type="sldNum" sz="quarter" idx="12"/>
          </p:nvPr>
        </p:nvSpPr>
        <p:spPr/>
        <p:txBody>
          <a:bodyPr/>
          <a:lstStyle/>
          <a:p>
            <a:fld id="{0ADA6820-3EFB-4375-B2DD-BDB1A9702295}" type="slidenum">
              <a:rPr lang="en-IN" smtClean="0"/>
              <a:t>‹#›</a:t>
            </a:fld>
            <a:endParaRPr lang="en-IN"/>
          </a:p>
        </p:txBody>
      </p:sp>
    </p:spTree>
    <p:extLst>
      <p:ext uri="{BB962C8B-B14F-4D97-AF65-F5344CB8AC3E}">
        <p14:creationId xmlns:p14="http://schemas.microsoft.com/office/powerpoint/2010/main" val="360583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D51D6B-EDD8-40EC-9C95-CF82C2761B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6C9B843-865C-4FB0-94BA-AEC5A948A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D99020-9058-4951-9FEA-C62C48D7C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19203-2076-4FB0-A132-759CBC3D9136}" type="datetimeFigureOut">
              <a:rPr lang="en-IN" smtClean="0"/>
              <a:t>11-11-2019</a:t>
            </a:fld>
            <a:endParaRPr lang="en-IN"/>
          </a:p>
        </p:txBody>
      </p:sp>
      <p:sp>
        <p:nvSpPr>
          <p:cNvPr id="5" name="Footer Placeholder 4">
            <a:extLst>
              <a:ext uri="{FF2B5EF4-FFF2-40B4-BE49-F238E27FC236}">
                <a16:creationId xmlns:a16="http://schemas.microsoft.com/office/drawing/2014/main" id="{9DF98D87-2C48-4994-A8B8-B16EE71158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9C1AA73-319C-4E38-B38B-4009641C73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A6820-3EFB-4375-B2DD-BDB1A9702295}" type="slidenum">
              <a:rPr lang="en-IN" smtClean="0"/>
              <a:t>‹#›</a:t>
            </a:fld>
            <a:endParaRPr lang="en-IN"/>
          </a:p>
        </p:txBody>
      </p:sp>
    </p:spTree>
    <p:extLst>
      <p:ext uri="{BB962C8B-B14F-4D97-AF65-F5344CB8AC3E}">
        <p14:creationId xmlns:p14="http://schemas.microsoft.com/office/powerpoint/2010/main" val="3875381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reccani.it/enciclopedia/test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etitewriterdotco.wordpress.com/2015/07/20/i-sette-criteri-della-testualita-di-beaugrande-e-dressl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386288-AF62-45FD-89F8-7BBBE402938B}"/>
              </a:ext>
            </a:extLst>
          </p:cNvPr>
          <p:cNvSpPr>
            <a:spLocks noGrp="1"/>
          </p:cNvSpPr>
          <p:nvPr>
            <p:ph idx="1"/>
          </p:nvPr>
        </p:nvSpPr>
        <p:spPr>
          <a:xfrm>
            <a:off x="838200" y="113016"/>
            <a:ext cx="10515600" cy="6524090"/>
          </a:xfrm>
        </p:spPr>
        <p:txBody>
          <a:bodyPr>
            <a:noAutofit/>
          </a:bodyPr>
          <a:lstStyle/>
          <a:p>
            <a:pPr marL="0" indent="0" algn="ctr">
              <a:lnSpc>
                <a:spcPct val="250000"/>
              </a:lnSpc>
              <a:buNone/>
            </a:pPr>
            <a:r>
              <a:rPr lang="en-IN" sz="4000" dirty="0"/>
              <a:t>DALLA PAROLA </a:t>
            </a:r>
          </a:p>
          <a:p>
            <a:pPr marL="0" indent="0" algn="ctr">
              <a:lnSpc>
                <a:spcPct val="250000"/>
              </a:lnSpc>
              <a:buNone/>
            </a:pPr>
            <a:r>
              <a:rPr lang="en-IN" sz="4000" dirty="0"/>
              <a:t>AL SINTAGMA </a:t>
            </a:r>
          </a:p>
          <a:p>
            <a:pPr marL="0" indent="0" algn="ctr">
              <a:lnSpc>
                <a:spcPct val="250000"/>
              </a:lnSpc>
              <a:buNone/>
            </a:pPr>
            <a:r>
              <a:rPr lang="en-IN" sz="4000" dirty="0"/>
              <a:t>ALLA FRASE </a:t>
            </a:r>
          </a:p>
          <a:p>
            <a:pPr marL="0" indent="0" algn="ctr">
              <a:lnSpc>
                <a:spcPct val="250000"/>
              </a:lnSpc>
              <a:buNone/>
            </a:pPr>
            <a:r>
              <a:rPr lang="en-IN" sz="4000" dirty="0"/>
              <a:t>AL TESTO</a:t>
            </a:r>
          </a:p>
        </p:txBody>
      </p:sp>
    </p:spTree>
    <p:extLst>
      <p:ext uri="{BB962C8B-B14F-4D97-AF65-F5344CB8AC3E}">
        <p14:creationId xmlns:p14="http://schemas.microsoft.com/office/powerpoint/2010/main" val="4223405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770643-9B0C-4653-94E5-0879BB92F9B1}"/>
              </a:ext>
            </a:extLst>
          </p:cNvPr>
          <p:cNvSpPr>
            <a:spLocks noGrp="1"/>
          </p:cNvSpPr>
          <p:nvPr>
            <p:ph idx="1"/>
          </p:nvPr>
        </p:nvSpPr>
        <p:spPr/>
        <p:txBody>
          <a:bodyPr/>
          <a:lstStyle/>
          <a:p>
            <a:pPr marL="0" indent="0" algn="just" fontAlgn="base">
              <a:lnSpc>
                <a:spcPct val="250000"/>
              </a:lnSpc>
              <a:buNone/>
            </a:pPr>
            <a:r>
              <a:rPr lang="it-IT" sz="3200" dirty="0"/>
              <a:t>I giuntivi, ossia le congiunzioni (</a:t>
            </a:r>
            <a:r>
              <a:rPr lang="it-IT" sz="3200" i="1" dirty="0"/>
              <a:t>e</a:t>
            </a:r>
            <a:r>
              <a:rPr lang="it-IT" sz="3200" dirty="0"/>
              <a:t>), le disgiunzioni (</a:t>
            </a:r>
            <a:r>
              <a:rPr lang="it-IT" sz="3200" i="1" dirty="0"/>
              <a:t>o</a:t>
            </a:r>
            <a:r>
              <a:rPr lang="it-IT" sz="3200" dirty="0"/>
              <a:t>) le </a:t>
            </a:r>
            <a:r>
              <a:rPr lang="it-IT" sz="3200" dirty="0" err="1"/>
              <a:t>controgiunzioni</a:t>
            </a:r>
            <a:r>
              <a:rPr lang="it-IT" sz="3200" dirty="0"/>
              <a:t> (</a:t>
            </a:r>
            <a:r>
              <a:rPr lang="it-IT" sz="3200" i="1" dirty="0"/>
              <a:t>ma, però</a:t>
            </a:r>
            <a:r>
              <a:rPr lang="it-IT" sz="3200" dirty="0"/>
              <a:t>), le subordinazioni, tutte relazioni di coerenza che tengono connesse le frasi tra loro.</a:t>
            </a:r>
          </a:p>
          <a:p>
            <a:pPr marL="0" indent="0">
              <a:buNone/>
            </a:pPr>
            <a:endParaRPr lang="en-IN" dirty="0"/>
          </a:p>
        </p:txBody>
      </p:sp>
    </p:spTree>
    <p:extLst>
      <p:ext uri="{BB962C8B-B14F-4D97-AF65-F5344CB8AC3E}">
        <p14:creationId xmlns:p14="http://schemas.microsoft.com/office/powerpoint/2010/main" val="3718453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266610-E1D1-4EB3-9C17-D9B877AAE3FD}"/>
              </a:ext>
            </a:extLst>
          </p:cNvPr>
          <p:cNvSpPr>
            <a:spLocks noGrp="1"/>
          </p:cNvSpPr>
          <p:nvPr>
            <p:ph idx="1"/>
          </p:nvPr>
        </p:nvSpPr>
        <p:spPr/>
        <p:txBody>
          <a:bodyPr/>
          <a:lstStyle/>
          <a:p>
            <a:pPr marL="0" indent="0" algn="just">
              <a:lnSpc>
                <a:spcPct val="250000"/>
              </a:lnSpc>
              <a:buNone/>
            </a:pPr>
            <a:r>
              <a:rPr lang="it-IT" sz="3200" dirty="0"/>
              <a:t>I deittici, si mette in rapporto l’enunciato con la situazione spazio-temporale a cui si riferisce e possono essere personali e sociali, spaziali e temporali.</a:t>
            </a:r>
          </a:p>
          <a:p>
            <a:pPr marL="0" indent="0">
              <a:buNone/>
            </a:pPr>
            <a:endParaRPr lang="en-IN" dirty="0"/>
          </a:p>
        </p:txBody>
      </p:sp>
    </p:spTree>
    <p:extLst>
      <p:ext uri="{BB962C8B-B14F-4D97-AF65-F5344CB8AC3E}">
        <p14:creationId xmlns:p14="http://schemas.microsoft.com/office/powerpoint/2010/main" val="2878158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6A98E-2FC3-4E25-B443-292DEEB69914}"/>
              </a:ext>
            </a:extLst>
          </p:cNvPr>
          <p:cNvSpPr>
            <a:spLocks noGrp="1"/>
          </p:cNvSpPr>
          <p:nvPr>
            <p:ph type="title"/>
          </p:nvPr>
        </p:nvSpPr>
        <p:spPr/>
        <p:txBody>
          <a:bodyPr/>
          <a:lstStyle/>
          <a:p>
            <a:pPr algn="ctr"/>
            <a:r>
              <a:rPr lang="it-IT" dirty="0"/>
              <a:t>LA COERENZA</a:t>
            </a:r>
            <a:endParaRPr lang="en-IN" dirty="0"/>
          </a:p>
        </p:txBody>
      </p:sp>
      <p:sp>
        <p:nvSpPr>
          <p:cNvPr id="3" name="Content Placeholder 2">
            <a:extLst>
              <a:ext uri="{FF2B5EF4-FFF2-40B4-BE49-F238E27FC236}">
                <a16:creationId xmlns:a16="http://schemas.microsoft.com/office/drawing/2014/main" id="{6D357E1A-D661-4F97-8882-9E5C09689CE7}"/>
              </a:ext>
            </a:extLst>
          </p:cNvPr>
          <p:cNvSpPr>
            <a:spLocks noGrp="1"/>
          </p:cNvSpPr>
          <p:nvPr>
            <p:ph idx="1"/>
          </p:nvPr>
        </p:nvSpPr>
        <p:spPr>
          <a:xfrm>
            <a:off x="71919" y="1387011"/>
            <a:ext cx="12120081" cy="5470989"/>
          </a:xfrm>
        </p:spPr>
        <p:txBody>
          <a:bodyPr>
            <a:normAutofit/>
          </a:bodyPr>
          <a:lstStyle/>
          <a:p>
            <a:pPr marL="0" indent="0" algn="just">
              <a:buNone/>
            </a:pPr>
            <a:r>
              <a:rPr lang="it-IT" dirty="0"/>
              <a:t>Prevede un livello più profondo rispetto alla coesione, riguarda la struttura semantica di un testo e la struttura logica e psicologica dei concetti espressi. </a:t>
            </a:r>
          </a:p>
          <a:p>
            <a:pPr marL="0" indent="0" algn="just">
              <a:buNone/>
            </a:pPr>
            <a:r>
              <a:rPr lang="it-IT" dirty="0"/>
              <a:t>Un testo produce senso se esiste una continuità di senso all’interno del sapere attivato con le espressioni testuali, sarà privo di senso se i riceventi non riescono a rilevare una continuità. </a:t>
            </a:r>
          </a:p>
          <a:p>
            <a:pPr marL="0" indent="0" algn="just">
              <a:buNone/>
            </a:pPr>
            <a:r>
              <a:rPr lang="it-IT" dirty="0"/>
              <a:t>Un testo risulta coerente quando nel riceverlo il destinatario è in grado di attivare una serie di conoscenze già immagazzinate e condivise. </a:t>
            </a:r>
          </a:p>
          <a:p>
            <a:pPr marL="0" indent="0" algn="just">
              <a:buNone/>
            </a:pPr>
            <a:r>
              <a:rPr lang="it-IT" dirty="0"/>
              <a:t>La traccia dell’esperienza passata accumulata nella memoria lascia nella conoscenza delle tracce che permettono di collegare le frasi di un testo tra loro, anche quando ci sono lacune di informazione concettuale, volta a ricostruire la continuità di senso all’interno del messaggio.</a:t>
            </a:r>
            <a:endParaRPr lang="en-IN" dirty="0"/>
          </a:p>
        </p:txBody>
      </p:sp>
    </p:spTree>
    <p:extLst>
      <p:ext uri="{BB962C8B-B14F-4D97-AF65-F5344CB8AC3E}">
        <p14:creationId xmlns:p14="http://schemas.microsoft.com/office/powerpoint/2010/main" val="2382468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531755-24C1-4E18-95D0-0CEF37246E2E}"/>
              </a:ext>
            </a:extLst>
          </p:cNvPr>
          <p:cNvSpPr>
            <a:spLocks noGrp="1"/>
          </p:cNvSpPr>
          <p:nvPr>
            <p:ph idx="1"/>
          </p:nvPr>
        </p:nvSpPr>
        <p:spPr>
          <a:xfrm>
            <a:off x="71919" y="986318"/>
            <a:ext cx="12120081" cy="5871681"/>
          </a:xfrm>
        </p:spPr>
        <p:txBody>
          <a:bodyPr>
            <a:normAutofit/>
          </a:bodyPr>
          <a:lstStyle/>
          <a:p>
            <a:pPr marL="0" indent="0" algn="just" fontAlgn="base">
              <a:buNone/>
            </a:pPr>
            <a:endParaRPr lang="it-IT" i="1" u="sng" dirty="0"/>
          </a:p>
          <a:p>
            <a:pPr marL="0" indent="0" algn="just" fontAlgn="base">
              <a:buNone/>
            </a:pPr>
            <a:endParaRPr lang="it-IT" i="1" u="sng" dirty="0"/>
          </a:p>
          <a:p>
            <a:pPr marL="0" indent="0" algn="just" fontAlgn="base">
              <a:buNone/>
            </a:pPr>
            <a:endParaRPr lang="it-IT" i="1" u="sng" dirty="0"/>
          </a:p>
          <a:p>
            <a:pPr marL="0" indent="0" algn="just" fontAlgn="base">
              <a:buNone/>
            </a:pPr>
            <a:endParaRPr lang="it-IT" i="1" u="sng" dirty="0"/>
          </a:p>
          <a:p>
            <a:pPr marL="0" indent="0" algn="just" fontAlgn="base">
              <a:lnSpc>
                <a:spcPct val="200000"/>
              </a:lnSpc>
              <a:buNone/>
            </a:pPr>
            <a:r>
              <a:rPr lang="it-IT" i="1" u="sng" dirty="0"/>
              <a:t>L’intenzionalità</a:t>
            </a:r>
            <a:r>
              <a:rPr lang="it-IT" dirty="0"/>
              <a:t>, criterio che riguarda l’intenzione di chi produce un testo coeso e coerente.</a:t>
            </a:r>
          </a:p>
          <a:p>
            <a:pPr marL="0" indent="0">
              <a:buNone/>
            </a:pPr>
            <a:endParaRPr lang="en-IN" dirty="0"/>
          </a:p>
        </p:txBody>
      </p:sp>
    </p:spTree>
    <p:extLst>
      <p:ext uri="{BB962C8B-B14F-4D97-AF65-F5344CB8AC3E}">
        <p14:creationId xmlns:p14="http://schemas.microsoft.com/office/powerpoint/2010/main" val="4134824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65AAB7-73FB-4F77-9239-65651ABB8F7F}"/>
              </a:ext>
            </a:extLst>
          </p:cNvPr>
          <p:cNvSpPr>
            <a:spLocks noGrp="1"/>
          </p:cNvSpPr>
          <p:nvPr>
            <p:ph idx="1"/>
          </p:nvPr>
        </p:nvSpPr>
        <p:spPr>
          <a:xfrm>
            <a:off x="838200" y="308225"/>
            <a:ext cx="10515600" cy="5868738"/>
          </a:xfrm>
        </p:spPr>
        <p:txBody>
          <a:bodyPr>
            <a:normAutofit/>
          </a:bodyPr>
          <a:lstStyle/>
          <a:p>
            <a:pPr marL="0" indent="0" algn="just">
              <a:lnSpc>
                <a:spcPct val="200000"/>
              </a:lnSpc>
              <a:buNone/>
            </a:pPr>
            <a:r>
              <a:rPr lang="it-IT" i="1" u="sng" dirty="0"/>
              <a:t>L’accettabilità</a:t>
            </a:r>
            <a:r>
              <a:rPr lang="it-IT" i="1" dirty="0"/>
              <a:t>, </a:t>
            </a:r>
            <a:r>
              <a:rPr lang="it-IT" dirty="0"/>
              <a:t>riguarda il ricevente, un testo coeso e coerente prodotto con una certa intenzionalità deve essere accettato dal ricevente sullo sfondo di un determinato contesto sociale e culturale; l’accettazione del ricevente prevede sia la tolleranza di determinati disturbi comunicativi, sia la ricerca di una coesione e di una coerenza anche dove queste potrebbero mancare.</a:t>
            </a:r>
          </a:p>
          <a:p>
            <a:endParaRPr lang="en-IN" dirty="0"/>
          </a:p>
        </p:txBody>
      </p:sp>
    </p:spTree>
    <p:extLst>
      <p:ext uri="{BB962C8B-B14F-4D97-AF65-F5344CB8AC3E}">
        <p14:creationId xmlns:p14="http://schemas.microsoft.com/office/powerpoint/2010/main" val="2006799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04F5C3-7F00-4C21-8C1D-EF78116D845F}"/>
              </a:ext>
            </a:extLst>
          </p:cNvPr>
          <p:cNvSpPr>
            <a:spLocks noGrp="1"/>
          </p:cNvSpPr>
          <p:nvPr>
            <p:ph idx="1"/>
          </p:nvPr>
        </p:nvSpPr>
        <p:spPr>
          <a:xfrm>
            <a:off x="838200" y="246580"/>
            <a:ext cx="10515600" cy="6611420"/>
          </a:xfrm>
        </p:spPr>
        <p:txBody>
          <a:bodyPr/>
          <a:lstStyle/>
          <a:p>
            <a:pPr marL="0" indent="0" algn="just">
              <a:lnSpc>
                <a:spcPct val="150000"/>
              </a:lnSpc>
              <a:buNone/>
            </a:pPr>
            <a:r>
              <a:rPr lang="it-IT" i="1" u="sng" dirty="0"/>
              <a:t>L’</a:t>
            </a:r>
            <a:r>
              <a:rPr lang="it-IT" i="1" u="sng" dirty="0" err="1"/>
              <a:t>informatività</a:t>
            </a:r>
            <a:r>
              <a:rPr lang="it-IT" dirty="0"/>
              <a:t>, si riferisce al grado di prevedibilità o probabilità che determinati elementi o informazioni compaiano nel testo. L’intonazione, le pause, il ritmo, la quantità, le variazioni di timbro e di velocità di eloquio, sono rilevanti nel processo di produzione e comprensione di un enunciato, lo scambio enunciativo è reso possibile dal fatto che l’emittente e l’ascoltatore hanno in comune una base di conoscenze, ricavate da porzioni precedenti dell’enunciato o da rinvii all’esperienza extralinguistica e l’emittente darà per scontato che il ricevente possa facilmente ricostruire l’argomento di cui si sta parlando anche se non è esplicitamente formulato.</a:t>
            </a:r>
          </a:p>
          <a:p>
            <a:endParaRPr lang="en-IN" dirty="0"/>
          </a:p>
        </p:txBody>
      </p:sp>
    </p:spTree>
    <p:extLst>
      <p:ext uri="{BB962C8B-B14F-4D97-AF65-F5344CB8AC3E}">
        <p14:creationId xmlns:p14="http://schemas.microsoft.com/office/powerpoint/2010/main" val="802536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E223C7-45A0-49D4-AE13-62318010A4FD}"/>
              </a:ext>
            </a:extLst>
          </p:cNvPr>
          <p:cNvSpPr>
            <a:spLocks noGrp="1"/>
          </p:cNvSpPr>
          <p:nvPr>
            <p:ph idx="1"/>
          </p:nvPr>
        </p:nvSpPr>
        <p:spPr>
          <a:xfrm>
            <a:off x="838200" y="688369"/>
            <a:ext cx="10515600" cy="5488594"/>
          </a:xfrm>
        </p:spPr>
        <p:txBody>
          <a:bodyPr/>
          <a:lstStyle/>
          <a:p>
            <a:pPr marL="0" indent="0" algn="just">
              <a:lnSpc>
                <a:spcPct val="300000"/>
              </a:lnSpc>
              <a:buNone/>
            </a:pPr>
            <a:r>
              <a:rPr lang="it-IT" i="1" u="sng" dirty="0"/>
              <a:t>La </a:t>
            </a:r>
            <a:r>
              <a:rPr lang="it-IT" i="1" u="sng" dirty="0" err="1"/>
              <a:t>situazionalità</a:t>
            </a:r>
            <a:r>
              <a:rPr lang="it-IT" i="1" dirty="0"/>
              <a:t>, </a:t>
            </a:r>
            <a:r>
              <a:rPr lang="it-IT" dirty="0"/>
              <a:t>riguarda la rilevanza e l’adeguatezza di un testo all’interno di una determinata situazione comunicativa. Per situazione comunicativa si intende l’insieme delle circostanze, sia linguistiche sia sociali, nelle quali l’atto linguistico viene prodotto.</a:t>
            </a:r>
          </a:p>
          <a:p>
            <a:endParaRPr lang="en-IN" dirty="0"/>
          </a:p>
        </p:txBody>
      </p:sp>
    </p:spTree>
    <p:extLst>
      <p:ext uri="{BB962C8B-B14F-4D97-AF65-F5344CB8AC3E}">
        <p14:creationId xmlns:p14="http://schemas.microsoft.com/office/powerpoint/2010/main" val="2966824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3D9645-9462-4BE6-BB4E-68F77493FCFF}"/>
              </a:ext>
            </a:extLst>
          </p:cNvPr>
          <p:cNvSpPr>
            <a:spLocks noGrp="1"/>
          </p:cNvSpPr>
          <p:nvPr>
            <p:ph idx="1"/>
          </p:nvPr>
        </p:nvSpPr>
        <p:spPr>
          <a:xfrm>
            <a:off x="838200" y="410966"/>
            <a:ext cx="10515600" cy="5765997"/>
          </a:xfrm>
        </p:spPr>
        <p:txBody>
          <a:bodyPr>
            <a:normAutofit fontScale="92500" lnSpcReduction="20000"/>
          </a:bodyPr>
          <a:lstStyle/>
          <a:p>
            <a:pPr marL="0" indent="0" algn="just">
              <a:lnSpc>
                <a:spcPct val="300000"/>
              </a:lnSpc>
              <a:buNone/>
            </a:pPr>
            <a:r>
              <a:rPr lang="it-IT" i="1" u="sng" dirty="0"/>
              <a:t>L’intertestualità</a:t>
            </a:r>
            <a:r>
              <a:rPr lang="it-IT" i="1" dirty="0"/>
              <a:t>, </a:t>
            </a:r>
            <a:r>
              <a:rPr lang="it-IT" dirty="0"/>
              <a:t>mette in rapporto il testo con altri testi con cui esistono connessioni significative. </a:t>
            </a:r>
          </a:p>
          <a:p>
            <a:pPr marL="0" indent="0" algn="just">
              <a:lnSpc>
                <a:spcPct val="300000"/>
              </a:lnSpc>
              <a:buNone/>
            </a:pPr>
            <a:r>
              <a:rPr lang="it-IT" dirty="0"/>
              <a:t>Questo criterio designa le interdipendenze fra la produzione e la ricezione del testo e le conoscenze che i partecipanti alla comunicazione hanno di altri testi.</a:t>
            </a:r>
          </a:p>
          <a:p>
            <a:pPr marL="0" indent="0">
              <a:buNone/>
            </a:pPr>
            <a:endParaRPr lang="en-IN" dirty="0"/>
          </a:p>
        </p:txBody>
      </p:sp>
    </p:spTree>
    <p:extLst>
      <p:ext uri="{BB962C8B-B14F-4D97-AF65-F5344CB8AC3E}">
        <p14:creationId xmlns:p14="http://schemas.microsoft.com/office/powerpoint/2010/main" val="3344145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9071A-E444-448D-BDD0-D78DAC4ADEF5}"/>
              </a:ext>
            </a:extLst>
          </p:cNvPr>
          <p:cNvSpPr>
            <a:spLocks noGrp="1"/>
          </p:cNvSpPr>
          <p:nvPr>
            <p:ph type="title"/>
          </p:nvPr>
        </p:nvSpPr>
        <p:spPr/>
        <p:txBody>
          <a:bodyPr/>
          <a:lstStyle/>
          <a:p>
            <a:pPr algn="ctr"/>
            <a:r>
              <a:rPr lang="en-IN" dirty="0"/>
              <a:t>LA FRASE SEMPLICE</a:t>
            </a:r>
          </a:p>
        </p:txBody>
      </p:sp>
      <p:sp>
        <p:nvSpPr>
          <p:cNvPr id="3" name="Content Placeholder 2">
            <a:extLst>
              <a:ext uri="{FF2B5EF4-FFF2-40B4-BE49-F238E27FC236}">
                <a16:creationId xmlns:a16="http://schemas.microsoft.com/office/drawing/2014/main" id="{13CD847E-55F1-4C95-810C-EC8D140ABED2}"/>
              </a:ext>
            </a:extLst>
          </p:cNvPr>
          <p:cNvSpPr>
            <a:spLocks noGrp="1"/>
          </p:cNvSpPr>
          <p:nvPr>
            <p:ph idx="1"/>
          </p:nvPr>
        </p:nvSpPr>
        <p:spPr>
          <a:xfrm>
            <a:off x="838200" y="1825624"/>
            <a:ext cx="10515600" cy="5032375"/>
          </a:xfrm>
        </p:spPr>
        <p:txBody>
          <a:bodyPr>
            <a:noAutofit/>
          </a:bodyPr>
          <a:lstStyle/>
          <a:p>
            <a:pPr>
              <a:lnSpc>
                <a:spcPct val="150000"/>
              </a:lnSpc>
            </a:pPr>
            <a:r>
              <a:rPr lang="en-IN" sz="3600" dirty="0"/>
              <a:t>DICHIARATIVA</a:t>
            </a:r>
          </a:p>
          <a:p>
            <a:pPr>
              <a:lnSpc>
                <a:spcPct val="150000"/>
              </a:lnSpc>
            </a:pPr>
            <a:r>
              <a:rPr lang="en-IN" sz="3600" dirty="0"/>
              <a:t>IMPERATIVA</a:t>
            </a:r>
          </a:p>
          <a:p>
            <a:pPr>
              <a:lnSpc>
                <a:spcPct val="150000"/>
              </a:lnSpc>
            </a:pPr>
            <a:r>
              <a:rPr lang="en-IN" sz="3600" dirty="0"/>
              <a:t>INTERROGATIVA</a:t>
            </a:r>
          </a:p>
          <a:p>
            <a:pPr>
              <a:lnSpc>
                <a:spcPct val="150000"/>
              </a:lnSpc>
            </a:pPr>
            <a:r>
              <a:rPr lang="en-IN" sz="3600" dirty="0"/>
              <a:t>ESCLAMATIVA</a:t>
            </a:r>
          </a:p>
          <a:p>
            <a:pPr>
              <a:lnSpc>
                <a:spcPct val="150000"/>
              </a:lnSpc>
            </a:pPr>
            <a:r>
              <a:rPr lang="en-IN" sz="3600" dirty="0"/>
              <a:t>OTTATIVA</a:t>
            </a:r>
          </a:p>
        </p:txBody>
      </p:sp>
    </p:spTree>
    <p:extLst>
      <p:ext uri="{BB962C8B-B14F-4D97-AF65-F5344CB8AC3E}">
        <p14:creationId xmlns:p14="http://schemas.microsoft.com/office/powerpoint/2010/main" val="4263159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00D9-D1FB-4974-804E-ABFCEC43EE8E}"/>
              </a:ext>
            </a:extLst>
          </p:cNvPr>
          <p:cNvSpPr>
            <a:spLocks noGrp="1"/>
          </p:cNvSpPr>
          <p:nvPr>
            <p:ph type="title"/>
          </p:nvPr>
        </p:nvSpPr>
        <p:spPr/>
        <p:txBody>
          <a:bodyPr>
            <a:normAutofit fontScale="90000"/>
          </a:bodyPr>
          <a:lstStyle/>
          <a:p>
            <a:pPr algn="ctr">
              <a:lnSpc>
                <a:spcPct val="150000"/>
              </a:lnSpc>
            </a:pPr>
            <a:r>
              <a:rPr lang="en-IN" dirty="0"/>
              <a:t>DICHIARATIVA</a:t>
            </a:r>
            <a:br>
              <a:rPr lang="en-IN" dirty="0"/>
            </a:br>
            <a:endParaRPr lang="en-IN" dirty="0"/>
          </a:p>
        </p:txBody>
      </p:sp>
      <p:sp>
        <p:nvSpPr>
          <p:cNvPr id="3" name="Content Placeholder 2">
            <a:extLst>
              <a:ext uri="{FF2B5EF4-FFF2-40B4-BE49-F238E27FC236}">
                <a16:creationId xmlns:a16="http://schemas.microsoft.com/office/drawing/2014/main" id="{3D2D2D53-E173-4813-9A9F-A353BB114247}"/>
              </a:ext>
            </a:extLst>
          </p:cNvPr>
          <p:cNvSpPr>
            <a:spLocks noGrp="1"/>
          </p:cNvSpPr>
          <p:nvPr>
            <p:ph idx="1"/>
          </p:nvPr>
        </p:nvSpPr>
        <p:spPr/>
        <p:txBody>
          <a:bodyPr>
            <a:normAutofit lnSpcReduction="10000"/>
          </a:bodyPr>
          <a:lstStyle/>
          <a:p>
            <a:endParaRPr lang="en-IN" dirty="0"/>
          </a:p>
          <a:p>
            <a:r>
              <a:rPr lang="en-IN" dirty="0"/>
              <a:t>ES. MICHELA E’ USCITA.</a:t>
            </a:r>
          </a:p>
          <a:p>
            <a:endParaRPr lang="en-IN" dirty="0"/>
          </a:p>
          <a:p>
            <a:endParaRPr lang="en-IN" dirty="0"/>
          </a:p>
          <a:p>
            <a:endParaRPr lang="en-IN" dirty="0"/>
          </a:p>
          <a:p>
            <a:r>
              <a:rPr lang="en-IN" dirty="0"/>
              <a:t>FORMA - VERBO ALL’INDICATIVO</a:t>
            </a:r>
          </a:p>
          <a:p>
            <a:endParaRPr lang="en-IN" dirty="0"/>
          </a:p>
          <a:p>
            <a:r>
              <a:rPr lang="en-IN" dirty="0"/>
              <a:t>SIGNIFICATO - PER COMUNICARE CIO’ CHE SAPPIAMO, CHE ABBIAMO VISSUTO, CHE ABBIAMO VISTO…</a:t>
            </a:r>
          </a:p>
        </p:txBody>
      </p:sp>
    </p:spTree>
    <p:extLst>
      <p:ext uri="{BB962C8B-B14F-4D97-AF65-F5344CB8AC3E}">
        <p14:creationId xmlns:p14="http://schemas.microsoft.com/office/powerpoint/2010/main" val="6859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33B43-93EA-4BCF-BCF6-97A3FE03700A}"/>
              </a:ext>
            </a:extLst>
          </p:cNvPr>
          <p:cNvSpPr>
            <a:spLocks noGrp="1"/>
          </p:cNvSpPr>
          <p:nvPr>
            <p:ph type="title"/>
          </p:nvPr>
        </p:nvSpPr>
        <p:spPr/>
        <p:txBody>
          <a:bodyPr/>
          <a:lstStyle/>
          <a:p>
            <a:pPr algn="ctr"/>
            <a:r>
              <a:rPr lang="en-IN" dirty="0"/>
              <a:t>LE PAROLE</a:t>
            </a:r>
          </a:p>
        </p:txBody>
      </p:sp>
      <p:sp>
        <p:nvSpPr>
          <p:cNvPr id="3" name="Content Placeholder 2">
            <a:extLst>
              <a:ext uri="{FF2B5EF4-FFF2-40B4-BE49-F238E27FC236}">
                <a16:creationId xmlns:a16="http://schemas.microsoft.com/office/drawing/2014/main" id="{585E0F35-D297-4F0E-B378-3366DF5BFA4B}"/>
              </a:ext>
            </a:extLst>
          </p:cNvPr>
          <p:cNvSpPr>
            <a:spLocks noGrp="1"/>
          </p:cNvSpPr>
          <p:nvPr>
            <p:ph idx="1"/>
          </p:nvPr>
        </p:nvSpPr>
        <p:spPr>
          <a:xfrm>
            <a:off x="838200" y="1825624"/>
            <a:ext cx="10515600" cy="5032375"/>
          </a:xfrm>
        </p:spPr>
        <p:txBody>
          <a:bodyPr>
            <a:normAutofit fontScale="70000" lnSpcReduction="20000"/>
          </a:bodyPr>
          <a:lstStyle/>
          <a:p>
            <a:pPr>
              <a:lnSpc>
                <a:spcPct val="200000"/>
              </a:lnSpc>
            </a:pPr>
            <a:r>
              <a:rPr lang="en-IN" b="1" dirty="0"/>
              <a:t>NOME</a:t>
            </a:r>
          </a:p>
          <a:p>
            <a:pPr>
              <a:lnSpc>
                <a:spcPct val="200000"/>
              </a:lnSpc>
            </a:pPr>
            <a:r>
              <a:rPr lang="en-IN" b="1" dirty="0"/>
              <a:t>VERBO</a:t>
            </a:r>
          </a:p>
          <a:p>
            <a:pPr>
              <a:lnSpc>
                <a:spcPct val="200000"/>
              </a:lnSpc>
            </a:pPr>
            <a:r>
              <a:rPr lang="en-IN" b="1" dirty="0"/>
              <a:t>AGGETTIVO </a:t>
            </a:r>
          </a:p>
          <a:p>
            <a:pPr>
              <a:lnSpc>
                <a:spcPct val="200000"/>
              </a:lnSpc>
            </a:pPr>
            <a:r>
              <a:rPr lang="en-IN" b="1" dirty="0"/>
              <a:t>PRONOME </a:t>
            </a:r>
          </a:p>
          <a:p>
            <a:pPr>
              <a:lnSpc>
                <a:spcPct val="200000"/>
              </a:lnSpc>
            </a:pPr>
            <a:r>
              <a:rPr lang="en-IN" b="1" dirty="0"/>
              <a:t>AVVERBIO</a:t>
            </a:r>
          </a:p>
          <a:p>
            <a:pPr>
              <a:lnSpc>
                <a:spcPct val="200000"/>
              </a:lnSpc>
            </a:pPr>
            <a:r>
              <a:rPr lang="en-IN" b="1" dirty="0"/>
              <a:t>ARTICOLO</a:t>
            </a:r>
          </a:p>
          <a:p>
            <a:pPr>
              <a:lnSpc>
                <a:spcPct val="200000"/>
              </a:lnSpc>
            </a:pPr>
            <a:r>
              <a:rPr lang="en-IN" b="1" dirty="0"/>
              <a:t>PREPOSIZIONE</a:t>
            </a:r>
          </a:p>
          <a:p>
            <a:pPr marL="0" indent="0">
              <a:buNone/>
            </a:pPr>
            <a:endParaRPr lang="en-IN" dirty="0"/>
          </a:p>
        </p:txBody>
      </p:sp>
    </p:spTree>
    <p:extLst>
      <p:ext uri="{BB962C8B-B14F-4D97-AF65-F5344CB8AC3E}">
        <p14:creationId xmlns:p14="http://schemas.microsoft.com/office/powerpoint/2010/main" val="370163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98F882-387A-4717-B872-FA62F357E69A}"/>
              </a:ext>
            </a:extLst>
          </p:cNvPr>
          <p:cNvSpPr>
            <a:spLocks noGrp="1"/>
          </p:cNvSpPr>
          <p:nvPr>
            <p:ph idx="1"/>
          </p:nvPr>
        </p:nvSpPr>
        <p:spPr>
          <a:xfrm>
            <a:off x="838200" y="267128"/>
            <a:ext cx="10515600" cy="6590872"/>
          </a:xfrm>
        </p:spPr>
        <p:txBody>
          <a:bodyPr>
            <a:normAutofit/>
          </a:bodyPr>
          <a:lstStyle/>
          <a:p>
            <a:pPr marL="0" indent="0">
              <a:buNone/>
            </a:pPr>
            <a:r>
              <a:rPr lang="en-IN" dirty="0"/>
              <a:t>CON LA FARSE DICHIARATIVA POSSIAMO COMUNICARE CERTEZZE MA ANCHE EVENTI DI CUI NON ABBIAMO LA CERTEZZA. </a:t>
            </a:r>
          </a:p>
          <a:p>
            <a:pPr marL="0" indent="0">
              <a:buNone/>
            </a:pPr>
            <a:r>
              <a:rPr lang="en-IN" dirty="0"/>
              <a:t>IN QUEL CASO POSSIAMO USARE:</a:t>
            </a:r>
          </a:p>
          <a:p>
            <a:pPr marL="0" indent="0">
              <a:buNone/>
            </a:pPr>
            <a:r>
              <a:rPr lang="en-IN" sz="2400" dirty="0"/>
              <a:t>AVVERBI</a:t>
            </a:r>
          </a:p>
          <a:p>
            <a:pPr marL="0" indent="0">
              <a:buNone/>
            </a:pPr>
            <a:r>
              <a:rPr lang="en-IN" sz="2400" dirty="0" err="1"/>
              <a:t>Certamente</a:t>
            </a:r>
            <a:r>
              <a:rPr lang="en-IN" sz="2400" dirty="0"/>
              <a:t>/ </a:t>
            </a:r>
            <a:r>
              <a:rPr lang="en-IN" sz="2400" dirty="0" err="1"/>
              <a:t>probabilmente</a:t>
            </a:r>
            <a:r>
              <a:rPr lang="en-IN" sz="2400" dirty="0"/>
              <a:t>/</a:t>
            </a:r>
            <a:r>
              <a:rPr lang="en-IN" sz="2400" dirty="0" err="1"/>
              <a:t>forse</a:t>
            </a:r>
            <a:r>
              <a:rPr lang="en-IN" sz="2400" dirty="0"/>
              <a:t>…</a:t>
            </a:r>
          </a:p>
          <a:p>
            <a:pPr marL="0" indent="0">
              <a:buNone/>
            </a:pPr>
            <a:endParaRPr lang="en-IN" sz="2400" dirty="0"/>
          </a:p>
          <a:p>
            <a:pPr marL="0" indent="0">
              <a:buNone/>
            </a:pPr>
            <a:r>
              <a:rPr lang="en-IN" sz="2400" dirty="0"/>
              <a:t>SUBORDINATE</a:t>
            </a:r>
          </a:p>
          <a:p>
            <a:pPr marL="0" indent="0">
              <a:buNone/>
            </a:pPr>
            <a:r>
              <a:rPr lang="en-IN" sz="2400" dirty="0"/>
              <a:t>Credo/</a:t>
            </a:r>
            <a:r>
              <a:rPr lang="en-IN" sz="2400" dirty="0" err="1"/>
              <a:t>penso</a:t>
            </a:r>
            <a:r>
              <a:rPr lang="en-IN" sz="2400" dirty="0"/>
              <a:t>/</a:t>
            </a:r>
            <a:r>
              <a:rPr lang="en-IN" sz="2400" dirty="0" err="1"/>
              <a:t>suppongo</a:t>
            </a:r>
            <a:r>
              <a:rPr lang="en-IN" sz="2400" dirty="0"/>
              <a:t> </a:t>
            </a:r>
            <a:r>
              <a:rPr lang="en-IN" sz="2400" dirty="0" err="1"/>
              <a:t>che</a:t>
            </a:r>
            <a:r>
              <a:rPr lang="en-IN" sz="2400" dirty="0"/>
              <a:t> </a:t>
            </a:r>
            <a:r>
              <a:rPr lang="en-IN" sz="2400" dirty="0" err="1"/>
              <a:t>si</a:t>
            </a:r>
            <a:r>
              <a:rPr lang="en-IN" sz="2400" dirty="0"/>
              <a:t> </a:t>
            </a:r>
            <a:r>
              <a:rPr lang="en-IN" sz="2400" dirty="0" err="1"/>
              <a:t>sia</a:t>
            </a:r>
            <a:r>
              <a:rPr lang="en-IN" sz="2400" dirty="0"/>
              <a:t> </a:t>
            </a:r>
            <a:r>
              <a:rPr lang="en-IN" sz="2400" dirty="0" err="1"/>
              <a:t>dimenticato</a:t>
            </a:r>
            <a:endParaRPr lang="en-IN" sz="2400" dirty="0"/>
          </a:p>
          <a:p>
            <a:pPr marL="0" indent="0">
              <a:buNone/>
            </a:pPr>
            <a:endParaRPr lang="en-IN" sz="2400" dirty="0"/>
          </a:p>
          <a:p>
            <a:pPr marL="0" indent="0">
              <a:buNone/>
            </a:pPr>
            <a:r>
              <a:rPr lang="en-IN" sz="2400" dirty="0"/>
              <a:t>INCISI</a:t>
            </a:r>
          </a:p>
          <a:p>
            <a:pPr marL="0" indent="0">
              <a:buNone/>
            </a:pPr>
            <a:r>
              <a:rPr lang="en-IN" sz="2400" dirty="0"/>
              <a:t>Michela, credo, non </a:t>
            </a:r>
            <a:r>
              <a:rPr lang="en-IN" sz="2400" dirty="0" err="1"/>
              <a:t>verra</a:t>
            </a:r>
            <a:r>
              <a:rPr lang="en-IN" sz="2400" dirty="0"/>
              <a:t>’.</a:t>
            </a:r>
          </a:p>
          <a:p>
            <a:pPr marL="0" indent="0">
              <a:buNone/>
            </a:pPr>
            <a:endParaRPr lang="en-IN" sz="2400" dirty="0"/>
          </a:p>
          <a:p>
            <a:pPr marL="0" indent="0">
              <a:buNone/>
            </a:pPr>
            <a:r>
              <a:rPr lang="en-IN" sz="2400" dirty="0"/>
              <a:t>IL MODO CONDIZIONALE</a:t>
            </a:r>
          </a:p>
          <a:p>
            <a:pPr marL="0" indent="0">
              <a:buNone/>
            </a:pPr>
            <a:r>
              <a:rPr lang="en-IN" sz="2400" dirty="0"/>
              <a:t>Lui </a:t>
            </a:r>
            <a:r>
              <a:rPr lang="en-IN" sz="2400" dirty="0" err="1"/>
              <a:t>sarebbe</a:t>
            </a:r>
            <a:r>
              <a:rPr lang="en-IN" sz="2400" dirty="0"/>
              <a:t> </a:t>
            </a:r>
            <a:r>
              <a:rPr lang="en-IN" sz="2400" dirty="0" err="1"/>
              <a:t>disposto</a:t>
            </a:r>
            <a:r>
              <a:rPr lang="en-IN" sz="2400" dirty="0"/>
              <a:t> a </a:t>
            </a:r>
            <a:r>
              <a:rPr lang="en-IN" sz="2400" dirty="0" err="1"/>
              <a:t>farlo</a:t>
            </a:r>
            <a:r>
              <a:rPr lang="en-IN" sz="2400" dirty="0"/>
              <a:t>.</a:t>
            </a:r>
          </a:p>
          <a:p>
            <a:pPr marL="0" indent="0">
              <a:buNone/>
            </a:pPr>
            <a:endParaRPr lang="en-IN" sz="2400"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279052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6D161F-A2B2-4110-B0D4-096661ED05DD}"/>
              </a:ext>
            </a:extLst>
          </p:cNvPr>
          <p:cNvSpPr>
            <a:spLocks noGrp="1"/>
          </p:cNvSpPr>
          <p:nvPr>
            <p:ph idx="1"/>
          </p:nvPr>
        </p:nvSpPr>
        <p:spPr>
          <a:xfrm>
            <a:off x="838200" y="452063"/>
            <a:ext cx="10515600" cy="5724900"/>
          </a:xfrm>
        </p:spPr>
        <p:txBody>
          <a:bodyPr/>
          <a:lstStyle/>
          <a:p>
            <a:pPr marL="0" indent="0">
              <a:buNone/>
            </a:pPr>
            <a:r>
              <a:rPr lang="en-IN" dirty="0"/>
              <a:t>IL FUTURO INDICATIVO</a:t>
            </a:r>
          </a:p>
          <a:p>
            <a:pPr marL="0" indent="0">
              <a:buNone/>
            </a:pPr>
            <a:r>
              <a:rPr lang="en-IN" dirty="0"/>
              <a:t>In </a:t>
            </a:r>
            <a:r>
              <a:rPr lang="en-IN" dirty="0" err="1"/>
              <a:t>questo</a:t>
            </a:r>
            <a:r>
              <a:rPr lang="en-IN" dirty="0"/>
              <a:t> </a:t>
            </a:r>
            <a:r>
              <a:rPr lang="en-IN" dirty="0" err="1"/>
              <a:t>momento</a:t>
            </a:r>
            <a:r>
              <a:rPr lang="en-IN" dirty="0"/>
              <a:t> </a:t>
            </a:r>
            <a:r>
              <a:rPr lang="en-IN" dirty="0" err="1"/>
              <a:t>sarà</a:t>
            </a:r>
            <a:r>
              <a:rPr lang="en-IN" dirty="0"/>
              <a:t> </a:t>
            </a:r>
            <a:r>
              <a:rPr lang="en-IN" dirty="0" err="1"/>
              <a:t>già</a:t>
            </a:r>
            <a:r>
              <a:rPr lang="en-IN" dirty="0"/>
              <a:t> </a:t>
            </a:r>
            <a:r>
              <a:rPr lang="en-IN" dirty="0" err="1"/>
              <a:t>arrivato</a:t>
            </a:r>
            <a:r>
              <a:rPr lang="en-IN" dirty="0"/>
              <a:t>.</a:t>
            </a:r>
          </a:p>
          <a:p>
            <a:pPr marL="0" indent="0">
              <a:buNone/>
            </a:pPr>
            <a:endParaRPr lang="en-IN" dirty="0"/>
          </a:p>
          <a:p>
            <a:pPr marL="0" indent="0">
              <a:buNone/>
            </a:pPr>
            <a:r>
              <a:rPr lang="en-IN" dirty="0"/>
              <a:t>UN VERBO MODALE</a:t>
            </a:r>
          </a:p>
          <a:p>
            <a:pPr marL="0" indent="0">
              <a:buNone/>
            </a:pPr>
            <a:r>
              <a:rPr lang="en-IN" dirty="0" err="1"/>
              <a:t>Deve</a:t>
            </a:r>
            <a:r>
              <a:rPr lang="en-IN" dirty="0"/>
              <a:t> </a:t>
            </a:r>
            <a:r>
              <a:rPr lang="en-IN" dirty="0" err="1"/>
              <a:t>essere</a:t>
            </a:r>
            <a:r>
              <a:rPr lang="en-IN" dirty="0"/>
              <a:t> a casa </a:t>
            </a:r>
            <a:r>
              <a:rPr lang="en-IN" dirty="0" err="1"/>
              <a:t>sua</a:t>
            </a:r>
            <a:r>
              <a:rPr lang="en-IN" dirty="0"/>
              <a:t>.</a:t>
            </a:r>
          </a:p>
          <a:p>
            <a:pPr marL="0" indent="0">
              <a:buNone/>
            </a:pPr>
            <a:endParaRPr lang="en-IN" dirty="0"/>
          </a:p>
          <a:p>
            <a:pPr marL="0" indent="0">
              <a:buNone/>
            </a:pPr>
            <a:r>
              <a:rPr lang="en-IN" dirty="0"/>
              <a:t>UN SINTAGMA CHE INDICA UN PUNTO DI VISTA PERSONALE</a:t>
            </a:r>
          </a:p>
          <a:p>
            <a:pPr marL="0" indent="0">
              <a:buNone/>
            </a:pPr>
            <a:r>
              <a:rPr lang="en-IN" dirty="0"/>
              <a:t>Secondo me…</a:t>
            </a:r>
          </a:p>
          <a:p>
            <a:pPr marL="0" indent="0">
              <a:buNone/>
            </a:pPr>
            <a:r>
              <a:rPr lang="en-IN" dirty="0"/>
              <a:t>Ne </a:t>
            </a:r>
            <a:r>
              <a:rPr lang="en-IN" dirty="0" err="1"/>
              <a:t>deduco</a:t>
            </a:r>
            <a:r>
              <a:rPr lang="en-IN" dirty="0"/>
              <a:t>…</a:t>
            </a:r>
          </a:p>
          <a:p>
            <a:pPr marL="0" indent="0">
              <a:buNone/>
            </a:pPr>
            <a:r>
              <a:rPr lang="en-IN" dirty="0"/>
              <a:t>Mi ha </a:t>
            </a:r>
            <a:r>
              <a:rPr lang="en-IN" dirty="0" err="1"/>
              <a:t>detto</a:t>
            </a:r>
            <a:r>
              <a:rPr lang="en-IN" dirty="0"/>
              <a:t> </a:t>
            </a:r>
            <a:r>
              <a:rPr lang="en-IN" dirty="0" err="1"/>
              <a:t>che</a:t>
            </a:r>
            <a:r>
              <a:rPr lang="en-IN" dirty="0"/>
              <a:t>…</a:t>
            </a:r>
          </a:p>
          <a:p>
            <a:pPr marL="0" indent="0">
              <a:buNone/>
            </a:pPr>
            <a:r>
              <a:rPr lang="en-IN" dirty="0"/>
              <a:t>Ho </a:t>
            </a:r>
            <a:r>
              <a:rPr lang="en-IN" dirty="0" err="1"/>
              <a:t>letto</a:t>
            </a:r>
            <a:r>
              <a:rPr lang="en-IN" dirty="0"/>
              <a:t> </a:t>
            </a:r>
            <a:r>
              <a:rPr lang="en-IN" dirty="0" err="1"/>
              <a:t>che</a:t>
            </a:r>
            <a:r>
              <a:rPr lang="en-IN" dirty="0"/>
              <a:t> ci </a:t>
            </a:r>
            <a:r>
              <a:rPr lang="en-IN" dirty="0" err="1"/>
              <a:t>sarà</a:t>
            </a:r>
            <a:r>
              <a:rPr lang="en-IN" dirty="0"/>
              <a:t>…</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773082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482BE-5CCD-4670-8A28-AC442D72560A}"/>
              </a:ext>
            </a:extLst>
          </p:cNvPr>
          <p:cNvSpPr>
            <a:spLocks noGrp="1"/>
          </p:cNvSpPr>
          <p:nvPr>
            <p:ph type="title"/>
          </p:nvPr>
        </p:nvSpPr>
        <p:spPr/>
        <p:txBody>
          <a:bodyPr>
            <a:normAutofit/>
          </a:bodyPr>
          <a:lstStyle/>
          <a:p>
            <a:pPr algn="ctr"/>
            <a:r>
              <a:rPr lang="en-IN" dirty="0"/>
              <a:t>IMPERATIVA</a:t>
            </a:r>
            <a:br>
              <a:rPr lang="en-IN" dirty="0"/>
            </a:br>
            <a:endParaRPr lang="en-IN" dirty="0"/>
          </a:p>
        </p:txBody>
      </p:sp>
      <p:sp>
        <p:nvSpPr>
          <p:cNvPr id="3" name="Content Placeholder 2">
            <a:extLst>
              <a:ext uri="{FF2B5EF4-FFF2-40B4-BE49-F238E27FC236}">
                <a16:creationId xmlns:a16="http://schemas.microsoft.com/office/drawing/2014/main" id="{30D8A693-DCC6-4FCA-ACD4-2BBE354F5888}"/>
              </a:ext>
            </a:extLst>
          </p:cNvPr>
          <p:cNvSpPr>
            <a:spLocks noGrp="1"/>
          </p:cNvSpPr>
          <p:nvPr>
            <p:ph idx="1"/>
          </p:nvPr>
        </p:nvSpPr>
        <p:spPr>
          <a:xfrm>
            <a:off x="838200" y="1825625"/>
            <a:ext cx="10515600" cy="4924496"/>
          </a:xfrm>
        </p:spPr>
        <p:txBody>
          <a:bodyPr>
            <a:normAutofit fontScale="92500"/>
          </a:bodyPr>
          <a:lstStyle/>
          <a:p>
            <a:r>
              <a:rPr lang="en-IN" dirty="0" err="1"/>
              <a:t>Parti</a:t>
            </a:r>
            <a:r>
              <a:rPr lang="en-IN" dirty="0"/>
              <a:t> </a:t>
            </a:r>
            <a:r>
              <a:rPr lang="en-IN" dirty="0" err="1"/>
              <a:t>subito</a:t>
            </a:r>
            <a:r>
              <a:rPr lang="en-IN" dirty="0"/>
              <a:t>!</a:t>
            </a:r>
          </a:p>
          <a:p>
            <a:r>
              <a:rPr lang="en-IN" dirty="0"/>
              <a:t>Non </a:t>
            </a:r>
            <a:r>
              <a:rPr lang="en-IN" dirty="0" err="1"/>
              <a:t>partire</a:t>
            </a:r>
            <a:r>
              <a:rPr lang="en-IN" dirty="0"/>
              <a:t>!</a:t>
            </a:r>
          </a:p>
          <a:p>
            <a:r>
              <a:rPr lang="en-IN" dirty="0" err="1"/>
              <a:t>Faccia</a:t>
            </a:r>
            <a:r>
              <a:rPr lang="en-IN" dirty="0"/>
              <a:t> </a:t>
            </a:r>
            <a:r>
              <a:rPr lang="en-IN" dirty="0" err="1"/>
              <a:t>così</a:t>
            </a:r>
            <a:r>
              <a:rPr lang="en-IN" dirty="0"/>
              <a:t>!</a:t>
            </a:r>
          </a:p>
          <a:p>
            <a:endParaRPr lang="en-IN" dirty="0"/>
          </a:p>
          <a:p>
            <a:endParaRPr lang="en-IN" dirty="0"/>
          </a:p>
          <a:p>
            <a:r>
              <a:rPr lang="en-IN" dirty="0"/>
              <a:t>FORMA – NORMALMENTE SI USA IL MODO IMPERATIVO. PARLANDO SI USA L’INTONAZIONE IMPERATIVA.</a:t>
            </a:r>
          </a:p>
          <a:p>
            <a:endParaRPr lang="en-IN" dirty="0"/>
          </a:p>
          <a:p>
            <a:r>
              <a:rPr lang="en-IN" dirty="0"/>
              <a:t>SIGNIFICATO – IMPARTIRE UN ORDINE, FARE UNA RICHIESTA (…per </a:t>
            </a:r>
            <a:r>
              <a:rPr lang="en-IN" dirty="0" err="1"/>
              <a:t>favore</a:t>
            </a:r>
            <a:r>
              <a:rPr lang="en-IN" dirty="0"/>
              <a:t>…), DARE ISTRUZIONI, CONSIGLI, PERMESSI  (</a:t>
            </a:r>
            <a:r>
              <a:rPr lang="en-IN" dirty="0" err="1"/>
              <a:t>prendi</a:t>
            </a:r>
            <a:r>
              <a:rPr lang="en-IN" dirty="0"/>
              <a:t> </a:t>
            </a:r>
            <a:r>
              <a:rPr lang="en-IN" dirty="0" err="1"/>
              <a:t>questo</a:t>
            </a:r>
            <a:r>
              <a:rPr lang="en-IN" dirty="0"/>
              <a:t>…</a:t>
            </a:r>
            <a:r>
              <a:rPr lang="en-IN" dirty="0" err="1"/>
              <a:t>devi</a:t>
            </a:r>
            <a:r>
              <a:rPr lang="en-IN" dirty="0"/>
              <a:t> </a:t>
            </a:r>
            <a:r>
              <a:rPr lang="en-IN" dirty="0" err="1"/>
              <a:t>prendere</a:t>
            </a:r>
            <a:r>
              <a:rPr lang="en-IN" dirty="0"/>
              <a:t> </a:t>
            </a:r>
            <a:r>
              <a:rPr lang="en-IN" dirty="0" err="1"/>
              <a:t>questo</a:t>
            </a:r>
            <a:r>
              <a:rPr lang="en-IN" dirty="0"/>
              <a:t>/</a:t>
            </a:r>
            <a:r>
              <a:rPr lang="en-IN" dirty="0" err="1"/>
              <a:t>ti</a:t>
            </a:r>
            <a:r>
              <a:rPr lang="en-IN" dirty="0"/>
              <a:t> </a:t>
            </a:r>
            <a:r>
              <a:rPr lang="en-IN" dirty="0" err="1"/>
              <a:t>conviene</a:t>
            </a:r>
            <a:r>
              <a:rPr lang="en-IN" dirty="0"/>
              <a:t> </a:t>
            </a:r>
            <a:r>
              <a:rPr lang="en-IN" dirty="0" err="1"/>
              <a:t>prendere</a:t>
            </a:r>
            <a:r>
              <a:rPr lang="en-IN" dirty="0"/>
              <a:t> </a:t>
            </a:r>
            <a:r>
              <a:rPr lang="en-IN" dirty="0" err="1"/>
              <a:t>questo</a:t>
            </a:r>
            <a:r>
              <a:rPr lang="en-IN" dirty="0"/>
              <a:t>/</a:t>
            </a:r>
            <a:r>
              <a:rPr lang="en-IN" dirty="0" err="1"/>
              <a:t>prendi</a:t>
            </a:r>
            <a:r>
              <a:rPr lang="en-IN" dirty="0"/>
              <a:t> </a:t>
            </a:r>
            <a:r>
              <a:rPr lang="en-IN" dirty="0" err="1"/>
              <a:t>questo</a:t>
            </a:r>
            <a:r>
              <a:rPr lang="en-IN" dirty="0"/>
              <a:t>, per </a:t>
            </a:r>
            <a:r>
              <a:rPr lang="en-IN" dirty="0" err="1"/>
              <a:t>favore</a:t>
            </a:r>
            <a:r>
              <a:rPr lang="en-IN" dirty="0"/>
              <a:t>)</a:t>
            </a:r>
          </a:p>
          <a:p>
            <a:endParaRPr lang="en-IN" dirty="0"/>
          </a:p>
        </p:txBody>
      </p:sp>
    </p:spTree>
    <p:extLst>
      <p:ext uri="{BB962C8B-B14F-4D97-AF65-F5344CB8AC3E}">
        <p14:creationId xmlns:p14="http://schemas.microsoft.com/office/powerpoint/2010/main" val="2171973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E3EF39-A47F-419D-8B1F-4759006B7E75}"/>
              </a:ext>
            </a:extLst>
          </p:cNvPr>
          <p:cNvSpPr>
            <a:spLocks noGrp="1"/>
          </p:cNvSpPr>
          <p:nvPr>
            <p:ph idx="1"/>
          </p:nvPr>
        </p:nvSpPr>
        <p:spPr/>
        <p:txBody>
          <a:bodyPr/>
          <a:lstStyle/>
          <a:p>
            <a:pPr marL="0" indent="0" algn="ctr">
              <a:buNone/>
            </a:pPr>
            <a:r>
              <a:rPr lang="en-IN" dirty="0"/>
              <a:t>SI POSSONO USARE ANCHE IL CONGIUNTIVO O L’INFINITO</a:t>
            </a:r>
          </a:p>
          <a:p>
            <a:pPr marL="0" indent="0" algn="ctr">
              <a:buNone/>
            </a:pPr>
            <a:endParaRPr lang="en-IN" dirty="0"/>
          </a:p>
          <a:p>
            <a:pPr marL="0" indent="0">
              <a:buNone/>
            </a:pPr>
            <a:r>
              <a:rPr lang="en-IN" dirty="0"/>
              <a:t>ES. Non se ne </a:t>
            </a:r>
            <a:r>
              <a:rPr lang="en-IN" dirty="0" err="1"/>
              <a:t>vada</a:t>
            </a:r>
            <a:r>
              <a:rPr lang="en-IN" dirty="0"/>
              <a:t>.</a:t>
            </a:r>
          </a:p>
          <a:p>
            <a:pPr marL="0" indent="0">
              <a:buNone/>
            </a:pPr>
            <a:r>
              <a:rPr lang="en-IN" dirty="0"/>
              <a:t>Non </a:t>
            </a:r>
            <a:r>
              <a:rPr lang="en-IN" dirty="0" err="1"/>
              <a:t>sporgersi</a:t>
            </a:r>
            <a:r>
              <a:rPr lang="en-IN" dirty="0"/>
              <a:t> dal </a:t>
            </a:r>
            <a:r>
              <a:rPr lang="en-IN" dirty="0" err="1"/>
              <a:t>finestrino</a:t>
            </a:r>
            <a:r>
              <a:rPr lang="en-IN" dirty="0"/>
              <a:t>.</a:t>
            </a:r>
          </a:p>
          <a:p>
            <a:pPr marL="0" indent="0">
              <a:buNone/>
            </a:pPr>
            <a:r>
              <a:rPr lang="en-IN" dirty="0" err="1"/>
              <a:t>Obliterare</a:t>
            </a:r>
            <a:r>
              <a:rPr lang="en-IN" dirty="0"/>
              <a:t> </a:t>
            </a:r>
            <a:r>
              <a:rPr lang="en-IN" dirty="0" err="1"/>
              <a:t>il</a:t>
            </a:r>
            <a:r>
              <a:rPr lang="en-IN" dirty="0"/>
              <a:t> </a:t>
            </a:r>
            <a:r>
              <a:rPr lang="en-IN" dirty="0" err="1"/>
              <a:t>biglietto</a:t>
            </a:r>
            <a:r>
              <a:rPr lang="en-IN" dirty="0"/>
              <a:t>.</a:t>
            </a:r>
          </a:p>
        </p:txBody>
      </p:sp>
    </p:spTree>
    <p:extLst>
      <p:ext uri="{BB962C8B-B14F-4D97-AF65-F5344CB8AC3E}">
        <p14:creationId xmlns:p14="http://schemas.microsoft.com/office/powerpoint/2010/main" val="3644112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01DB8-6F1E-47C9-85C7-8B5AF36965DE}"/>
              </a:ext>
            </a:extLst>
          </p:cNvPr>
          <p:cNvSpPr>
            <a:spLocks noGrp="1"/>
          </p:cNvSpPr>
          <p:nvPr>
            <p:ph type="title"/>
          </p:nvPr>
        </p:nvSpPr>
        <p:spPr/>
        <p:txBody>
          <a:bodyPr>
            <a:normAutofit/>
          </a:bodyPr>
          <a:lstStyle/>
          <a:p>
            <a:pPr algn="ctr"/>
            <a:r>
              <a:rPr lang="en-IN" dirty="0"/>
              <a:t>INTERROGATIVA</a:t>
            </a:r>
            <a:br>
              <a:rPr lang="en-IN" dirty="0"/>
            </a:br>
            <a:endParaRPr lang="en-IN" dirty="0"/>
          </a:p>
        </p:txBody>
      </p:sp>
      <p:sp>
        <p:nvSpPr>
          <p:cNvPr id="3" name="Content Placeholder 2">
            <a:extLst>
              <a:ext uri="{FF2B5EF4-FFF2-40B4-BE49-F238E27FC236}">
                <a16:creationId xmlns:a16="http://schemas.microsoft.com/office/drawing/2014/main" id="{5D08D967-BCB2-4761-8958-8BE7899BD3F0}"/>
              </a:ext>
            </a:extLst>
          </p:cNvPr>
          <p:cNvSpPr>
            <a:spLocks noGrp="1"/>
          </p:cNvSpPr>
          <p:nvPr>
            <p:ph idx="1"/>
          </p:nvPr>
        </p:nvSpPr>
        <p:spPr>
          <a:xfrm>
            <a:off x="838200" y="1825625"/>
            <a:ext cx="10515600" cy="4883400"/>
          </a:xfrm>
        </p:spPr>
        <p:txBody>
          <a:bodyPr>
            <a:normAutofit/>
          </a:bodyPr>
          <a:lstStyle/>
          <a:p>
            <a:r>
              <a:rPr lang="en-IN" dirty="0"/>
              <a:t>INTERROGATIVO GLOBALE</a:t>
            </a:r>
          </a:p>
          <a:p>
            <a:r>
              <a:rPr lang="en-IN" dirty="0" err="1"/>
              <a:t>Domande</a:t>
            </a:r>
            <a:r>
              <a:rPr lang="en-IN" dirty="0"/>
              <a:t> </a:t>
            </a:r>
            <a:r>
              <a:rPr lang="en-IN" dirty="0" err="1"/>
              <a:t>che</a:t>
            </a:r>
            <a:r>
              <a:rPr lang="en-IN" dirty="0"/>
              <a:t> </a:t>
            </a:r>
            <a:r>
              <a:rPr lang="en-IN" dirty="0" err="1"/>
              <a:t>richiedono</a:t>
            </a:r>
            <a:r>
              <a:rPr lang="en-IN" dirty="0"/>
              <a:t> una </a:t>
            </a:r>
            <a:r>
              <a:rPr lang="en-IN" dirty="0" err="1"/>
              <a:t>risposta</a:t>
            </a:r>
            <a:r>
              <a:rPr lang="en-IN" dirty="0"/>
              <a:t> SI’/NO: </a:t>
            </a:r>
            <a:r>
              <a:rPr lang="en-IN" dirty="0" err="1"/>
              <a:t>Vai</a:t>
            </a:r>
            <a:r>
              <a:rPr lang="en-IN" dirty="0"/>
              <a:t> al cinema </a:t>
            </a:r>
            <a:r>
              <a:rPr lang="en-IN" dirty="0" err="1"/>
              <a:t>stasera</a:t>
            </a:r>
            <a:r>
              <a:rPr lang="en-IN" dirty="0"/>
              <a:t>?</a:t>
            </a:r>
          </a:p>
          <a:p>
            <a:pPr marL="0" indent="0">
              <a:buNone/>
            </a:pPr>
            <a:endParaRPr lang="en-IN" dirty="0"/>
          </a:p>
          <a:p>
            <a:pPr marL="0" indent="0">
              <a:buNone/>
            </a:pPr>
            <a:endParaRPr lang="en-IN" dirty="0"/>
          </a:p>
          <a:p>
            <a:r>
              <a:rPr lang="en-IN" dirty="0"/>
              <a:t>INTERROGATIVO PARZIALE</a:t>
            </a:r>
          </a:p>
          <a:p>
            <a:r>
              <a:rPr lang="en-IN" dirty="0" err="1"/>
              <a:t>Richiede</a:t>
            </a:r>
            <a:r>
              <a:rPr lang="en-IN" dirty="0"/>
              <a:t> </a:t>
            </a:r>
            <a:r>
              <a:rPr lang="en-IN" dirty="0" err="1"/>
              <a:t>un’informazione</a:t>
            </a:r>
            <a:r>
              <a:rPr lang="en-IN" dirty="0"/>
              <a:t>: </a:t>
            </a:r>
            <a:r>
              <a:rPr lang="en-IN" dirty="0" err="1"/>
              <a:t>Quando</a:t>
            </a:r>
            <a:r>
              <a:rPr lang="en-IN" dirty="0"/>
              <a:t> </a:t>
            </a:r>
            <a:r>
              <a:rPr lang="en-IN" dirty="0" err="1"/>
              <a:t>hai</a:t>
            </a:r>
            <a:r>
              <a:rPr lang="en-IN" dirty="0"/>
              <a:t> visto Gianni?</a:t>
            </a:r>
          </a:p>
          <a:p>
            <a:endParaRPr lang="en-IN" dirty="0"/>
          </a:p>
          <a:p>
            <a:r>
              <a:rPr lang="en-IN" dirty="0"/>
              <a:t>INTERROGATIVO ALTERNATIVO</a:t>
            </a:r>
          </a:p>
          <a:p>
            <a:r>
              <a:rPr lang="en-IN" dirty="0" err="1"/>
              <a:t>Offrono</a:t>
            </a:r>
            <a:r>
              <a:rPr lang="en-IN" dirty="0"/>
              <a:t> una </a:t>
            </a:r>
            <a:r>
              <a:rPr lang="en-IN" dirty="0" err="1"/>
              <a:t>scelta</a:t>
            </a:r>
            <a:r>
              <a:rPr lang="en-IN" dirty="0"/>
              <a:t> </a:t>
            </a:r>
            <a:r>
              <a:rPr lang="en-IN" dirty="0" err="1"/>
              <a:t>all’interlocutore</a:t>
            </a:r>
            <a:r>
              <a:rPr lang="en-IN" dirty="0"/>
              <a:t>: </a:t>
            </a:r>
            <a:r>
              <a:rPr lang="en-IN" dirty="0" err="1"/>
              <a:t>Preferisci</a:t>
            </a:r>
            <a:r>
              <a:rPr lang="en-IN" dirty="0"/>
              <a:t> </a:t>
            </a:r>
            <a:r>
              <a:rPr lang="en-IN" dirty="0" err="1"/>
              <a:t>questo</a:t>
            </a:r>
            <a:r>
              <a:rPr lang="en-IN" dirty="0"/>
              <a:t> o </a:t>
            </a:r>
            <a:r>
              <a:rPr lang="en-IN" dirty="0" err="1"/>
              <a:t>quello</a:t>
            </a:r>
            <a:r>
              <a:rPr lang="en-IN" dirty="0"/>
              <a:t>?</a:t>
            </a:r>
          </a:p>
          <a:p>
            <a:endParaRPr lang="en-IN" dirty="0"/>
          </a:p>
          <a:p>
            <a:endParaRPr lang="en-IN" dirty="0"/>
          </a:p>
          <a:p>
            <a:endParaRPr lang="en-IN" dirty="0"/>
          </a:p>
          <a:p>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3953229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C4AA9D-0DEE-4361-9C7D-110957ABFBA6}"/>
              </a:ext>
            </a:extLst>
          </p:cNvPr>
          <p:cNvSpPr>
            <a:spLocks noGrp="1"/>
          </p:cNvSpPr>
          <p:nvPr>
            <p:ph idx="1"/>
          </p:nvPr>
        </p:nvSpPr>
        <p:spPr/>
        <p:txBody>
          <a:bodyPr>
            <a:normAutofit lnSpcReduction="10000"/>
          </a:bodyPr>
          <a:lstStyle/>
          <a:p>
            <a:r>
              <a:rPr lang="en-IN" dirty="0"/>
              <a:t>FORMA – SOPRATTUTTO INDICATIVO E CONDIZIONALE</a:t>
            </a:r>
          </a:p>
          <a:p>
            <a:pPr marL="0" indent="0">
              <a:buNone/>
            </a:pPr>
            <a:endParaRPr lang="en-IN" dirty="0"/>
          </a:p>
          <a:p>
            <a:pPr marL="0" indent="0">
              <a:buNone/>
            </a:pPr>
            <a:r>
              <a:rPr lang="en-IN" dirty="0"/>
              <a:t>INTONAZIONE NEL PARLATO</a:t>
            </a:r>
          </a:p>
          <a:p>
            <a:pPr marL="0" indent="0">
              <a:buNone/>
            </a:pPr>
            <a:r>
              <a:rPr lang="en-IN" dirty="0"/>
              <a:t>Michela </a:t>
            </a:r>
            <a:r>
              <a:rPr lang="en-IN" dirty="0" err="1"/>
              <a:t>viene</a:t>
            </a:r>
            <a:r>
              <a:rPr lang="en-IN" dirty="0"/>
              <a:t> </a:t>
            </a:r>
            <a:r>
              <a:rPr lang="en-IN" dirty="0" err="1"/>
              <a:t>domani</a:t>
            </a:r>
            <a:r>
              <a:rPr lang="en-IN" dirty="0"/>
              <a:t>.</a:t>
            </a:r>
          </a:p>
          <a:p>
            <a:pPr marL="0" indent="0">
              <a:buNone/>
            </a:pPr>
            <a:r>
              <a:rPr lang="en-IN" dirty="0"/>
              <a:t>Michela </a:t>
            </a:r>
            <a:r>
              <a:rPr lang="en-IN" dirty="0" err="1"/>
              <a:t>viene</a:t>
            </a:r>
            <a:r>
              <a:rPr lang="en-IN" dirty="0"/>
              <a:t> </a:t>
            </a:r>
            <a:r>
              <a:rPr lang="en-IN" dirty="0" err="1"/>
              <a:t>domani</a:t>
            </a:r>
            <a:r>
              <a:rPr lang="en-IN" dirty="0"/>
              <a:t>?</a:t>
            </a:r>
          </a:p>
          <a:p>
            <a:endParaRPr lang="en-IN" dirty="0"/>
          </a:p>
          <a:p>
            <a:r>
              <a:rPr lang="en-IN" dirty="0"/>
              <a:t>DOMANDA RETORICA (</a:t>
            </a:r>
            <a:r>
              <a:rPr lang="en-IN" dirty="0" err="1"/>
              <a:t>Sono</a:t>
            </a:r>
            <a:r>
              <a:rPr lang="en-IN" dirty="0"/>
              <a:t> </a:t>
            </a:r>
            <a:r>
              <a:rPr lang="en-IN" dirty="0" err="1"/>
              <a:t>forse</a:t>
            </a:r>
            <a:r>
              <a:rPr lang="en-IN" dirty="0"/>
              <a:t> Einstein?)</a:t>
            </a:r>
          </a:p>
          <a:p>
            <a:r>
              <a:rPr lang="en-IN" dirty="0"/>
              <a:t>DOMANDA DIDASCALICA (…E poi </a:t>
            </a:r>
            <a:r>
              <a:rPr lang="en-IN" dirty="0" err="1"/>
              <a:t>cosa</a:t>
            </a:r>
            <a:r>
              <a:rPr lang="en-IN" dirty="0"/>
              <a:t> </a:t>
            </a:r>
            <a:r>
              <a:rPr lang="en-IN" dirty="0" err="1"/>
              <a:t>succede</a:t>
            </a:r>
            <a:r>
              <a:rPr lang="en-IN" dirty="0"/>
              <a:t>?...)</a:t>
            </a:r>
          </a:p>
          <a:p>
            <a:r>
              <a:rPr lang="en-IN" dirty="0"/>
              <a:t>DOMANDA DI CORTESIA (</a:t>
            </a:r>
            <a:r>
              <a:rPr lang="en-IN" dirty="0" err="1"/>
              <a:t>Tutto</a:t>
            </a:r>
            <a:r>
              <a:rPr lang="en-IN" dirty="0"/>
              <a:t> bene?)</a:t>
            </a:r>
          </a:p>
          <a:p>
            <a:pPr marL="0" indent="0">
              <a:buNone/>
            </a:pPr>
            <a:endParaRPr lang="en-IN" dirty="0"/>
          </a:p>
        </p:txBody>
      </p:sp>
    </p:spTree>
    <p:extLst>
      <p:ext uri="{BB962C8B-B14F-4D97-AF65-F5344CB8AC3E}">
        <p14:creationId xmlns:p14="http://schemas.microsoft.com/office/powerpoint/2010/main" val="645339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5C657-A6AC-4357-AB59-0EC33A6367B5}"/>
              </a:ext>
            </a:extLst>
          </p:cNvPr>
          <p:cNvSpPr>
            <a:spLocks noGrp="1"/>
          </p:cNvSpPr>
          <p:nvPr>
            <p:ph type="title"/>
          </p:nvPr>
        </p:nvSpPr>
        <p:spPr/>
        <p:txBody>
          <a:bodyPr/>
          <a:lstStyle/>
          <a:p>
            <a:pPr algn="ctr"/>
            <a:r>
              <a:rPr lang="en-IN" dirty="0"/>
              <a:t>ESCLAMATIVA</a:t>
            </a:r>
            <a:br>
              <a:rPr lang="en-IN" dirty="0"/>
            </a:br>
            <a:endParaRPr lang="en-IN" dirty="0"/>
          </a:p>
        </p:txBody>
      </p:sp>
      <p:sp>
        <p:nvSpPr>
          <p:cNvPr id="3" name="Content Placeholder 2">
            <a:extLst>
              <a:ext uri="{FF2B5EF4-FFF2-40B4-BE49-F238E27FC236}">
                <a16:creationId xmlns:a16="http://schemas.microsoft.com/office/drawing/2014/main" id="{19283D71-C7C9-44AE-86A1-1FC66D0C72B3}"/>
              </a:ext>
            </a:extLst>
          </p:cNvPr>
          <p:cNvSpPr>
            <a:spLocks noGrp="1"/>
          </p:cNvSpPr>
          <p:nvPr>
            <p:ph idx="1"/>
          </p:nvPr>
        </p:nvSpPr>
        <p:spPr>
          <a:xfrm>
            <a:off x="838200" y="1136073"/>
            <a:ext cx="10515600" cy="5040890"/>
          </a:xfrm>
        </p:spPr>
        <p:txBody>
          <a:bodyPr>
            <a:normAutofit/>
          </a:bodyPr>
          <a:lstStyle/>
          <a:p>
            <a:r>
              <a:rPr lang="en-IN" sz="3200" dirty="0"/>
              <a:t>Es. Ha </a:t>
            </a:r>
            <a:r>
              <a:rPr lang="en-IN" sz="3200" dirty="0" err="1"/>
              <a:t>lavorato</a:t>
            </a:r>
            <a:r>
              <a:rPr lang="en-IN" sz="3200" dirty="0"/>
              <a:t> in </a:t>
            </a:r>
            <a:r>
              <a:rPr lang="en-IN" sz="3200" dirty="0" err="1"/>
              <a:t>fretta</a:t>
            </a:r>
            <a:r>
              <a:rPr lang="en-IN" sz="3200" dirty="0"/>
              <a:t>!</a:t>
            </a:r>
          </a:p>
          <a:p>
            <a:endParaRPr lang="en-IN" sz="3200" dirty="0"/>
          </a:p>
          <a:p>
            <a:r>
              <a:rPr lang="en-IN" sz="3200" dirty="0"/>
              <a:t>FORMA</a:t>
            </a:r>
          </a:p>
          <a:p>
            <a:r>
              <a:rPr lang="en-IN" sz="3200" dirty="0"/>
              <a:t>ESCLAMATIVA GLOBALE</a:t>
            </a:r>
          </a:p>
          <a:p>
            <a:r>
              <a:rPr lang="en-IN" sz="3200" dirty="0"/>
              <a:t>ESCLAMATIVA PARZIALE – Che </a:t>
            </a:r>
            <a:r>
              <a:rPr lang="en-IN" sz="3200" dirty="0" err="1"/>
              <a:t>grande</a:t>
            </a:r>
            <a:r>
              <a:rPr lang="en-IN" sz="3200" dirty="0"/>
              <a:t> </a:t>
            </a:r>
            <a:r>
              <a:rPr lang="en-IN" sz="3200" u="sng" dirty="0" err="1"/>
              <a:t>che</a:t>
            </a:r>
            <a:r>
              <a:rPr lang="en-IN" sz="3200" dirty="0"/>
              <a:t> sei </a:t>
            </a:r>
            <a:r>
              <a:rPr lang="en-IN" sz="3200" dirty="0" err="1"/>
              <a:t>diventata</a:t>
            </a:r>
            <a:r>
              <a:rPr lang="en-IN" sz="3200" dirty="0"/>
              <a:t>!  (</a:t>
            </a:r>
            <a:r>
              <a:rPr lang="en-IN" sz="3200" dirty="0" err="1"/>
              <a:t>che</a:t>
            </a:r>
            <a:r>
              <a:rPr lang="en-IN" sz="3200" dirty="0"/>
              <a:t>, </a:t>
            </a:r>
            <a:r>
              <a:rPr lang="en-IN" sz="3200" dirty="0" err="1"/>
              <a:t>quanto</a:t>
            </a:r>
            <a:r>
              <a:rPr lang="en-IN" sz="3200" dirty="0"/>
              <a:t>, come quale)</a:t>
            </a:r>
          </a:p>
          <a:p>
            <a:endParaRPr lang="en-IN" sz="3200" dirty="0"/>
          </a:p>
          <a:p>
            <a:r>
              <a:rPr lang="en-IN" sz="3200" dirty="0"/>
              <a:t>INTONAZIONE</a:t>
            </a:r>
          </a:p>
          <a:p>
            <a:pPr marL="0" indent="0">
              <a:buNone/>
            </a:pPr>
            <a:endParaRPr lang="en-IN" dirty="0"/>
          </a:p>
          <a:p>
            <a:endParaRPr lang="en-IN" dirty="0"/>
          </a:p>
        </p:txBody>
      </p:sp>
    </p:spTree>
    <p:extLst>
      <p:ext uri="{BB962C8B-B14F-4D97-AF65-F5344CB8AC3E}">
        <p14:creationId xmlns:p14="http://schemas.microsoft.com/office/powerpoint/2010/main" val="1584106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E5AB6-A8B6-48E3-BA9F-5568252AFA79}"/>
              </a:ext>
            </a:extLst>
          </p:cNvPr>
          <p:cNvSpPr>
            <a:spLocks noGrp="1"/>
          </p:cNvSpPr>
          <p:nvPr>
            <p:ph type="title"/>
          </p:nvPr>
        </p:nvSpPr>
        <p:spPr/>
        <p:txBody>
          <a:bodyPr/>
          <a:lstStyle/>
          <a:p>
            <a:pPr algn="ctr"/>
            <a:r>
              <a:rPr lang="en-IN" dirty="0"/>
              <a:t>OTTATIVA</a:t>
            </a:r>
          </a:p>
        </p:txBody>
      </p:sp>
      <p:sp>
        <p:nvSpPr>
          <p:cNvPr id="3" name="Content Placeholder 2">
            <a:extLst>
              <a:ext uri="{FF2B5EF4-FFF2-40B4-BE49-F238E27FC236}">
                <a16:creationId xmlns:a16="http://schemas.microsoft.com/office/drawing/2014/main" id="{2946D78E-9F1F-438E-B54A-C4C47859FE21}"/>
              </a:ext>
            </a:extLst>
          </p:cNvPr>
          <p:cNvSpPr>
            <a:spLocks noGrp="1"/>
          </p:cNvSpPr>
          <p:nvPr>
            <p:ph idx="1"/>
          </p:nvPr>
        </p:nvSpPr>
        <p:spPr/>
        <p:txBody>
          <a:bodyPr>
            <a:normAutofit lnSpcReduction="10000"/>
          </a:bodyPr>
          <a:lstStyle/>
          <a:p>
            <a:endParaRPr lang="en-IN" dirty="0"/>
          </a:p>
          <a:p>
            <a:pPr marL="0" indent="0">
              <a:buNone/>
            </a:pPr>
            <a:r>
              <a:rPr lang="en-IN" dirty="0"/>
              <a:t>Es. </a:t>
            </a:r>
            <a:r>
              <a:rPr lang="en-IN" dirty="0" err="1"/>
              <a:t>Magari</a:t>
            </a:r>
            <a:r>
              <a:rPr lang="en-IN" dirty="0"/>
              <a:t> </a:t>
            </a:r>
            <a:r>
              <a:rPr lang="en-IN" dirty="0" err="1"/>
              <a:t>avessi</a:t>
            </a:r>
            <a:r>
              <a:rPr lang="en-IN" dirty="0"/>
              <a:t> un </a:t>
            </a:r>
            <a:r>
              <a:rPr lang="en-IN" dirty="0" err="1"/>
              <a:t>fratello</a:t>
            </a:r>
            <a:r>
              <a:rPr lang="en-IN" dirty="0"/>
              <a:t>!</a:t>
            </a:r>
          </a:p>
          <a:p>
            <a:pPr marL="0" indent="0">
              <a:buNone/>
            </a:pPr>
            <a:r>
              <a:rPr lang="en-IN" dirty="0" err="1"/>
              <a:t>Queste</a:t>
            </a:r>
            <a:r>
              <a:rPr lang="en-IN" dirty="0"/>
              <a:t> </a:t>
            </a:r>
            <a:r>
              <a:rPr lang="en-IN" dirty="0" err="1"/>
              <a:t>frasi</a:t>
            </a:r>
            <a:r>
              <a:rPr lang="en-IN" dirty="0"/>
              <a:t> </a:t>
            </a:r>
            <a:r>
              <a:rPr lang="en-IN" dirty="0" err="1"/>
              <a:t>esprimono</a:t>
            </a:r>
            <a:r>
              <a:rPr lang="en-IN" dirty="0"/>
              <a:t> un </a:t>
            </a:r>
            <a:r>
              <a:rPr lang="en-IN" dirty="0" err="1"/>
              <a:t>desiderio</a:t>
            </a:r>
            <a:r>
              <a:rPr lang="en-IN" dirty="0"/>
              <a:t>.</a:t>
            </a:r>
          </a:p>
          <a:p>
            <a:endParaRPr lang="en-IN" dirty="0"/>
          </a:p>
          <a:p>
            <a:endParaRPr lang="en-IN" dirty="0"/>
          </a:p>
          <a:p>
            <a:r>
              <a:rPr lang="en-IN" dirty="0"/>
              <a:t>FORMA – CONGIUNTIVO IMPERFETTO (</a:t>
            </a:r>
            <a:r>
              <a:rPr lang="en-IN" dirty="0" err="1"/>
              <a:t>realizzabile</a:t>
            </a:r>
            <a:r>
              <a:rPr lang="en-IN" dirty="0"/>
              <a:t>)  - Se fosse qui!</a:t>
            </a:r>
          </a:p>
          <a:p>
            <a:r>
              <a:rPr lang="en-IN" dirty="0"/>
              <a:t>OTRAPASSATO (</a:t>
            </a:r>
            <a:r>
              <a:rPr lang="en-IN" dirty="0" err="1"/>
              <a:t>irrealizzabile</a:t>
            </a:r>
            <a:r>
              <a:rPr lang="en-IN" dirty="0"/>
              <a:t>) – mi </a:t>
            </a:r>
            <a:r>
              <a:rPr lang="en-IN" dirty="0" err="1"/>
              <a:t>avesse</a:t>
            </a:r>
            <a:r>
              <a:rPr lang="en-IN" dirty="0"/>
              <a:t> </a:t>
            </a:r>
            <a:r>
              <a:rPr lang="en-IN" dirty="0" err="1"/>
              <a:t>detto</a:t>
            </a:r>
            <a:r>
              <a:rPr lang="en-IN" dirty="0"/>
              <a:t>….</a:t>
            </a:r>
          </a:p>
          <a:p>
            <a:r>
              <a:rPr lang="en-IN" dirty="0"/>
              <a:t>INFINITO – Ah, vivere senza </a:t>
            </a:r>
            <a:r>
              <a:rPr lang="en-IN" dirty="0" err="1"/>
              <a:t>tanti</a:t>
            </a:r>
            <a:r>
              <a:rPr lang="en-IN" dirty="0"/>
              <a:t> </a:t>
            </a:r>
            <a:r>
              <a:rPr lang="en-IN" dirty="0" err="1"/>
              <a:t>pensieri</a:t>
            </a:r>
            <a:r>
              <a:rPr lang="en-IN" dirty="0"/>
              <a:t>!</a:t>
            </a:r>
          </a:p>
          <a:p>
            <a:r>
              <a:rPr lang="en-IN" dirty="0"/>
              <a:t>CONDIZIONALE - come </a:t>
            </a:r>
            <a:r>
              <a:rPr lang="en-IN" dirty="0" err="1"/>
              <a:t>sarebbe</a:t>
            </a:r>
            <a:r>
              <a:rPr lang="en-IN" dirty="0"/>
              <a:t> bello </a:t>
            </a:r>
            <a:r>
              <a:rPr lang="en-IN" dirty="0" err="1"/>
              <a:t>abitare</a:t>
            </a:r>
            <a:r>
              <a:rPr lang="en-IN" dirty="0"/>
              <a:t> qui!</a:t>
            </a:r>
          </a:p>
          <a:p>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1182605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4F8C2-E1FD-4495-8CAC-86803784DBC5}"/>
              </a:ext>
            </a:extLst>
          </p:cNvPr>
          <p:cNvSpPr>
            <a:spLocks noGrp="1"/>
          </p:cNvSpPr>
          <p:nvPr>
            <p:ph type="title"/>
          </p:nvPr>
        </p:nvSpPr>
        <p:spPr/>
        <p:txBody>
          <a:bodyPr/>
          <a:lstStyle/>
          <a:p>
            <a:pPr algn="ctr"/>
            <a:r>
              <a:rPr lang="en-IN" dirty="0"/>
              <a:t>MARCATURA SINTATTICA</a:t>
            </a:r>
          </a:p>
        </p:txBody>
      </p:sp>
      <p:sp>
        <p:nvSpPr>
          <p:cNvPr id="3" name="Content Placeholder 2">
            <a:extLst>
              <a:ext uri="{FF2B5EF4-FFF2-40B4-BE49-F238E27FC236}">
                <a16:creationId xmlns:a16="http://schemas.microsoft.com/office/drawing/2014/main" id="{CC1F8A5D-EF89-4920-BBE3-89467AC8DDBD}"/>
              </a:ext>
            </a:extLst>
          </p:cNvPr>
          <p:cNvSpPr>
            <a:spLocks noGrp="1"/>
          </p:cNvSpPr>
          <p:nvPr>
            <p:ph idx="1"/>
          </p:nvPr>
        </p:nvSpPr>
        <p:spPr>
          <a:xfrm>
            <a:off x="838200" y="1448656"/>
            <a:ext cx="10515600" cy="5409343"/>
          </a:xfrm>
        </p:spPr>
        <p:txBody>
          <a:bodyPr>
            <a:normAutofit/>
          </a:bodyPr>
          <a:lstStyle/>
          <a:p>
            <a:pPr>
              <a:lnSpc>
                <a:spcPct val="100000"/>
              </a:lnSpc>
            </a:pPr>
            <a:r>
              <a:rPr lang="en-IN" dirty="0"/>
              <a:t>FRASI NON MARCATE – SVO –</a:t>
            </a:r>
          </a:p>
          <a:p>
            <a:pPr marL="0" indent="0">
              <a:lnSpc>
                <a:spcPct val="100000"/>
              </a:lnSpc>
              <a:buNone/>
            </a:pPr>
            <a:r>
              <a:rPr lang="en-IN" dirty="0"/>
              <a:t>MICHELA HA COMPRATO UN LIBRO; </a:t>
            </a:r>
          </a:p>
          <a:p>
            <a:pPr marL="0" indent="0">
              <a:lnSpc>
                <a:spcPct val="100000"/>
              </a:lnSpc>
              <a:buNone/>
            </a:pPr>
            <a:r>
              <a:rPr lang="en-IN" dirty="0"/>
              <a:t>MICHELA HA REGALATO UN LIBRO A MARCO.</a:t>
            </a:r>
          </a:p>
          <a:p>
            <a:pPr marL="0" indent="0">
              <a:lnSpc>
                <a:spcPct val="100000"/>
              </a:lnSpc>
              <a:buNone/>
            </a:pPr>
            <a:endParaRPr lang="en-IN" dirty="0"/>
          </a:p>
          <a:p>
            <a:pPr>
              <a:lnSpc>
                <a:spcPct val="100000"/>
              </a:lnSpc>
            </a:pPr>
            <a:r>
              <a:rPr lang="en-IN" dirty="0"/>
              <a:t>DISLOCAZIONE A SINISTRA – A MARCO</a:t>
            </a:r>
            <a:r>
              <a:rPr lang="en-IN" u="sng" dirty="0"/>
              <a:t>,</a:t>
            </a:r>
            <a:r>
              <a:rPr lang="en-IN" dirty="0"/>
              <a:t> MICHELA HA REGALATO UN LIBRO.</a:t>
            </a:r>
          </a:p>
          <a:p>
            <a:pPr marL="0" indent="0">
              <a:lnSpc>
                <a:spcPct val="100000"/>
              </a:lnSpc>
              <a:buNone/>
            </a:pPr>
            <a:endParaRPr lang="en-IN" dirty="0"/>
          </a:p>
          <a:p>
            <a:pPr>
              <a:lnSpc>
                <a:spcPct val="100000"/>
              </a:lnSpc>
            </a:pPr>
            <a:r>
              <a:rPr lang="en-IN" dirty="0"/>
              <a:t>DISLOCAZIONE A DESTRA – MICHELA </a:t>
            </a:r>
            <a:r>
              <a:rPr lang="en-IN" u="sng" dirty="0"/>
              <a:t>GLI</a:t>
            </a:r>
            <a:r>
              <a:rPr lang="en-IN" dirty="0"/>
              <a:t> HA REGALATO UN LIBRO</a:t>
            </a:r>
            <a:r>
              <a:rPr lang="en-IN" u="sng" dirty="0"/>
              <a:t>,</a:t>
            </a:r>
            <a:r>
              <a:rPr lang="en-IN" dirty="0"/>
              <a:t> A MARCO</a:t>
            </a:r>
          </a:p>
        </p:txBody>
      </p:sp>
    </p:spTree>
    <p:extLst>
      <p:ext uri="{BB962C8B-B14F-4D97-AF65-F5344CB8AC3E}">
        <p14:creationId xmlns:p14="http://schemas.microsoft.com/office/powerpoint/2010/main" val="560374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BA87F-FDF8-47FA-8EB0-0BFE7B5CB5CD}"/>
              </a:ext>
            </a:extLst>
          </p:cNvPr>
          <p:cNvSpPr>
            <a:spLocks noGrp="1"/>
          </p:cNvSpPr>
          <p:nvPr>
            <p:ph type="title"/>
          </p:nvPr>
        </p:nvSpPr>
        <p:spPr/>
        <p:txBody>
          <a:bodyPr/>
          <a:lstStyle/>
          <a:p>
            <a:pPr algn="ctr"/>
            <a:r>
              <a:rPr lang="en-IN" dirty="0"/>
              <a:t>LA FRASE SCISSA</a:t>
            </a:r>
          </a:p>
        </p:txBody>
      </p:sp>
      <p:sp>
        <p:nvSpPr>
          <p:cNvPr id="3" name="Content Placeholder 2">
            <a:extLst>
              <a:ext uri="{FF2B5EF4-FFF2-40B4-BE49-F238E27FC236}">
                <a16:creationId xmlns:a16="http://schemas.microsoft.com/office/drawing/2014/main" id="{551DCC50-D557-4619-B724-10799DDBCD26}"/>
              </a:ext>
            </a:extLst>
          </p:cNvPr>
          <p:cNvSpPr>
            <a:spLocks noGrp="1"/>
          </p:cNvSpPr>
          <p:nvPr>
            <p:ph idx="1"/>
          </p:nvPr>
        </p:nvSpPr>
        <p:spPr/>
        <p:txBody>
          <a:bodyPr/>
          <a:lstStyle/>
          <a:p>
            <a:pPr marL="0" indent="0">
              <a:buNone/>
            </a:pPr>
            <a:r>
              <a:rPr lang="en-IN" u="sng" dirty="0"/>
              <a:t>ES.</a:t>
            </a:r>
          </a:p>
          <a:p>
            <a:pPr marL="0" indent="0">
              <a:buNone/>
            </a:pPr>
            <a:endParaRPr lang="en-IN" u="sng" dirty="0"/>
          </a:p>
          <a:p>
            <a:pPr marL="0" indent="0">
              <a:buNone/>
            </a:pPr>
            <a:r>
              <a:rPr lang="en-IN" u="sng" dirty="0"/>
              <a:t>E’</a:t>
            </a:r>
            <a:r>
              <a:rPr lang="en-IN" dirty="0"/>
              <a:t> MARCO </a:t>
            </a:r>
            <a:r>
              <a:rPr lang="en-IN" u="sng" dirty="0"/>
              <a:t>CHE</a:t>
            </a:r>
            <a:r>
              <a:rPr lang="en-IN" dirty="0"/>
              <a:t> HA VINTO IL CONCORSO. (Il </a:t>
            </a:r>
            <a:r>
              <a:rPr lang="en-IN" dirty="0" err="1"/>
              <a:t>verbo</a:t>
            </a:r>
            <a:r>
              <a:rPr lang="en-IN" dirty="0"/>
              <a:t> </a:t>
            </a:r>
            <a:r>
              <a:rPr lang="en-IN" i="1" dirty="0" err="1"/>
              <a:t>essere</a:t>
            </a:r>
            <a:r>
              <a:rPr lang="en-IN" dirty="0"/>
              <a:t>  e </a:t>
            </a:r>
            <a:r>
              <a:rPr lang="en-IN" i="1" dirty="0" err="1"/>
              <a:t>che</a:t>
            </a:r>
            <a:r>
              <a:rPr lang="en-IN" i="1" dirty="0"/>
              <a:t>)</a:t>
            </a:r>
          </a:p>
          <a:p>
            <a:pPr marL="0" indent="0">
              <a:buNone/>
            </a:pPr>
            <a:endParaRPr lang="en-IN" i="1" dirty="0"/>
          </a:p>
          <a:p>
            <a:pPr marL="0" indent="0">
              <a:buNone/>
            </a:pPr>
            <a:endParaRPr lang="en-IN" i="1" dirty="0"/>
          </a:p>
          <a:p>
            <a:pPr marL="0" indent="0">
              <a:buNone/>
            </a:pPr>
            <a:r>
              <a:rPr lang="en-IN" u="sng" dirty="0"/>
              <a:t>SONO</a:t>
            </a:r>
            <a:r>
              <a:rPr lang="en-IN" dirty="0"/>
              <a:t> IO </a:t>
            </a:r>
            <a:r>
              <a:rPr lang="en-IN" u="sng" dirty="0"/>
              <a:t>CHE</a:t>
            </a:r>
            <a:r>
              <a:rPr lang="en-IN" dirty="0"/>
              <a:t> CI DEVO PENSARE</a:t>
            </a:r>
          </a:p>
        </p:txBody>
      </p:sp>
    </p:spTree>
    <p:extLst>
      <p:ext uri="{BB962C8B-B14F-4D97-AF65-F5344CB8AC3E}">
        <p14:creationId xmlns:p14="http://schemas.microsoft.com/office/powerpoint/2010/main" val="3063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8FEC-BEBB-4207-A0C4-2725B634433E}"/>
              </a:ext>
            </a:extLst>
          </p:cNvPr>
          <p:cNvSpPr>
            <a:spLocks noGrp="1"/>
          </p:cNvSpPr>
          <p:nvPr>
            <p:ph type="title"/>
          </p:nvPr>
        </p:nvSpPr>
        <p:spPr/>
        <p:txBody>
          <a:bodyPr/>
          <a:lstStyle/>
          <a:p>
            <a:pPr algn="ctr"/>
            <a:r>
              <a:rPr lang="en-IN" dirty="0"/>
              <a:t>IL SINTAGMA</a:t>
            </a:r>
          </a:p>
        </p:txBody>
      </p:sp>
      <p:sp>
        <p:nvSpPr>
          <p:cNvPr id="3" name="Content Placeholder 2">
            <a:extLst>
              <a:ext uri="{FF2B5EF4-FFF2-40B4-BE49-F238E27FC236}">
                <a16:creationId xmlns:a16="http://schemas.microsoft.com/office/drawing/2014/main" id="{3D873172-77D5-4B1F-90DA-094F6F2F8E1D}"/>
              </a:ext>
            </a:extLst>
          </p:cNvPr>
          <p:cNvSpPr>
            <a:spLocks noGrp="1"/>
          </p:cNvSpPr>
          <p:nvPr>
            <p:ph idx="1"/>
          </p:nvPr>
        </p:nvSpPr>
        <p:spPr>
          <a:xfrm>
            <a:off x="961490" y="1486577"/>
            <a:ext cx="10515600" cy="5253269"/>
          </a:xfrm>
        </p:spPr>
        <p:txBody>
          <a:bodyPr>
            <a:normAutofit/>
          </a:bodyPr>
          <a:lstStyle/>
          <a:p>
            <a:pPr>
              <a:lnSpc>
                <a:spcPct val="250000"/>
              </a:lnSpc>
            </a:pPr>
            <a:r>
              <a:rPr lang="en-IN" dirty="0"/>
              <a:t>CRITERI</a:t>
            </a:r>
          </a:p>
          <a:p>
            <a:pPr marL="0" indent="0">
              <a:lnSpc>
                <a:spcPct val="250000"/>
              </a:lnSpc>
              <a:buNone/>
            </a:pPr>
            <a:r>
              <a:rPr lang="en-IN" dirty="0"/>
              <a:t>SPOSTABILITA’; </a:t>
            </a:r>
            <a:r>
              <a:rPr lang="it-IT" dirty="0">
                <a:solidFill>
                  <a:srgbClr val="3E3F3E"/>
                </a:solidFill>
                <a:latin typeface="Crimson Text"/>
              </a:rPr>
              <a:t>SOSTITUIBILITA’; ENUNCIABILITÀ IN ISOLAMENTO</a:t>
            </a:r>
            <a:endParaRPr lang="en-IN" dirty="0"/>
          </a:p>
          <a:p>
            <a:pPr>
              <a:lnSpc>
                <a:spcPct val="250000"/>
              </a:lnSpc>
            </a:pPr>
            <a:r>
              <a:rPr lang="en-IN" dirty="0"/>
              <a:t>DIAGRAMMA AD ALBERO</a:t>
            </a:r>
          </a:p>
          <a:p>
            <a:pPr>
              <a:lnSpc>
                <a:spcPct val="250000"/>
              </a:lnSpc>
            </a:pPr>
            <a:r>
              <a:rPr lang="en-IN" dirty="0"/>
              <a:t>TESTA</a:t>
            </a:r>
          </a:p>
        </p:txBody>
      </p:sp>
    </p:spTree>
    <p:extLst>
      <p:ext uri="{BB962C8B-B14F-4D97-AF65-F5344CB8AC3E}">
        <p14:creationId xmlns:p14="http://schemas.microsoft.com/office/powerpoint/2010/main" val="3719447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9D83-E6AA-49DF-B387-5B8E4A256E23}"/>
              </a:ext>
            </a:extLst>
          </p:cNvPr>
          <p:cNvSpPr>
            <a:spLocks noGrp="1"/>
          </p:cNvSpPr>
          <p:nvPr>
            <p:ph type="title"/>
          </p:nvPr>
        </p:nvSpPr>
        <p:spPr/>
        <p:txBody>
          <a:bodyPr/>
          <a:lstStyle/>
          <a:p>
            <a:pPr algn="ctr"/>
            <a:r>
              <a:rPr lang="en-IN" dirty="0"/>
              <a:t>C’È PRESENTATIVO</a:t>
            </a:r>
          </a:p>
        </p:txBody>
      </p:sp>
      <p:sp>
        <p:nvSpPr>
          <p:cNvPr id="3" name="Content Placeholder 2">
            <a:extLst>
              <a:ext uri="{FF2B5EF4-FFF2-40B4-BE49-F238E27FC236}">
                <a16:creationId xmlns:a16="http://schemas.microsoft.com/office/drawing/2014/main" id="{371EB3D8-D608-40F9-86A2-D245B911E1D9}"/>
              </a:ext>
            </a:extLst>
          </p:cNvPr>
          <p:cNvSpPr>
            <a:spLocks noGrp="1"/>
          </p:cNvSpPr>
          <p:nvPr>
            <p:ph idx="1"/>
          </p:nvPr>
        </p:nvSpPr>
        <p:spPr/>
        <p:txBody>
          <a:bodyPr/>
          <a:lstStyle/>
          <a:p>
            <a:pPr marL="0" indent="0">
              <a:buNone/>
            </a:pPr>
            <a:r>
              <a:rPr lang="en-IN" u="sng" dirty="0"/>
              <a:t>C’È MICHELA </a:t>
            </a:r>
            <a:r>
              <a:rPr lang="en-IN" dirty="0"/>
              <a:t>CHE SUONA ALLA PORTA.  (Michela </a:t>
            </a:r>
            <a:r>
              <a:rPr lang="en-IN" dirty="0" err="1"/>
              <a:t>suona</a:t>
            </a:r>
            <a:r>
              <a:rPr lang="en-IN" dirty="0"/>
              <a:t> </a:t>
            </a:r>
            <a:r>
              <a:rPr lang="en-IN" dirty="0" err="1"/>
              <a:t>alla</a:t>
            </a:r>
            <a:r>
              <a:rPr lang="en-IN" dirty="0"/>
              <a:t> porta.)</a:t>
            </a:r>
          </a:p>
          <a:p>
            <a:pPr marL="0" indent="0">
              <a:buNone/>
            </a:pPr>
            <a:endParaRPr lang="en-IN" dirty="0"/>
          </a:p>
          <a:p>
            <a:pPr marL="0" indent="0">
              <a:buNone/>
            </a:pPr>
            <a:r>
              <a:rPr lang="en-IN" dirty="0"/>
              <a:t>TIPICO DEL PARLATO COLLOQUIALE</a:t>
            </a:r>
          </a:p>
          <a:p>
            <a:pPr marL="0" indent="0">
              <a:buNone/>
            </a:pPr>
            <a:endParaRPr lang="en-IN" dirty="0"/>
          </a:p>
        </p:txBody>
      </p:sp>
    </p:spTree>
    <p:extLst>
      <p:ext uri="{BB962C8B-B14F-4D97-AF65-F5344CB8AC3E}">
        <p14:creationId xmlns:p14="http://schemas.microsoft.com/office/powerpoint/2010/main" val="3750163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2A35D-094A-4E6F-8484-38EEC32DEAD7}"/>
              </a:ext>
            </a:extLst>
          </p:cNvPr>
          <p:cNvSpPr>
            <a:spLocks noGrp="1"/>
          </p:cNvSpPr>
          <p:nvPr>
            <p:ph type="title"/>
          </p:nvPr>
        </p:nvSpPr>
        <p:spPr/>
        <p:txBody>
          <a:bodyPr/>
          <a:lstStyle/>
          <a:p>
            <a:pPr algn="ctr"/>
            <a:r>
              <a:rPr lang="en-IN" dirty="0"/>
              <a:t>IL SIGNIFICATO DELLA FRASE SEMPLICE</a:t>
            </a:r>
          </a:p>
        </p:txBody>
      </p:sp>
      <p:sp>
        <p:nvSpPr>
          <p:cNvPr id="3" name="Content Placeholder 2">
            <a:extLst>
              <a:ext uri="{FF2B5EF4-FFF2-40B4-BE49-F238E27FC236}">
                <a16:creationId xmlns:a16="http://schemas.microsoft.com/office/drawing/2014/main" id="{E0AA6333-D8E7-4E73-95CC-F6D02A2CCFEA}"/>
              </a:ext>
            </a:extLst>
          </p:cNvPr>
          <p:cNvSpPr>
            <a:spLocks noGrp="1"/>
          </p:cNvSpPr>
          <p:nvPr>
            <p:ph idx="1"/>
          </p:nvPr>
        </p:nvSpPr>
        <p:spPr>
          <a:xfrm>
            <a:off x="838200" y="1387010"/>
            <a:ext cx="10515600" cy="5470989"/>
          </a:xfrm>
        </p:spPr>
        <p:txBody>
          <a:bodyPr>
            <a:normAutofit lnSpcReduction="10000"/>
          </a:bodyPr>
          <a:lstStyle/>
          <a:p>
            <a:pPr>
              <a:lnSpc>
                <a:spcPct val="100000"/>
              </a:lnSpc>
            </a:pPr>
            <a:r>
              <a:rPr lang="en-IN" dirty="0"/>
              <a:t>IL SIGNIFICATO LINGUISTICO es. Michela </a:t>
            </a:r>
            <a:r>
              <a:rPr lang="en-IN" dirty="0" err="1"/>
              <a:t>ti</a:t>
            </a:r>
            <a:r>
              <a:rPr lang="en-IN" dirty="0"/>
              <a:t> ha </a:t>
            </a:r>
            <a:r>
              <a:rPr lang="en-IN" dirty="0" err="1"/>
              <a:t>regalato</a:t>
            </a:r>
            <a:r>
              <a:rPr lang="en-IN" dirty="0"/>
              <a:t> un </a:t>
            </a:r>
            <a:r>
              <a:rPr lang="en-IN" dirty="0" err="1"/>
              <a:t>libro</a:t>
            </a:r>
            <a:r>
              <a:rPr lang="en-IN" dirty="0"/>
              <a:t>. (parole, </a:t>
            </a:r>
            <a:r>
              <a:rPr lang="en-IN" dirty="0" err="1"/>
              <a:t>sintassi</a:t>
            </a:r>
            <a:r>
              <a:rPr lang="en-IN" dirty="0"/>
              <a:t>, </a:t>
            </a:r>
            <a:r>
              <a:rPr lang="en-IN" dirty="0" err="1"/>
              <a:t>intonazione</a:t>
            </a:r>
            <a:r>
              <a:rPr lang="en-IN" dirty="0"/>
              <a:t>)</a:t>
            </a:r>
          </a:p>
          <a:p>
            <a:pPr>
              <a:lnSpc>
                <a:spcPct val="250000"/>
              </a:lnSpc>
            </a:pPr>
            <a:r>
              <a:rPr lang="en-IN" dirty="0"/>
              <a:t>ASTRATTO es. E’ </a:t>
            </a:r>
            <a:r>
              <a:rPr lang="en-IN" dirty="0" err="1"/>
              <a:t>uscita</a:t>
            </a:r>
            <a:r>
              <a:rPr lang="en-IN" dirty="0"/>
              <a:t> </a:t>
            </a:r>
            <a:r>
              <a:rPr lang="en-IN" dirty="0" err="1"/>
              <a:t>ieri</a:t>
            </a:r>
            <a:r>
              <a:rPr lang="en-IN" dirty="0"/>
              <a:t>.</a:t>
            </a:r>
          </a:p>
          <a:p>
            <a:pPr>
              <a:lnSpc>
                <a:spcPct val="250000"/>
              </a:lnSpc>
            </a:pPr>
            <a:r>
              <a:rPr lang="en-IN" dirty="0"/>
              <a:t>CENTRALE es. Michela e’ </a:t>
            </a:r>
            <a:r>
              <a:rPr lang="en-IN" dirty="0" err="1"/>
              <a:t>andata</a:t>
            </a:r>
            <a:r>
              <a:rPr lang="en-IN" dirty="0"/>
              <a:t> a Parigi.</a:t>
            </a:r>
          </a:p>
          <a:p>
            <a:pPr>
              <a:lnSpc>
                <a:spcPct val="110000"/>
              </a:lnSpc>
            </a:pPr>
            <a:r>
              <a:rPr lang="en-IN" dirty="0"/>
              <a:t>COLLATERALE es. </a:t>
            </a:r>
            <a:r>
              <a:rPr lang="en-IN" dirty="0" err="1"/>
              <a:t>Purtroppo</a:t>
            </a:r>
            <a:r>
              <a:rPr lang="en-IN" dirty="0"/>
              <a:t>, Michela e’ </a:t>
            </a:r>
            <a:r>
              <a:rPr lang="en-IN" dirty="0" err="1"/>
              <a:t>andata</a:t>
            </a:r>
            <a:r>
              <a:rPr lang="en-IN" dirty="0"/>
              <a:t> a Parigi.</a:t>
            </a:r>
          </a:p>
          <a:p>
            <a:pPr marL="0" indent="0">
              <a:lnSpc>
                <a:spcPct val="110000"/>
              </a:lnSpc>
              <a:buNone/>
            </a:pPr>
            <a:r>
              <a:rPr lang="en-IN" dirty="0" err="1"/>
              <a:t>Purtroppo</a:t>
            </a:r>
            <a:r>
              <a:rPr lang="en-IN" dirty="0"/>
              <a:t>, </a:t>
            </a:r>
            <a:r>
              <a:rPr lang="en-IN" dirty="0" err="1"/>
              <a:t>Sfortunatamente</a:t>
            </a:r>
            <a:r>
              <a:rPr lang="en-IN" dirty="0"/>
              <a:t>, Senza </a:t>
            </a:r>
            <a:r>
              <a:rPr lang="en-IN" dirty="0" err="1"/>
              <a:t>dubbio</a:t>
            </a:r>
            <a:r>
              <a:rPr lang="en-IN" dirty="0"/>
              <a:t>…</a:t>
            </a:r>
          </a:p>
          <a:p>
            <a:pPr marL="0" indent="0">
              <a:lnSpc>
                <a:spcPct val="110000"/>
              </a:lnSpc>
              <a:buNone/>
            </a:pPr>
            <a:r>
              <a:rPr lang="en-IN" dirty="0"/>
              <a:t>VALUTAZIONE SOGGETTIVA - ESPRESSA CON VERBI MODALI, PRONOMI ETICI (Il bambino </a:t>
            </a:r>
            <a:r>
              <a:rPr lang="en-IN" u="sng" dirty="0"/>
              <a:t>mi</a:t>
            </a:r>
            <a:r>
              <a:rPr lang="en-IN" dirty="0"/>
              <a:t> </a:t>
            </a:r>
            <a:r>
              <a:rPr lang="en-IN" dirty="0" err="1"/>
              <a:t>mangia</a:t>
            </a:r>
            <a:r>
              <a:rPr lang="en-IN" dirty="0"/>
              <a:t> </a:t>
            </a:r>
            <a:r>
              <a:rPr lang="en-IN" dirty="0" err="1"/>
              <a:t>poca</a:t>
            </a:r>
            <a:r>
              <a:rPr lang="en-IN" dirty="0"/>
              <a:t> </a:t>
            </a:r>
            <a:r>
              <a:rPr lang="en-IN" dirty="0" err="1"/>
              <a:t>frutta</a:t>
            </a:r>
            <a:r>
              <a:rPr lang="en-IN" dirty="0"/>
              <a:t>)</a:t>
            </a:r>
          </a:p>
          <a:p>
            <a:pPr>
              <a:lnSpc>
                <a:spcPct val="100000"/>
              </a:lnSpc>
            </a:pPr>
            <a:endParaRPr lang="en-IN" dirty="0"/>
          </a:p>
          <a:p>
            <a:endParaRPr lang="en-IN" dirty="0"/>
          </a:p>
        </p:txBody>
      </p:sp>
    </p:spTree>
    <p:extLst>
      <p:ext uri="{BB962C8B-B14F-4D97-AF65-F5344CB8AC3E}">
        <p14:creationId xmlns:p14="http://schemas.microsoft.com/office/powerpoint/2010/main" val="2446822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55F9F-65F8-461F-B5A8-F23C262B5786}"/>
              </a:ext>
            </a:extLst>
          </p:cNvPr>
          <p:cNvSpPr>
            <a:spLocks noGrp="1"/>
          </p:cNvSpPr>
          <p:nvPr>
            <p:ph type="title"/>
          </p:nvPr>
        </p:nvSpPr>
        <p:spPr/>
        <p:txBody>
          <a:bodyPr/>
          <a:lstStyle/>
          <a:p>
            <a:pPr algn="ctr"/>
            <a:r>
              <a:rPr lang="en-IN" dirty="0"/>
              <a:t>IL SIGNIFICATO COMUNICATIVO</a:t>
            </a:r>
          </a:p>
        </p:txBody>
      </p:sp>
      <p:sp>
        <p:nvSpPr>
          <p:cNvPr id="3" name="Content Placeholder 2">
            <a:extLst>
              <a:ext uri="{FF2B5EF4-FFF2-40B4-BE49-F238E27FC236}">
                <a16:creationId xmlns:a16="http://schemas.microsoft.com/office/drawing/2014/main" id="{A32FD0B5-89D4-4AE2-A3B2-FB23DF2B2F6D}"/>
              </a:ext>
            </a:extLst>
          </p:cNvPr>
          <p:cNvSpPr>
            <a:spLocks noGrp="1"/>
          </p:cNvSpPr>
          <p:nvPr>
            <p:ph idx="1"/>
          </p:nvPr>
        </p:nvSpPr>
        <p:spPr/>
        <p:txBody>
          <a:bodyPr/>
          <a:lstStyle/>
          <a:p>
            <a:pPr marL="0" indent="0" algn="ctr">
              <a:buNone/>
            </a:pPr>
            <a:r>
              <a:rPr lang="en-IN" dirty="0"/>
              <a:t>SIGNIFICATO COMUNICATIVO + INFORMAZIONI CONTESTUALI</a:t>
            </a:r>
          </a:p>
          <a:p>
            <a:pPr marL="0" indent="0" algn="just">
              <a:buNone/>
            </a:pPr>
            <a:endParaRPr lang="en-IN" dirty="0"/>
          </a:p>
          <a:p>
            <a:pPr marL="0" indent="0" algn="just">
              <a:buNone/>
            </a:pPr>
            <a:endParaRPr lang="en-IN" dirty="0"/>
          </a:p>
          <a:p>
            <a:pPr marL="0" indent="0" algn="just">
              <a:buNone/>
            </a:pPr>
            <a:r>
              <a:rPr lang="en-IN" dirty="0"/>
              <a:t>Es. </a:t>
            </a:r>
          </a:p>
          <a:p>
            <a:pPr marL="0" indent="0" algn="just">
              <a:buNone/>
            </a:pPr>
            <a:r>
              <a:rPr lang="en-IN" dirty="0"/>
              <a:t>E’ ARRIVATA STAMATTINA – CHI, DA DOVE, A CHE ORA, DATA</a:t>
            </a:r>
          </a:p>
          <a:p>
            <a:pPr marL="0" indent="0" algn="just">
              <a:buNone/>
            </a:pPr>
            <a:endParaRPr lang="en-IN" dirty="0"/>
          </a:p>
          <a:p>
            <a:pPr marL="0" indent="0" algn="just">
              <a:buNone/>
            </a:pPr>
            <a:r>
              <a:rPr lang="en-IN" dirty="0"/>
              <a:t>MAURA, HO FREDDO!  (IMPLICITO-CHIUDI LA FINESTRA)</a:t>
            </a:r>
          </a:p>
        </p:txBody>
      </p:sp>
    </p:spTree>
    <p:extLst>
      <p:ext uri="{BB962C8B-B14F-4D97-AF65-F5344CB8AC3E}">
        <p14:creationId xmlns:p14="http://schemas.microsoft.com/office/powerpoint/2010/main" val="2413145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733EE-D46E-4116-A295-43BD08EF4C73}"/>
              </a:ext>
            </a:extLst>
          </p:cNvPr>
          <p:cNvSpPr>
            <a:spLocks noGrp="1"/>
          </p:cNvSpPr>
          <p:nvPr>
            <p:ph type="title"/>
          </p:nvPr>
        </p:nvSpPr>
        <p:spPr/>
        <p:txBody>
          <a:bodyPr/>
          <a:lstStyle/>
          <a:p>
            <a:pPr algn="ctr"/>
            <a:r>
              <a:rPr lang="en-IN" dirty="0"/>
              <a:t>LE ESPRESSIONI DEITTICHE</a:t>
            </a:r>
          </a:p>
        </p:txBody>
      </p:sp>
      <p:sp>
        <p:nvSpPr>
          <p:cNvPr id="3" name="Content Placeholder 2">
            <a:extLst>
              <a:ext uri="{FF2B5EF4-FFF2-40B4-BE49-F238E27FC236}">
                <a16:creationId xmlns:a16="http://schemas.microsoft.com/office/drawing/2014/main" id="{11D6B6D0-1D14-4E73-91C4-67C71B83CE43}"/>
              </a:ext>
            </a:extLst>
          </p:cNvPr>
          <p:cNvSpPr>
            <a:spLocks noGrp="1"/>
          </p:cNvSpPr>
          <p:nvPr>
            <p:ph idx="1"/>
          </p:nvPr>
        </p:nvSpPr>
        <p:spPr>
          <a:xfrm>
            <a:off x="838200" y="1530850"/>
            <a:ext cx="10515600" cy="5327150"/>
          </a:xfrm>
        </p:spPr>
        <p:txBody>
          <a:bodyPr>
            <a:normAutofit/>
          </a:bodyPr>
          <a:lstStyle/>
          <a:p>
            <a:pPr marL="0" indent="0">
              <a:lnSpc>
                <a:spcPct val="300000"/>
              </a:lnSpc>
              <a:buNone/>
            </a:pPr>
            <a:r>
              <a:rPr lang="en-IN" dirty="0"/>
              <a:t>ES. OGGI MANGIO QUI CON VOI.</a:t>
            </a:r>
          </a:p>
          <a:p>
            <a:pPr>
              <a:lnSpc>
                <a:spcPct val="200000"/>
              </a:lnSpc>
            </a:pPr>
            <a:r>
              <a:rPr lang="en-IN" dirty="0"/>
              <a:t>PERSONALI - PRONOMI</a:t>
            </a:r>
          </a:p>
          <a:p>
            <a:pPr>
              <a:lnSpc>
                <a:spcPct val="200000"/>
              </a:lnSpc>
            </a:pPr>
            <a:r>
              <a:rPr lang="en-IN" dirty="0"/>
              <a:t>SPAZIALI – AVVERBI DI LUOGO…QUI, QUA, LI’, LA’…</a:t>
            </a:r>
          </a:p>
          <a:p>
            <a:pPr>
              <a:lnSpc>
                <a:spcPct val="200000"/>
              </a:lnSpc>
            </a:pPr>
            <a:r>
              <a:rPr lang="en-IN" dirty="0"/>
              <a:t>TEMPORALI – AVVERBI DI TEMPO..ORA, IERI, UNA SETTIMANA FA, SCORSO, PROSSIMO…</a:t>
            </a:r>
          </a:p>
        </p:txBody>
      </p:sp>
    </p:spTree>
    <p:extLst>
      <p:ext uri="{BB962C8B-B14F-4D97-AF65-F5344CB8AC3E}">
        <p14:creationId xmlns:p14="http://schemas.microsoft.com/office/powerpoint/2010/main" val="2150777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424DF-19C7-4C4B-85F6-6AAC71A57578}"/>
              </a:ext>
            </a:extLst>
          </p:cNvPr>
          <p:cNvSpPr>
            <a:spLocks noGrp="1"/>
          </p:cNvSpPr>
          <p:nvPr>
            <p:ph type="title"/>
          </p:nvPr>
        </p:nvSpPr>
        <p:spPr/>
        <p:txBody>
          <a:bodyPr/>
          <a:lstStyle/>
          <a:p>
            <a:pPr algn="ctr"/>
            <a:r>
              <a:rPr lang="en-IN" dirty="0"/>
              <a:t>L’USO DELLA FRASE</a:t>
            </a:r>
          </a:p>
        </p:txBody>
      </p:sp>
      <p:sp>
        <p:nvSpPr>
          <p:cNvPr id="3" name="Content Placeholder 2">
            <a:extLst>
              <a:ext uri="{FF2B5EF4-FFF2-40B4-BE49-F238E27FC236}">
                <a16:creationId xmlns:a16="http://schemas.microsoft.com/office/drawing/2014/main" id="{12D65337-85A4-41DA-824C-92A99BCB7ED7}"/>
              </a:ext>
            </a:extLst>
          </p:cNvPr>
          <p:cNvSpPr>
            <a:spLocks noGrp="1"/>
          </p:cNvSpPr>
          <p:nvPr>
            <p:ph idx="1"/>
          </p:nvPr>
        </p:nvSpPr>
        <p:spPr>
          <a:xfrm>
            <a:off x="838200" y="1825625"/>
            <a:ext cx="10515600" cy="4914222"/>
          </a:xfrm>
        </p:spPr>
        <p:txBody>
          <a:bodyPr>
            <a:normAutofit fontScale="85000" lnSpcReduction="20000"/>
          </a:bodyPr>
          <a:lstStyle/>
          <a:p>
            <a:r>
              <a:rPr lang="en-IN" dirty="0"/>
              <a:t>L’ATTO LINGUISTICO CONSISTE DI TRE PARTI:</a:t>
            </a:r>
          </a:p>
          <a:p>
            <a:pPr marL="0" indent="0">
              <a:buNone/>
            </a:pPr>
            <a:endParaRPr lang="en-IN" dirty="0"/>
          </a:p>
          <a:p>
            <a:r>
              <a:rPr lang="en-IN" dirty="0"/>
              <a:t>L’ATTO LOCUTIVO - </a:t>
            </a:r>
            <a:r>
              <a:rPr lang="it-IT" dirty="0"/>
              <a:t> (struttura ed enunciato)</a:t>
            </a:r>
            <a:endParaRPr lang="en-IN" dirty="0"/>
          </a:p>
          <a:p>
            <a:r>
              <a:rPr lang="en-IN" dirty="0"/>
              <a:t>L’ATTO ILLOCUTIVO - </a:t>
            </a:r>
            <a:r>
              <a:rPr lang="it-IT" dirty="0"/>
              <a:t>(obiettivo, intenzione comunicativa)</a:t>
            </a:r>
            <a:endParaRPr lang="en-IN" dirty="0"/>
          </a:p>
          <a:p>
            <a:r>
              <a:rPr lang="en-IN" dirty="0"/>
              <a:t>L’ATTO PERLOCUTIVO - </a:t>
            </a:r>
            <a:r>
              <a:rPr lang="it-IT" dirty="0"/>
              <a:t>(effetto dell'atto linguistico sull'interlocutore)</a:t>
            </a:r>
            <a:r>
              <a:rPr lang="en-IN" dirty="0"/>
              <a:t> </a:t>
            </a:r>
          </a:p>
          <a:p>
            <a:endParaRPr lang="en-IN" dirty="0"/>
          </a:p>
          <a:p>
            <a:pPr marL="0" indent="0">
              <a:buNone/>
            </a:pPr>
            <a:r>
              <a:rPr lang="it-IT" dirty="0"/>
              <a:t>Ad esempio: con l'enunciato </a:t>
            </a:r>
            <a:r>
              <a:rPr lang="it-IT" i="1" dirty="0"/>
              <a:t>è tardi</a:t>
            </a:r>
            <a:r>
              <a:rPr lang="it-IT" dirty="0"/>
              <a:t>, ad una sola locuzione possono corrispondere diverse illocuzioni, ad esempio:</a:t>
            </a:r>
          </a:p>
          <a:p>
            <a:pPr marL="0" indent="0">
              <a:buNone/>
            </a:pPr>
            <a:endParaRPr lang="it-IT" dirty="0"/>
          </a:p>
          <a:p>
            <a:r>
              <a:rPr lang="it-IT" dirty="0"/>
              <a:t>La semplice intenzione di constatare qualcosa a titolo di informazione</a:t>
            </a:r>
          </a:p>
          <a:p>
            <a:r>
              <a:rPr lang="it-IT" dirty="0"/>
              <a:t>L'intenzione di invitare qualcuno a sbrigarsi</a:t>
            </a:r>
          </a:p>
          <a:p>
            <a:r>
              <a:rPr lang="it-IT" dirty="0"/>
              <a:t>L'intenzione di invitare qualcuno a non sforzarsi più.</a:t>
            </a:r>
          </a:p>
          <a:p>
            <a:r>
              <a:rPr lang="it-IT" dirty="0"/>
              <a:t>L'intenzione di comunicare che è giunto il momento di congedarsi.</a:t>
            </a:r>
          </a:p>
          <a:p>
            <a:endParaRPr lang="en-IN" dirty="0"/>
          </a:p>
          <a:p>
            <a:endParaRPr lang="en-IN" dirty="0"/>
          </a:p>
        </p:txBody>
      </p:sp>
    </p:spTree>
    <p:extLst>
      <p:ext uri="{BB962C8B-B14F-4D97-AF65-F5344CB8AC3E}">
        <p14:creationId xmlns:p14="http://schemas.microsoft.com/office/powerpoint/2010/main" val="3294457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B875E474-F1AC-4A76-86AB-118FBD93AADF}"/>
              </a:ext>
            </a:extLst>
          </p:cNvPr>
          <p:cNvSpPr>
            <a:spLocks noGrp="1" noChangeArrowheads="1"/>
          </p:cNvSpPr>
          <p:nvPr>
            <p:ph idx="1"/>
          </p:nvPr>
        </p:nvSpPr>
        <p:spPr bwMode="auto">
          <a:xfrm>
            <a:off x="236307" y="953051"/>
            <a:ext cx="11794732" cy="476160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222222"/>
                </a:solidFill>
                <a:effectLst/>
                <a:latin typeface="Arial" panose="020B0604020202020204" pitchFamily="34" charset="0"/>
              </a:rPr>
              <a:t>Un </a:t>
            </a:r>
            <a:r>
              <a:rPr kumimoji="0" lang="en-US" altLang="en-US" sz="2000" b="1" i="0" u="none" strike="noStrike" cap="none" normalizeH="0" baseline="0" dirty="0" err="1">
                <a:ln>
                  <a:noFill/>
                </a:ln>
                <a:solidFill>
                  <a:srgbClr val="222222"/>
                </a:solidFill>
                <a:effectLst/>
                <a:latin typeface="Arial" panose="020B0604020202020204" pitchFamily="34" charset="0"/>
              </a:rPr>
              <a:t>dialogo</a:t>
            </a:r>
            <a:r>
              <a:rPr kumimoji="0" lang="en-US" altLang="en-US" sz="2000" b="1" i="0" u="none" strike="noStrike" cap="none" normalizeH="0" baseline="0" dirty="0">
                <a:ln>
                  <a:noFill/>
                </a:ln>
                <a:solidFill>
                  <a:srgbClr val="222222"/>
                </a:solidFill>
                <a:effectLst/>
                <a:latin typeface="Arial" panose="020B0604020202020204" pitchFamily="34" charset="0"/>
              </a:rPr>
              <a:t> </a:t>
            </a:r>
            <a:r>
              <a:rPr kumimoji="0" lang="en-US" altLang="en-US" sz="2000" b="1" i="0" u="none" strike="noStrike" cap="none" normalizeH="0" baseline="0" dirty="0" err="1">
                <a:ln>
                  <a:noFill/>
                </a:ln>
                <a:solidFill>
                  <a:srgbClr val="222222"/>
                </a:solidFill>
                <a:effectLst/>
                <a:latin typeface="Arial" panose="020B0604020202020204" pitchFamily="34" charset="0"/>
              </a:rPr>
              <a:t>su</a:t>
            </a:r>
            <a:r>
              <a:rPr kumimoji="0" lang="en-US" altLang="en-US" sz="2000" b="1" i="0" u="none" strike="noStrike" cap="none" normalizeH="0" baseline="0" dirty="0">
                <a:ln>
                  <a:noFill/>
                </a:ln>
                <a:solidFill>
                  <a:srgbClr val="222222"/>
                </a:solidFill>
                <a:effectLst/>
                <a:latin typeface="Arial" panose="020B0604020202020204" pitchFamily="34" charset="0"/>
              </a:rPr>
              <a:t> un tram.</a:t>
            </a:r>
            <a:r>
              <a:rPr kumimoji="0" lang="en-US" altLang="en-US" sz="2000" b="0" i="0" u="none" strike="noStrike" cap="none" normalizeH="0" baseline="0" dirty="0">
                <a:ln>
                  <a:noFill/>
                </a:ln>
                <a:solidFill>
                  <a:srgbClr val="222222"/>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22222"/>
                </a:solidFill>
                <a:effectLst/>
                <a:latin typeface="Arial" panose="020B0604020202020204" pitchFamily="34" charset="0"/>
              </a:rPr>
              <a:t>Due </a:t>
            </a:r>
            <a:r>
              <a:rPr kumimoji="0" lang="en-US" altLang="en-US" sz="2000" b="0" i="0" u="none" strike="noStrike" cap="none" normalizeH="0" baseline="0" dirty="0" err="1">
                <a:ln>
                  <a:noFill/>
                </a:ln>
                <a:solidFill>
                  <a:srgbClr val="222222"/>
                </a:solidFill>
                <a:effectLst/>
                <a:latin typeface="Arial" panose="020B0604020202020204" pitchFamily="34" charset="0"/>
              </a:rPr>
              <a:t>persone</a:t>
            </a:r>
            <a:r>
              <a:rPr kumimoji="0" lang="en-US" altLang="en-US" sz="2000" b="0" i="0" u="none" strike="noStrike" cap="none" normalizeH="0" baseline="0" dirty="0">
                <a:ln>
                  <a:noFill/>
                </a:ln>
                <a:solidFill>
                  <a:srgbClr val="222222"/>
                </a:solidFill>
                <a:effectLst/>
                <a:latin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rPr>
              <a:t>sono</a:t>
            </a:r>
            <a:r>
              <a:rPr kumimoji="0" lang="en-US" altLang="en-US" sz="2000" b="0" i="0" u="none" strike="noStrike" cap="none" normalizeH="0" baseline="0" dirty="0">
                <a:ln>
                  <a:noFill/>
                </a:ln>
                <a:solidFill>
                  <a:srgbClr val="222222"/>
                </a:solidFill>
                <a:effectLst/>
                <a:latin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rPr>
              <a:t>sedute</a:t>
            </a:r>
            <a:r>
              <a:rPr kumimoji="0" lang="en-US" altLang="en-US" sz="2000" b="0" i="0" u="none" strike="noStrike" cap="none" normalizeH="0" baseline="0" dirty="0">
                <a:ln>
                  <a:noFill/>
                </a:ln>
                <a:solidFill>
                  <a:srgbClr val="222222"/>
                </a:solidFill>
                <a:effectLst/>
                <a:latin typeface="Arial" panose="020B0604020202020204" pitchFamily="34" charset="0"/>
              </a:rPr>
              <a:t> una </a:t>
            </a:r>
            <a:r>
              <a:rPr kumimoji="0" lang="en-US" altLang="en-US" sz="2000" b="0" i="0" u="none" strike="noStrike" cap="none" normalizeH="0" baseline="0" dirty="0" err="1">
                <a:ln>
                  <a:noFill/>
                </a:ln>
                <a:solidFill>
                  <a:srgbClr val="222222"/>
                </a:solidFill>
                <a:effectLst/>
                <a:latin typeface="Arial" panose="020B0604020202020204" pitchFamily="34" charset="0"/>
              </a:rPr>
              <a:t>accanto</a:t>
            </a:r>
            <a:r>
              <a:rPr kumimoji="0" lang="en-US" altLang="en-US" sz="2000" b="0" i="0" u="none" strike="noStrike" cap="none" normalizeH="0" baseline="0" dirty="0">
                <a:ln>
                  <a:noFill/>
                </a:ln>
                <a:solidFill>
                  <a:srgbClr val="222222"/>
                </a:solidFill>
                <a:effectLst/>
                <a:latin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rPr>
              <a:t>all´altra</a:t>
            </a:r>
            <a:r>
              <a:rPr kumimoji="0" lang="en-US" altLang="en-US" sz="2000" b="0" i="0" u="none" strike="noStrike" cap="none" normalizeH="0" baseline="0" dirty="0">
                <a:ln>
                  <a:noFill/>
                </a:ln>
                <a:solidFill>
                  <a:srgbClr val="222222"/>
                </a:solidFill>
                <a:effectLst/>
                <a:latin typeface="Arial" panose="020B0604020202020204" pitchFamily="34" charset="0"/>
              </a:rPr>
              <a:t>, la persona A di </a:t>
            </a:r>
            <a:r>
              <a:rPr kumimoji="0" lang="en-US" altLang="en-US" sz="2000" b="0" i="0" u="none" strike="noStrike" cap="none" normalizeH="0" baseline="0" dirty="0" err="1">
                <a:ln>
                  <a:noFill/>
                </a:ln>
                <a:solidFill>
                  <a:srgbClr val="222222"/>
                </a:solidFill>
                <a:effectLst/>
                <a:latin typeface="Arial" panose="020B0604020202020204" pitchFamily="34" charset="0"/>
              </a:rPr>
              <a:t>fianco</a:t>
            </a:r>
            <a:r>
              <a:rPr kumimoji="0" lang="en-US" altLang="en-US" sz="2000" b="0" i="0" u="none" strike="noStrike" cap="none" normalizeH="0" baseline="0" dirty="0">
                <a:ln>
                  <a:noFill/>
                </a:ln>
                <a:solidFill>
                  <a:srgbClr val="222222"/>
                </a:solidFill>
                <a:effectLst/>
                <a:latin typeface="Arial" panose="020B0604020202020204" pitchFamily="34" charset="0"/>
              </a:rPr>
              <a:t> al </a:t>
            </a:r>
            <a:r>
              <a:rPr kumimoji="0" lang="en-US" altLang="en-US" sz="2000" b="0" i="0" u="none" strike="noStrike" cap="none" normalizeH="0" baseline="0" dirty="0" err="1">
                <a:ln>
                  <a:noFill/>
                </a:ln>
                <a:solidFill>
                  <a:srgbClr val="222222"/>
                </a:solidFill>
                <a:effectLst/>
                <a:latin typeface="Arial" panose="020B0604020202020204" pitchFamily="34" charset="0"/>
              </a:rPr>
              <a:t>finestrino</a:t>
            </a:r>
            <a:r>
              <a:rPr kumimoji="0" lang="en-US" altLang="en-US" sz="2000" b="0" i="0" u="none" strike="noStrike" cap="none" normalizeH="0" baseline="0" dirty="0">
                <a:ln>
                  <a:noFill/>
                </a:ln>
                <a:solidFill>
                  <a:srgbClr val="222222"/>
                </a:solidFill>
                <a:effectLst/>
                <a:latin typeface="Arial" panose="020B0604020202020204" pitchFamily="34" charset="0"/>
              </a:rPr>
              <a:t>, la persona B di </a:t>
            </a:r>
            <a:r>
              <a:rPr kumimoji="0" lang="en-US" altLang="en-US" sz="2000" b="0" i="0" u="none" strike="noStrike" cap="none" normalizeH="0" baseline="0" dirty="0" err="1">
                <a:ln>
                  <a:noFill/>
                </a:ln>
                <a:solidFill>
                  <a:srgbClr val="222222"/>
                </a:solidFill>
                <a:effectLst/>
                <a:latin typeface="Arial" panose="020B0604020202020204" pitchFamily="34" charset="0"/>
              </a:rPr>
              <a:t>fianco</a:t>
            </a:r>
            <a:r>
              <a:rPr kumimoji="0" lang="en-US" altLang="en-US" sz="2000" b="0" i="0" u="none" strike="noStrike" cap="none" normalizeH="0" baseline="0" dirty="0">
                <a:ln>
                  <a:noFill/>
                </a:ln>
                <a:solidFill>
                  <a:srgbClr val="222222"/>
                </a:solidFill>
                <a:effectLst/>
                <a:latin typeface="Arial" panose="020B0604020202020204" pitchFamily="34" charset="0"/>
              </a:rPr>
              <a:t> al </a:t>
            </a:r>
            <a:r>
              <a:rPr kumimoji="0" lang="en-US" altLang="en-US" sz="2000" b="0" i="0" u="none" strike="noStrike" cap="none" normalizeH="0" baseline="0" dirty="0" err="1">
                <a:ln>
                  <a:noFill/>
                </a:ln>
                <a:solidFill>
                  <a:srgbClr val="222222"/>
                </a:solidFill>
                <a:effectLst/>
                <a:latin typeface="Arial" panose="020B0604020202020204" pitchFamily="34" charset="0"/>
              </a:rPr>
              <a:t>corridoio</a:t>
            </a:r>
            <a:r>
              <a:rPr kumimoji="0" lang="en-US" altLang="en-US" sz="2000" b="0" i="0" u="none" strike="noStrike" cap="none" normalizeH="0" baseline="0" dirty="0">
                <a:ln>
                  <a:noFill/>
                </a:ln>
                <a:solidFill>
                  <a:srgbClr val="222222"/>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altLang="en-US" sz="2000" b="1"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Dialogo</a:t>
            </a:r>
            <a:r>
              <a:rPr kumimoji="0" lang="en-US" altLang="en-US" sz="20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endParaRPr kumimoji="0" lang="en-US" altLang="en-US" sz="2000" b="1" i="0" u="none" strike="noStrike" cap="none" normalizeH="0" baseline="0" dirty="0">
              <a:ln>
                <a:noFill/>
              </a:ln>
              <a:solidFill>
                <a:schemeClr val="tx1"/>
              </a:solidFill>
              <a:effectLst/>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Persona A: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Scusi</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scende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Persona B: "No!, un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momento</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B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si</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alza</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e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lascia</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passare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a:t>
            </a:r>
          </a:p>
          <a:p>
            <a:pPr marL="457200" marR="0" lvl="1" indent="-457200" algn="l" defTabSz="914400" rtl="0" eaLnBrk="0" fontAlgn="base" latinLnBrk="0" hangingPunct="0">
              <a:lnSpc>
                <a:spcPct val="150000"/>
              </a:lnSpc>
              <a:spcBef>
                <a:spcPct val="0"/>
              </a:spcBef>
              <a:spcAft>
                <a:spcPct val="0"/>
              </a:spcAft>
              <a:buClrTx/>
              <a:buSzTx/>
              <a:buFontTx/>
              <a:buNone/>
              <a:tabLst/>
            </a:pPr>
            <a:endPar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La persona B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riconosce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(quasi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indipendentemente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da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quello</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che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la persona A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chiede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che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vuole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scendere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e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agisce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adeguatamente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La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domanda</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può</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anche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essere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posta</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con un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gesto</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In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ogni</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caso</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le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persone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coinvolte</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riconoscono</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il</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significato</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dell´atto</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linguistico</a:t>
            </a: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en-US"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71687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1A6D60-6105-4AC7-BC40-65D66F4851F4}"/>
              </a:ext>
            </a:extLst>
          </p:cNvPr>
          <p:cNvSpPr>
            <a:spLocks noGrp="1"/>
          </p:cNvSpPr>
          <p:nvPr>
            <p:ph idx="1"/>
          </p:nvPr>
        </p:nvSpPr>
        <p:spPr/>
        <p:txBody>
          <a:bodyPr>
            <a:normAutofit/>
          </a:bodyPr>
          <a:lstStyle/>
          <a:p>
            <a:pPr marL="0" lvl="0" indent="0" eaLnBrk="0" fontAlgn="base" hangingPunct="0">
              <a:lnSpc>
                <a:spcPct val="100000"/>
              </a:lnSpc>
              <a:spcBef>
                <a:spcPct val="0"/>
              </a:spcBef>
              <a:spcAft>
                <a:spcPct val="0"/>
              </a:spcAft>
              <a:buNone/>
            </a:pPr>
            <a:r>
              <a:rPr lang="en-US" altLang="en-US" sz="2000" b="1" dirty="0">
                <a:solidFill>
                  <a:srgbClr val="222222"/>
                </a:solidFill>
                <a:latin typeface="Arial" panose="020B0604020202020204" pitchFamily="34" charset="0"/>
                <a:cs typeface="Arial" panose="020B0604020202020204" pitchFamily="34" charset="0"/>
              </a:rPr>
              <a:t>2. </a:t>
            </a:r>
            <a:r>
              <a:rPr lang="en-US" altLang="en-US" sz="2000" b="1" dirty="0" err="1">
                <a:solidFill>
                  <a:srgbClr val="222222"/>
                </a:solidFill>
                <a:latin typeface="Arial" panose="020B0604020202020204" pitchFamily="34" charset="0"/>
                <a:cs typeface="Arial" panose="020B0604020202020204" pitchFamily="34" charset="0"/>
              </a:rPr>
              <a:t>Dialogo</a:t>
            </a:r>
            <a:endParaRPr lang="en-US" altLang="en-US" sz="2000" b="1" dirty="0"/>
          </a:p>
          <a:p>
            <a:pPr marL="457200" lvl="1" indent="-45720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cs typeface="Arial" panose="020B0604020202020204" pitchFamily="34" charset="0"/>
              </a:rPr>
              <a:t>Persona A: "</a:t>
            </a:r>
            <a:r>
              <a:rPr lang="en-US" altLang="en-US" sz="2000" dirty="0" err="1">
                <a:solidFill>
                  <a:srgbClr val="222222"/>
                </a:solidFill>
                <a:latin typeface="Arial" panose="020B0604020202020204" pitchFamily="34" charset="0"/>
                <a:cs typeface="Arial" panose="020B0604020202020204" pitchFamily="34" charset="0"/>
              </a:rPr>
              <a:t>Scusi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scende</a:t>
            </a:r>
            <a:r>
              <a:rPr lang="en-US" altLang="en-US" sz="2000" dirty="0">
                <a:solidFill>
                  <a:srgbClr val="222222"/>
                </a:solidFill>
                <a:latin typeface="Arial" panose="020B0604020202020204" pitchFamily="34" charset="0"/>
                <a:cs typeface="Arial" panose="020B0604020202020204" pitchFamily="34" charset="0"/>
              </a:rPr>
              <a:t>?"</a:t>
            </a:r>
          </a:p>
          <a:p>
            <a:pPr marL="457200" lvl="1" indent="-45720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cs typeface="Arial" panose="020B0604020202020204" pitchFamily="34" charset="0"/>
              </a:rPr>
              <a:t>Persona B: "</a:t>
            </a:r>
            <a:r>
              <a:rPr lang="en-US" altLang="en-US" sz="2000" dirty="0" err="1">
                <a:solidFill>
                  <a:srgbClr val="222222"/>
                </a:solidFill>
                <a:latin typeface="Arial" panose="020B0604020202020204" pitchFamily="34" charset="0"/>
                <a:cs typeface="Arial" panose="020B0604020202020204" pitchFamily="34" charset="0"/>
              </a:rPr>
              <a:t>Sì</a:t>
            </a:r>
            <a:r>
              <a:rPr lang="en-US" altLang="en-US" sz="2000" dirty="0">
                <a:solidFill>
                  <a:srgbClr val="222222"/>
                </a:solidFill>
                <a:latin typeface="Arial" panose="020B0604020202020204" pitchFamily="34" charset="0"/>
                <a:cs typeface="Arial" panose="020B0604020202020204" pitchFamily="34" charset="0"/>
              </a:rPr>
              <a:t>, ma </a:t>
            </a:r>
            <a:r>
              <a:rPr lang="en-US" altLang="en-US" sz="2000" dirty="0" err="1">
                <a:solidFill>
                  <a:srgbClr val="222222"/>
                </a:solidFill>
                <a:latin typeface="Arial" panose="020B0604020202020204" pitchFamily="34" charset="0"/>
                <a:cs typeface="Arial" panose="020B0604020202020204" pitchFamily="34" charset="0"/>
              </a:rPr>
              <a:t>c'è</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ancora</a:t>
            </a:r>
            <a:r>
              <a:rPr lang="en-US" altLang="en-US" sz="2000" dirty="0">
                <a:solidFill>
                  <a:srgbClr val="222222"/>
                </a:solidFill>
                <a:latin typeface="Arial" panose="020B0604020202020204" pitchFamily="34" charset="0"/>
                <a:cs typeface="Arial" panose="020B0604020202020204" pitchFamily="34" charset="0"/>
              </a:rPr>
              <a:t> tempo!" </a:t>
            </a:r>
          </a:p>
          <a:p>
            <a:pPr marL="457200" lvl="1" indent="-457200" eaLnBrk="0" fontAlgn="base" hangingPunct="0">
              <a:lnSpc>
                <a:spcPct val="100000"/>
              </a:lnSpc>
              <a:spcBef>
                <a:spcPct val="0"/>
              </a:spcBef>
              <a:spcAft>
                <a:spcPct val="0"/>
              </a:spcAft>
              <a:buNone/>
            </a:pPr>
            <a:endParaRPr lang="en-US" altLang="en-US" sz="2000" dirty="0">
              <a:solidFill>
                <a:srgbClr val="222222"/>
              </a:solidFill>
              <a:latin typeface="Arial" panose="020B0604020202020204" pitchFamily="34" charset="0"/>
              <a:cs typeface="Arial" panose="020B0604020202020204" pitchFamily="34" charset="0"/>
            </a:endParaRPr>
          </a:p>
          <a:p>
            <a:pPr marL="457200" lvl="1" indent="-457200" eaLnBrk="0" fontAlgn="base" hangingPunct="0">
              <a:lnSpc>
                <a:spcPct val="150000"/>
              </a:lnSpc>
              <a:spcBef>
                <a:spcPct val="0"/>
              </a:spcBef>
              <a:spcAft>
                <a:spcPct val="0"/>
              </a:spcAft>
              <a:buNone/>
            </a:pP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Entrambi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restano</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ancora</a:t>
            </a:r>
            <a:r>
              <a:rPr lang="en-US" altLang="en-US" sz="2000" dirty="0">
                <a:solidFill>
                  <a:srgbClr val="222222"/>
                </a:solidFill>
                <a:latin typeface="Arial" panose="020B0604020202020204" pitchFamily="34" charset="0"/>
                <a:cs typeface="Arial" panose="020B0604020202020204" pitchFamily="34" charset="0"/>
              </a:rPr>
              <a:t> un </a:t>
            </a:r>
            <a:r>
              <a:rPr lang="en-US" altLang="en-US" sz="2000" dirty="0" err="1">
                <a:solidFill>
                  <a:srgbClr val="222222"/>
                </a:solidFill>
                <a:latin typeface="Arial" panose="020B0604020202020204" pitchFamily="34" charset="0"/>
                <a:cs typeface="Arial" panose="020B0604020202020204" pitchFamily="34" charset="0"/>
              </a:rPr>
              <a:t>po´a</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sedere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mentre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si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trovano</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già</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nei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pressi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della</a:t>
            </a:r>
            <a:r>
              <a:rPr lang="en-US" altLang="en-US" sz="2000" dirty="0">
                <a:solidFill>
                  <a:srgbClr val="222222"/>
                </a:solidFill>
                <a:latin typeface="Arial" panose="020B0604020202020204" pitchFamily="34" charset="0"/>
                <a:cs typeface="Arial" panose="020B0604020202020204" pitchFamily="34" charset="0"/>
              </a:rPr>
              <a:t> fermata </a:t>
            </a:r>
            <a:r>
              <a:rPr lang="en-US" altLang="en-US" sz="2000" dirty="0" err="1">
                <a:solidFill>
                  <a:srgbClr val="222222"/>
                </a:solidFill>
                <a:latin typeface="Arial" panose="020B0604020202020204" pitchFamily="34" charset="0"/>
                <a:cs typeface="Arial" panose="020B0604020202020204" pitchFamily="34" charset="0"/>
              </a:rPr>
              <a:t>perché</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entrambi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scendono</a:t>
            </a:r>
            <a:r>
              <a:rPr lang="en-US" altLang="en-US" sz="2000" dirty="0">
                <a:solidFill>
                  <a:srgbClr val="222222"/>
                </a:solidFill>
                <a:latin typeface="Arial" panose="020B0604020202020204" pitchFamily="34" charset="0"/>
                <a:cs typeface="Arial" panose="020B0604020202020204" pitchFamily="34" charset="0"/>
              </a:rPr>
              <a:t> e </a:t>
            </a:r>
            <a:r>
              <a:rPr lang="en-US" altLang="en-US" sz="2000" dirty="0" err="1">
                <a:solidFill>
                  <a:srgbClr val="222222"/>
                </a:solidFill>
                <a:latin typeface="Arial" panose="020B0604020202020204" pitchFamily="34" charset="0"/>
                <a:cs typeface="Arial" panose="020B0604020202020204" pitchFamily="34" charset="0"/>
              </a:rPr>
              <a:t>tutti</a:t>
            </a:r>
            <a:r>
              <a:rPr lang="en-US" altLang="en-US" sz="2000" dirty="0">
                <a:solidFill>
                  <a:srgbClr val="222222"/>
                </a:solidFill>
                <a:latin typeface="Arial" panose="020B0604020202020204" pitchFamily="34" charset="0"/>
                <a:cs typeface="Arial" panose="020B0604020202020204" pitchFamily="34" charset="0"/>
              </a:rPr>
              <a:t> e due </a:t>
            </a:r>
            <a:r>
              <a:rPr lang="en-US" altLang="en-US" sz="2000" dirty="0" err="1">
                <a:solidFill>
                  <a:srgbClr val="222222"/>
                </a:solidFill>
                <a:latin typeface="Arial" panose="020B0604020202020204" pitchFamily="34" charset="0"/>
                <a:cs typeface="Arial" panose="020B0604020202020204" pitchFamily="34" charset="0"/>
              </a:rPr>
              <a:t>possono</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restare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ancora</a:t>
            </a:r>
            <a:r>
              <a:rPr lang="en-US" altLang="en-US" sz="2000" dirty="0">
                <a:solidFill>
                  <a:srgbClr val="222222"/>
                </a:solidFill>
                <a:latin typeface="Arial" panose="020B0604020202020204" pitchFamily="34" charset="0"/>
                <a:cs typeface="Arial" panose="020B0604020202020204" pitchFamily="34" charset="0"/>
              </a:rPr>
              <a:t> un po’ a </a:t>
            </a:r>
            <a:r>
              <a:rPr lang="en-US" altLang="en-US" sz="2000" dirty="0" err="1">
                <a:solidFill>
                  <a:srgbClr val="222222"/>
                </a:solidFill>
                <a:latin typeface="Arial" panose="020B0604020202020204" pitchFamily="34" charset="0"/>
                <a:cs typeface="Arial" panose="020B0604020202020204" pitchFamily="34" charset="0"/>
              </a:rPr>
              <a:t>sedere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finché</a:t>
            </a:r>
            <a:r>
              <a:rPr lang="en-US" altLang="en-US" sz="2000" dirty="0">
                <a:solidFill>
                  <a:srgbClr val="222222"/>
                </a:solidFill>
                <a:latin typeface="Arial" panose="020B0604020202020204" pitchFamily="34" charset="0"/>
                <a:cs typeface="Arial" panose="020B0604020202020204" pitchFamily="34" charset="0"/>
              </a:rPr>
              <a:t> A non ha </a:t>
            </a:r>
            <a:r>
              <a:rPr lang="en-US" altLang="en-US" sz="2000" dirty="0" err="1">
                <a:solidFill>
                  <a:srgbClr val="222222"/>
                </a:solidFill>
                <a:latin typeface="Arial" panose="020B0604020202020204" pitchFamily="34" charset="0"/>
                <a:cs typeface="Arial" panose="020B0604020202020204" pitchFamily="34" charset="0"/>
              </a:rPr>
              <a:t>nulla</a:t>
            </a:r>
            <a:r>
              <a:rPr lang="en-US" altLang="en-US" sz="2000" dirty="0">
                <a:solidFill>
                  <a:srgbClr val="222222"/>
                </a:solidFill>
                <a:latin typeface="Arial" panose="020B0604020202020204" pitchFamily="34" charset="0"/>
                <a:cs typeface="Arial" panose="020B0604020202020204" pitchFamily="34" charset="0"/>
              </a:rPr>
              <a:t> in </a:t>
            </a:r>
            <a:r>
              <a:rPr lang="en-US" altLang="en-US" sz="2000" dirty="0" err="1">
                <a:solidFill>
                  <a:srgbClr val="222222"/>
                </a:solidFill>
                <a:latin typeface="Arial" panose="020B0604020202020204" pitchFamily="34" charset="0"/>
                <a:cs typeface="Arial" panose="020B0604020202020204" pitchFamily="34" charset="0"/>
              </a:rPr>
              <a:t>contrario</a:t>
            </a:r>
            <a:r>
              <a:rPr lang="en-US" altLang="en-US" sz="2000" dirty="0">
                <a:solidFill>
                  <a:srgbClr val="222222"/>
                </a:solidFill>
                <a:latin typeface="Arial" panose="020B0604020202020204" pitchFamily="34" charset="0"/>
                <a:cs typeface="Arial" panose="020B0604020202020204" pitchFamily="34" charset="0"/>
              </a:rPr>
              <a:t>.´</a:t>
            </a:r>
            <a:endParaRPr lang="en-US" altLang="en-US" sz="2000" dirty="0"/>
          </a:p>
          <a:p>
            <a:pPr marL="0" indent="0">
              <a:buNone/>
            </a:pPr>
            <a:endParaRPr lang="en-IN" dirty="0"/>
          </a:p>
        </p:txBody>
      </p:sp>
    </p:spTree>
    <p:extLst>
      <p:ext uri="{BB962C8B-B14F-4D97-AF65-F5344CB8AC3E}">
        <p14:creationId xmlns:p14="http://schemas.microsoft.com/office/powerpoint/2010/main" val="1650506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93B12-E0E2-4374-BB70-152E6CC5A711}"/>
              </a:ext>
            </a:extLst>
          </p:cNvPr>
          <p:cNvSpPr>
            <a:spLocks noGrp="1"/>
          </p:cNvSpPr>
          <p:nvPr>
            <p:ph idx="1"/>
          </p:nvPr>
        </p:nvSpPr>
        <p:spPr/>
        <p:txBody>
          <a:bodyPr>
            <a:normAutofit lnSpcReduction="10000"/>
          </a:bodyPr>
          <a:lstStyle/>
          <a:p>
            <a:pPr marL="0" lvl="0" indent="0" eaLnBrk="0" fontAlgn="base" hangingPunct="0">
              <a:lnSpc>
                <a:spcPct val="100000"/>
              </a:lnSpc>
              <a:spcBef>
                <a:spcPct val="0"/>
              </a:spcBef>
              <a:spcAft>
                <a:spcPct val="0"/>
              </a:spcAft>
              <a:buNone/>
            </a:pPr>
            <a:r>
              <a:rPr lang="en-US" altLang="en-US" sz="2000" b="1" dirty="0">
                <a:solidFill>
                  <a:srgbClr val="222222"/>
                </a:solidFill>
                <a:latin typeface="Arial" panose="020B0604020202020204" pitchFamily="34" charset="0"/>
                <a:cs typeface="Arial" panose="020B0604020202020204" pitchFamily="34" charset="0"/>
              </a:rPr>
              <a:t>3. </a:t>
            </a:r>
            <a:r>
              <a:rPr lang="en-US" altLang="en-US" sz="2000" b="1" dirty="0" err="1">
                <a:solidFill>
                  <a:srgbClr val="222222"/>
                </a:solidFill>
                <a:latin typeface="Arial" panose="020B0604020202020204" pitchFamily="34" charset="0"/>
                <a:cs typeface="Arial" panose="020B0604020202020204" pitchFamily="34" charset="0"/>
              </a:rPr>
              <a:t>Dialogo</a:t>
            </a:r>
            <a:r>
              <a:rPr lang="en-US" altLang="en-US" sz="2000" b="1" dirty="0">
                <a:solidFill>
                  <a:srgbClr val="222222"/>
                </a:solidFill>
                <a:latin typeface="Arial" panose="020B0604020202020204" pitchFamily="34" charset="0"/>
                <a:cs typeface="Arial" panose="020B0604020202020204" pitchFamily="34" charset="0"/>
              </a:rPr>
              <a:t>:</a:t>
            </a:r>
          </a:p>
          <a:p>
            <a:pPr marL="0" lvl="0" indent="0" eaLnBrk="0" fontAlgn="base" hangingPunct="0">
              <a:lnSpc>
                <a:spcPct val="100000"/>
              </a:lnSpc>
              <a:spcBef>
                <a:spcPct val="0"/>
              </a:spcBef>
              <a:spcAft>
                <a:spcPct val="0"/>
              </a:spcAft>
              <a:buNone/>
            </a:pPr>
            <a:endParaRPr lang="en-US" altLang="en-US" sz="2000" b="1" dirty="0"/>
          </a:p>
          <a:p>
            <a:pPr marL="457200" lvl="1" indent="-45720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cs typeface="Arial" panose="020B0604020202020204" pitchFamily="34" charset="0"/>
              </a:rPr>
              <a:t>Persona A: "</a:t>
            </a:r>
            <a:r>
              <a:rPr lang="en-US" altLang="en-US" sz="2000" dirty="0" err="1">
                <a:solidFill>
                  <a:srgbClr val="222222"/>
                </a:solidFill>
                <a:latin typeface="Arial" panose="020B0604020202020204" pitchFamily="34" charset="0"/>
                <a:cs typeface="Arial" panose="020B0604020202020204" pitchFamily="34" charset="0"/>
              </a:rPr>
              <a:t>Scusi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scende</a:t>
            </a:r>
            <a:r>
              <a:rPr lang="en-US" altLang="en-US" sz="2000" dirty="0">
                <a:solidFill>
                  <a:srgbClr val="222222"/>
                </a:solidFill>
                <a:latin typeface="Arial" panose="020B0604020202020204" pitchFamily="34" charset="0"/>
                <a:cs typeface="Arial" panose="020B0604020202020204" pitchFamily="34" charset="0"/>
              </a:rPr>
              <a:t>?"</a:t>
            </a:r>
          </a:p>
          <a:p>
            <a:pPr marL="457200" lvl="1" indent="-45720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cs typeface="Arial" panose="020B0604020202020204" pitchFamily="34" charset="0"/>
              </a:rPr>
              <a:t>Persona B: "No!" (</a:t>
            </a:r>
            <a:r>
              <a:rPr lang="en-US" altLang="en-US" sz="2000" dirty="0" err="1">
                <a:solidFill>
                  <a:srgbClr val="222222"/>
                </a:solidFill>
                <a:latin typeface="Arial" panose="020B0604020202020204" pitchFamily="34" charset="0"/>
                <a:cs typeface="Arial" panose="020B0604020202020204" pitchFamily="34" charset="0"/>
              </a:rPr>
              <a:t>resta</a:t>
            </a:r>
            <a:r>
              <a:rPr lang="en-US" altLang="en-US" sz="2000" dirty="0">
                <a:solidFill>
                  <a:srgbClr val="222222"/>
                </a:solidFill>
                <a:latin typeface="Arial" panose="020B0604020202020204" pitchFamily="34" charset="0"/>
                <a:cs typeface="Arial" panose="020B0604020202020204" pitchFamily="34" charset="0"/>
              </a:rPr>
              <a:t> a </a:t>
            </a:r>
            <a:r>
              <a:rPr lang="en-US" altLang="en-US" sz="2000" dirty="0" err="1">
                <a:solidFill>
                  <a:srgbClr val="222222"/>
                </a:solidFill>
                <a:latin typeface="Arial" panose="020B0604020202020204" pitchFamily="34" charset="0"/>
                <a:cs typeface="Arial" panose="020B0604020202020204" pitchFamily="34" charset="0"/>
              </a:rPr>
              <a:t>sedere</a:t>
            </a:r>
            <a:r>
              <a:rPr lang="en-US" altLang="en-US" sz="2000" dirty="0">
                <a:solidFill>
                  <a:srgbClr val="222222"/>
                </a:solidFill>
                <a:latin typeface="Arial" panose="020B0604020202020204" pitchFamily="34" charset="0"/>
                <a:cs typeface="Arial" panose="020B0604020202020204" pitchFamily="34" charset="0"/>
              </a:rPr>
              <a:t>) </a:t>
            </a:r>
          </a:p>
          <a:p>
            <a:pPr marL="457200" lvl="1" indent="-457200" eaLnBrk="0" fontAlgn="base" hangingPunct="0">
              <a:lnSpc>
                <a:spcPct val="100000"/>
              </a:lnSpc>
              <a:spcBef>
                <a:spcPct val="0"/>
              </a:spcBef>
              <a:spcAft>
                <a:spcPct val="0"/>
              </a:spcAft>
              <a:buNone/>
            </a:pPr>
            <a:endParaRPr lang="en-US" altLang="en-US" sz="2000" dirty="0">
              <a:solidFill>
                <a:srgbClr val="222222"/>
              </a:solidFill>
              <a:latin typeface="Arial" panose="020B0604020202020204" pitchFamily="34" charset="0"/>
              <a:cs typeface="Arial" panose="020B0604020202020204" pitchFamily="34" charset="0"/>
            </a:endParaRPr>
          </a:p>
          <a:p>
            <a:pPr marL="457200" lvl="1" indent="-45720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cs typeface="Arial" panose="020B0604020202020204" pitchFamily="34" charset="0"/>
              </a:rPr>
              <a:t>Questa forma </a:t>
            </a:r>
            <a:r>
              <a:rPr lang="en-US" altLang="en-US" sz="2000" dirty="0" err="1">
                <a:solidFill>
                  <a:srgbClr val="222222"/>
                </a:solidFill>
                <a:latin typeface="Arial" panose="020B0604020202020204" pitchFamily="34" charset="0"/>
                <a:cs typeface="Arial" panose="020B0604020202020204" pitchFamily="34" charset="0"/>
              </a:rPr>
              <a:t>dimostra</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che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l'ascoltatore</a:t>
            </a:r>
            <a:r>
              <a:rPr lang="en-US" altLang="en-US" sz="2000" dirty="0">
                <a:solidFill>
                  <a:srgbClr val="222222"/>
                </a:solidFill>
                <a:latin typeface="Arial" panose="020B0604020202020204" pitchFamily="34" charset="0"/>
                <a:cs typeface="Arial" panose="020B0604020202020204" pitchFamily="34" charset="0"/>
              </a:rPr>
              <a:t> ha </a:t>
            </a:r>
            <a:r>
              <a:rPr lang="en-US" altLang="en-US" sz="2000" dirty="0" err="1">
                <a:solidFill>
                  <a:srgbClr val="222222"/>
                </a:solidFill>
                <a:latin typeface="Arial" panose="020B0604020202020204" pitchFamily="34" charset="0"/>
                <a:cs typeface="Arial" panose="020B0604020202020204" pitchFamily="34" charset="0"/>
              </a:rPr>
              <a:t>capito</a:t>
            </a:r>
            <a:r>
              <a:rPr lang="en-US" altLang="en-US" sz="2000" dirty="0">
                <a:solidFill>
                  <a:srgbClr val="222222"/>
                </a:solidFill>
                <a:latin typeface="Arial" panose="020B0604020202020204" pitchFamily="34" charset="0"/>
                <a:cs typeface="Arial" panose="020B0604020202020204" pitchFamily="34" charset="0"/>
              </a:rPr>
              <a:t> di dover dare una </a:t>
            </a:r>
            <a:r>
              <a:rPr lang="en-US" altLang="en-US" sz="2000" dirty="0" err="1">
                <a:solidFill>
                  <a:srgbClr val="222222"/>
                </a:solidFill>
                <a:latin typeface="Arial" panose="020B0604020202020204" pitchFamily="34" charset="0"/>
                <a:cs typeface="Arial" panose="020B0604020202020204" pitchFamily="34" charset="0"/>
              </a:rPr>
              <a:t>risposta</a:t>
            </a:r>
            <a:r>
              <a:rPr lang="en-US" altLang="en-US" sz="2000" dirty="0">
                <a:solidFill>
                  <a:srgbClr val="222222"/>
                </a:solidFill>
                <a:latin typeface="Arial" panose="020B0604020202020204" pitchFamily="34" charset="0"/>
                <a:cs typeface="Arial" panose="020B0604020202020204" pitchFamily="34" charset="0"/>
              </a:rPr>
              <a:t> ad una </a:t>
            </a:r>
            <a:r>
              <a:rPr lang="en-US" altLang="en-US" sz="2000" dirty="0" err="1">
                <a:solidFill>
                  <a:srgbClr val="222222"/>
                </a:solidFill>
                <a:latin typeface="Arial" panose="020B0604020202020204" pitchFamily="34" charset="0"/>
                <a:cs typeface="Arial" panose="020B0604020202020204" pitchFamily="34" charset="0"/>
              </a:rPr>
              <a:t>domanda</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si</a:t>
            </a:r>
            <a:r>
              <a:rPr lang="en-US" altLang="en-US" sz="2000" dirty="0">
                <a:solidFill>
                  <a:srgbClr val="222222"/>
                </a:solidFill>
                <a:latin typeface="Arial" panose="020B0604020202020204" pitchFamily="34" charset="0"/>
                <a:cs typeface="Arial" panose="020B0604020202020204" pitchFamily="34" charset="0"/>
              </a:rPr>
              <a:t>/no.</a:t>
            </a:r>
          </a:p>
          <a:p>
            <a:pPr marL="457200" lvl="1" indent="-457200" eaLnBrk="0" fontAlgn="base" hangingPunct="0">
              <a:lnSpc>
                <a:spcPct val="100000"/>
              </a:lnSpc>
              <a:spcBef>
                <a:spcPct val="0"/>
              </a:spcBef>
              <a:spcAft>
                <a:spcPct val="0"/>
              </a:spcAft>
              <a:buNone/>
            </a:pPr>
            <a:endParaRPr lang="en-US" altLang="en-US" sz="2000" dirty="0">
              <a:solidFill>
                <a:srgbClr val="222222"/>
              </a:solidFill>
              <a:latin typeface="Arial" panose="020B0604020202020204" pitchFamily="34" charset="0"/>
              <a:cs typeface="Arial" panose="020B0604020202020204" pitchFamily="34" charset="0"/>
            </a:endParaRPr>
          </a:p>
          <a:p>
            <a:pPr marL="457200" lvl="1" indent="-457200" eaLnBrk="0" fontAlgn="base" hangingPunct="0">
              <a:lnSpc>
                <a:spcPct val="100000"/>
              </a:lnSpc>
              <a:spcBef>
                <a:spcPct val="0"/>
              </a:spcBef>
              <a:spcAft>
                <a:spcPct val="0"/>
              </a:spcAft>
              <a:buNone/>
            </a:pPr>
            <a:endParaRPr lang="en-US" altLang="en-US" sz="2000" dirty="0">
              <a:solidFill>
                <a:srgbClr val="222222"/>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cs typeface="Arial" panose="020B0604020202020204" pitchFamily="34" charset="0"/>
              </a:rPr>
              <a:t>La persona B </a:t>
            </a:r>
            <a:r>
              <a:rPr lang="en-US" altLang="en-US" sz="2000" dirty="0" err="1">
                <a:solidFill>
                  <a:srgbClr val="222222"/>
                </a:solidFill>
                <a:latin typeface="Arial" panose="020B0604020202020204" pitchFamily="34" charset="0"/>
                <a:cs typeface="Arial" panose="020B0604020202020204" pitchFamily="34" charset="0"/>
              </a:rPr>
              <a:t>si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comporta</a:t>
            </a:r>
            <a:r>
              <a:rPr lang="en-US" altLang="en-US" sz="2000" dirty="0">
                <a:solidFill>
                  <a:srgbClr val="222222"/>
                </a:solidFill>
                <a:latin typeface="Arial" panose="020B0604020202020204" pitchFamily="34" charset="0"/>
                <a:cs typeface="Arial" panose="020B0604020202020204" pitchFamily="34" charset="0"/>
              </a:rPr>
              <a:t> (in </a:t>
            </a:r>
            <a:r>
              <a:rPr lang="en-US" altLang="en-US" sz="2000" dirty="0" err="1">
                <a:solidFill>
                  <a:srgbClr val="222222"/>
                </a:solidFill>
                <a:latin typeface="Arial" panose="020B0604020202020204" pitchFamily="34" charset="0"/>
                <a:cs typeface="Arial" panose="020B0604020202020204" pitchFamily="34" charset="0"/>
              </a:rPr>
              <a:t>queste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condizioni</a:t>
            </a:r>
            <a:r>
              <a:rPr lang="en-US" altLang="en-US" sz="2000" dirty="0">
                <a:solidFill>
                  <a:srgbClr val="222222"/>
                </a:solidFill>
                <a:latin typeface="Arial" panose="020B0604020202020204" pitchFamily="34" charset="0"/>
                <a:cs typeface="Arial" panose="020B0604020202020204" pitchFamily="34" charset="0"/>
              </a:rPr>
              <a:t>) in </a:t>
            </a:r>
            <a:r>
              <a:rPr lang="en-US" altLang="en-US" sz="2000" dirty="0" err="1">
                <a:solidFill>
                  <a:srgbClr val="222222"/>
                </a:solidFill>
                <a:latin typeface="Arial" panose="020B0604020202020204" pitchFamily="34" charset="0"/>
                <a:cs typeface="Arial" panose="020B0604020202020204" pitchFamily="34" charset="0"/>
              </a:rPr>
              <a:t>maniera</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particolarmente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inadeguata</a:t>
            </a:r>
            <a:r>
              <a:rPr lang="en-US" altLang="en-US" sz="2000" dirty="0">
                <a:solidFill>
                  <a:srgbClr val="222222"/>
                </a:solidFill>
                <a:latin typeface="Arial" panose="020B0604020202020204" pitchFamily="34" charset="0"/>
                <a:cs typeface="Arial" panose="020B0604020202020204" pitchFamily="34" charset="0"/>
              </a:rPr>
              <a:t> e </a:t>
            </a:r>
            <a:r>
              <a:rPr lang="en-US" altLang="en-US" sz="2000" dirty="0" err="1">
                <a:solidFill>
                  <a:srgbClr val="222222"/>
                </a:solidFill>
                <a:latin typeface="Arial" panose="020B0604020202020204" pitchFamily="34" charset="0"/>
                <a:cs typeface="Arial" panose="020B0604020202020204" pitchFamily="34" charset="0"/>
              </a:rPr>
              <a:t>scortese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anche</a:t>
            </a:r>
            <a:r>
              <a:rPr lang="en-US" altLang="en-US" sz="2000" dirty="0">
                <a:solidFill>
                  <a:srgbClr val="222222"/>
                </a:solidFill>
                <a:latin typeface="Arial" panose="020B0604020202020204" pitchFamily="34" charset="0"/>
                <a:cs typeface="Arial" panose="020B0604020202020204" pitchFamily="34" charset="0"/>
              </a:rPr>
              <a:t> se </a:t>
            </a:r>
            <a:r>
              <a:rPr lang="en-US" altLang="en-US" sz="2000" dirty="0" err="1">
                <a:solidFill>
                  <a:srgbClr val="222222"/>
                </a:solidFill>
                <a:latin typeface="Arial" panose="020B0604020202020204" pitchFamily="34" charset="0"/>
                <a:cs typeface="Arial" panose="020B0604020202020204" pitchFamily="34" charset="0"/>
              </a:rPr>
              <a:t>si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tratta</a:t>
            </a:r>
            <a:r>
              <a:rPr lang="en-US" altLang="en-US" sz="2000" dirty="0">
                <a:solidFill>
                  <a:srgbClr val="222222"/>
                </a:solidFill>
                <a:latin typeface="Arial" panose="020B0604020202020204" pitchFamily="34" charset="0"/>
                <a:cs typeface="Arial" panose="020B0604020202020204" pitchFamily="34" charset="0"/>
              </a:rPr>
              <a:t> di una </a:t>
            </a:r>
            <a:r>
              <a:rPr lang="en-US" altLang="en-US" sz="2000" dirty="0" err="1">
                <a:solidFill>
                  <a:srgbClr val="222222"/>
                </a:solidFill>
                <a:latin typeface="Arial" panose="020B0604020202020204" pitchFamily="34" charset="0"/>
                <a:cs typeface="Arial" panose="020B0604020202020204" pitchFamily="34" charset="0"/>
              </a:rPr>
              <a:t>risposta</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corretta</a:t>
            </a:r>
            <a:r>
              <a:rPr lang="en-US" altLang="en-US" sz="2000" dirty="0">
                <a:solidFill>
                  <a:srgbClr val="222222"/>
                </a:solidFill>
                <a:latin typeface="Arial" panose="020B0604020202020204" pitchFamily="34" charset="0"/>
                <a:cs typeface="Arial" panose="020B0604020202020204" pitchFamily="34" charset="0"/>
              </a:rPr>
              <a:t>.</a:t>
            </a:r>
          </a:p>
          <a:p>
            <a:pPr marL="0" lvl="0" indent="0" eaLnBrk="0" fontAlgn="base" hangingPunct="0">
              <a:lnSpc>
                <a:spcPct val="100000"/>
              </a:lnSpc>
              <a:spcBef>
                <a:spcPct val="0"/>
              </a:spcBef>
              <a:spcAft>
                <a:spcPct val="0"/>
              </a:spcAft>
              <a:buNone/>
            </a:pPr>
            <a:endParaRPr lang="en-US" altLang="en-US" sz="2000" dirty="0"/>
          </a:p>
          <a:p>
            <a:pPr marL="0" lvl="0" indent="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cs typeface="Arial" panose="020B0604020202020204" pitchFamily="34" charset="0"/>
              </a:rPr>
              <a:t>Le </a:t>
            </a:r>
            <a:r>
              <a:rPr lang="en-US" altLang="en-US" sz="2000" dirty="0" err="1">
                <a:solidFill>
                  <a:srgbClr val="222222"/>
                </a:solidFill>
                <a:latin typeface="Arial" panose="020B0604020202020204" pitchFamily="34" charset="0"/>
                <a:cs typeface="Arial" panose="020B0604020202020204" pitchFamily="34" charset="0"/>
              </a:rPr>
              <a:t>risposte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nelle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situazioni</a:t>
            </a:r>
            <a:r>
              <a:rPr lang="en-US" altLang="en-US" sz="2000" dirty="0">
                <a:solidFill>
                  <a:srgbClr val="222222"/>
                </a:solidFill>
                <a:latin typeface="Arial" panose="020B0604020202020204" pitchFamily="34" charset="0"/>
                <a:cs typeface="Arial" panose="020B0604020202020204" pitchFamily="34" charset="0"/>
              </a:rPr>
              <a:t> 1 e 2 </a:t>
            </a:r>
            <a:r>
              <a:rPr lang="en-US" altLang="en-US" sz="2000" dirty="0" err="1">
                <a:solidFill>
                  <a:srgbClr val="222222"/>
                </a:solidFill>
                <a:latin typeface="Arial" panose="020B0604020202020204" pitchFamily="34" charset="0"/>
                <a:cs typeface="Arial" panose="020B0604020202020204" pitchFamily="34" charset="0"/>
              </a:rPr>
              <a:t>sono</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corrette</a:t>
            </a:r>
            <a:r>
              <a:rPr lang="en-US" altLang="en-US" sz="2000" dirty="0">
                <a:solidFill>
                  <a:srgbClr val="222222"/>
                </a:solidFill>
                <a:latin typeface="Arial" panose="020B0604020202020204" pitchFamily="34" charset="0"/>
                <a:cs typeface="Arial" panose="020B0604020202020204" pitchFamily="34" charset="0"/>
              </a:rPr>
              <a:t> e </a:t>
            </a:r>
            <a:r>
              <a:rPr lang="en-US" altLang="en-US" sz="2000" dirty="0" err="1">
                <a:solidFill>
                  <a:srgbClr val="222222"/>
                </a:solidFill>
                <a:latin typeface="Arial" panose="020B0604020202020204" pitchFamily="34" charset="0"/>
                <a:cs typeface="Arial" panose="020B0604020202020204" pitchFamily="34" charset="0"/>
              </a:rPr>
              <a:t>adeguate</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quella</a:t>
            </a:r>
            <a:r>
              <a:rPr lang="en-US" altLang="en-US" sz="2000" dirty="0">
                <a:solidFill>
                  <a:srgbClr val="222222"/>
                </a:solidFill>
                <a:latin typeface="Arial" panose="020B0604020202020204" pitchFamily="34" charset="0"/>
                <a:cs typeface="Arial" panose="020B0604020202020204" pitchFamily="34" charset="0"/>
              </a:rPr>
              <a:t> del </a:t>
            </a:r>
            <a:r>
              <a:rPr lang="en-US" altLang="en-US" sz="2000" dirty="0" err="1">
                <a:solidFill>
                  <a:srgbClr val="222222"/>
                </a:solidFill>
                <a:latin typeface="Arial" panose="020B0604020202020204" pitchFamily="34" charset="0"/>
                <a:cs typeface="Arial" panose="020B0604020202020204" pitchFamily="34" charset="0"/>
              </a:rPr>
              <a:t>dialogo</a:t>
            </a:r>
            <a:r>
              <a:rPr lang="en-US" altLang="en-US" sz="2000" dirty="0">
                <a:solidFill>
                  <a:srgbClr val="222222"/>
                </a:solidFill>
                <a:latin typeface="Arial" panose="020B0604020202020204" pitchFamily="34" charset="0"/>
                <a:cs typeface="Arial" panose="020B0604020202020204" pitchFamily="34" charset="0"/>
              </a:rPr>
              <a:t> 3 no. </a:t>
            </a:r>
            <a:r>
              <a:rPr lang="en-US" altLang="en-US" sz="2000" dirty="0" err="1">
                <a:solidFill>
                  <a:srgbClr val="222222"/>
                </a:solidFill>
                <a:latin typeface="Arial" panose="020B0604020202020204" pitchFamily="34" charset="0"/>
                <a:cs typeface="Arial" panose="020B0604020202020204" pitchFamily="34" charset="0"/>
              </a:rPr>
              <a:t>Gli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atti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linguistici</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sono</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più</a:t>
            </a:r>
            <a:r>
              <a:rPr lang="en-US" altLang="en-US" sz="2000" dirty="0">
                <a:solidFill>
                  <a:srgbClr val="222222"/>
                </a:solidFill>
                <a:latin typeface="Arial" panose="020B0604020202020204" pitchFamily="34" charset="0"/>
                <a:cs typeface="Arial" panose="020B0604020202020204" pitchFamily="34" charset="0"/>
              </a:rPr>
              <a:t> di </a:t>
            </a:r>
            <a:r>
              <a:rPr lang="en-US" altLang="en-US" sz="2000" dirty="0" err="1">
                <a:solidFill>
                  <a:srgbClr val="222222"/>
                </a:solidFill>
                <a:latin typeface="Arial" panose="020B0604020202020204" pitchFamily="34" charset="0"/>
                <a:cs typeface="Arial" panose="020B0604020202020204" pitchFamily="34" charset="0"/>
              </a:rPr>
              <a:t>un'acquisizione</a:t>
            </a:r>
            <a:r>
              <a:rPr lang="en-US" altLang="en-US" sz="2000" dirty="0">
                <a:solidFill>
                  <a:srgbClr val="222222"/>
                </a:solidFill>
                <a:latin typeface="Arial" panose="020B0604020202020204" pitchFamily="34" charset="0"/>
                <a:cs typeface="Arial" panose="020B0604020202020204" pitchFamily="34" charset="0"/>
              </a:rPr>
              <a:t> di </a:t>
            </a:r>
            <a:r>
              <a:rPr lang="en-US" altLang="en-US" sz="2000" dirty="0" err="1">
                <a:solidFill>
                  <a:srgbClr val="222222"/>
                </a:solidFill>
                <a:latin typeface="Arial" panose="020B0604020202020204" pitchFamily="34" charset="0"/>
                <a:cs typeface="Arial" panose="020B0604020202020204" pitchFamily="34" charset="0"/>
              </a:rPr>
              <a:t>conoscenza</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contengono</a:t>
            </a:r>
            <a:r>
              <a:rPr lang="en-US" altLang="en-US" sz="2000" dirty="0">
                <a:solidFill>
                  <a:srgbClr val="222222"/>
                </a:solidFill>
                <a:latin typeface="Arial" panose="020B0604020202020204" pitchFamily="34" charset="0"/>
                <a:cs typeface="Arial" panose="020B0604020202020204" pitchFamily="34" charset="0"/>
              </a:rPr>
              <a:t> </a:t>
            </a:r>
            <a:r>
              <a:rPr lang="en-US" altLang="en-US" sz="2000" dirty="0" err="1">
                <a:solidFill>
                  <a:srgbClr val="222222"/>
                </a:solidFill>
                <a:latin typeface="Arial" panose="020B0604020202020204" pitchFamily="34" charset="0"/>
                <a:cs typeface="Arial" panose="020B0604020202020204" pitchFamily="34" charset="0"/>
              </a:rPr>
              <a:t>esortazioni</a:t>
            </a:r>
            <a:r>
              <a:rPr lang="en-US" altLang="en-US" sz="2000" dirty="0">
                <a:solidFill>
                  <a:srgbClr val="222222"/>
                </a:solidFill>
                <a:latin typeface="Arial" panose="020B0604020202020204" pitchFamily="34" charset="0"/>
                <a:cs typeface="Arial" panose="020B0604020202020204" pitchFamily="34" charset="0"/>
              </a:rPr>
              <a:t> o </a:t>
            </a:r>
            <a:r>
              <a:rPr lang="en-US" altLang="en-US" sz="2000" dirty="0" err="1">
                <a:solidFill>
                  <a:srgbClr val="222222"/>
                </a:solidFill>
                <a:latin typeface="Arial" panose="020B0604020202020204" pitchFamily="34" charset="0"/>
                <a:cs typeface="Arial" panose="020B0604020202020204" pitchFamily="34" charset="0"/>
              </a:rPr>
              <a:t>accordi</a:t>
            </a:r>
            <a:r>
              <a:rPr lang="en-US" altLang="en-US" sz="2000" dirty="0">
                <a:solidFill>
                  <a:srgbClr val="222222"/>
                </a:solidFill>
                <a:latin typeface="Arial" panose="020B0604020202020204" pitchFamily="34" charset="0"/>
                <a:cs typeface="Arial" panose="020B0604020202020204" pitchFamily="34" charset="0"/>
              </a:rPr>
              <a:t> per le </a:t>
            </a:r>
            <a:r>
              <a:rPr lang="en-US" altLang="en-US" sz="2000" dirty="0" err="1">
                <a:solidFill>
                  <a:srgbClr val="222222"/>
                </a:solidFill>
                <a:latin typeface="Arial" panose="020B0604020202020204" pitchFamily="34" charset="0"/>
                <a:cs typeface="Arial" panose="020B0604020202020204" pitchFamily="34" charset="0"/>
              </a:rPr>
              <a:t>azioni</a:t>
            </a:r>
            <a:r>
              <a:rPr lang="en-US" altLang="en-US" sz="2000" dirty="0">
                <a:solidFill>
                  <a:srgbClr val="222222"/>
                </a:solidFill>
                <a:latin typeface="Arial" panose="020B0604020202020204" pitchFamily="34" charset="0"/>
                <a:cs typeface="Arial" panose="020B0604020202020204" pitchFamily="34" charset="0"/>
              </a:rPr>
              <a:t>.</a:t>
            </a:r>
            <a:endParaRPr lang="en-US" altLang="en-US" sz="2000" dirty="0">
              <a:latin typeface="Arial" panose="020B0604020202020204" pitchFamily="34" charset="0"/>
            </a:endParaRPr>
          </a:p>
          <a:p>
            <a:pPr marL="0" indent="0">
              <a:buNone/>
            </a:pPr>
            <a:endParaRPr lang="en-IN" dirty="0"/>
          </a:p>
        </p:txBody>
      </p:sp>
    </p:spTree>
    <p:extLst>
      <p:ext uri="{BB962C8B-B14F-4D97-AF65-F5344CB8AC3E}">
        <p14:creationId xmlns:p14="http://schemas.microsoft.com/office/powerpoint/2010/main" val="3587069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C2C44-AA31-4957-AFC4-C613A72FF83E}"/>
              </a:ext>
            </a:extLst>
          </p:cNvPr>
          <p:cNvSpPr>
            <a:spLocks noGrp="1"/>
          </p:cNvSpPr>
          <p:nvPr>
            <p:ph type="title"/>
          </p:nvPr>
        </p:nvSpPr>
        <p:spPr>
          <a:xfrm>
            <a:off x="838200" y="154564"/>
            <a:ext cx="10515600" cy="1052945"/>
          </a:xfrm>
        </p:spPr>
        <p:txBody>
          <a:bodyPr>
            <a:normAutofit fontScale="90000"/>
          </a:bodyPr>
          <a:lstStyle/>
          <a:p>
            <a:pPr algn="ctr"/>
            <a:br>
              <a:rPr lang="en-IN" dirty="0"/>
            </a:br>
            <a:r>
              <a:rPr lang="en-IN" b="1" dirty="0"/>
              <a:t>L’ATTO ILLOCUTIVO</a:t>
            </a:r>
            <a:br>
              <a:rPr lang="en-IN" b="1" dirty="0"/>
            </a:br>
            <a:r>
              <a:rPr lang="en-IN" b="1" dirty="0"/>
              <a:t> FELICE E INFELICE</a:t>
            </a:r>
            <a:br>
              <a:rPr lang="en-IN" b="1" dirty="0"/>
            </a:br>
            <a:endParaRPr lang="en-IN" b="1" dirty="0"/>
          </a:p>
        </p:txBody>
      </p:sp>
      <p:sp>
        <p:nvSpPr>
          <p:cNvPr id="3" name="Content Placeholder 2">
            <a:extLst>
              <a:ext uri="{FF2B5EF4-FFF2-40B4-BE49-F238E27FC236}">
                <a16:creationId xmlns:a16="http://schemas.microsoft.com/office/drawing/2014/main" id="{376194C9-CB39-46EF-92DC-37BEDEE2486F}"/>
              </a:ext>
            </a:extLst>
          </p:cNvPr>
          <p:cNvSpPr>
            <a:spLocks noGrp="1"/>
          </p:cNvSpPr>
          <p:nvPr>
            <p:ph idx="1"/>
          </p:nvPr>
        </p:nvSpPr>
        <p:spPr>
          <a:xfrm>
            <a:off x="838200" y="1348509"/>
            <a:ext cx="10515600" cy="4828454"/>
          </a:xfrm>
        </p:spPr>
        <p:txBody>
          <a:bodyPr/>
          <a:lstStyle/>
          <a:p>
            <a:pPr>
              <a:lnSpc>
                <a:spcPct val="200000"/>
              </a:lnSpc>
            </a:pPr>
            <a:r>
              <a:rPr lang="en-IN" dirty="0"/>
              <a:t>ASSERTIVI – Gianni </a:t>
            </a:r>
            <a:r>
              <a:rPr lang="en-IN" dirty="0" err="1"/>
              <a:t>va</a:t>
            </a:r>
            <a:r>
              <a:rPr lang="en-IN" dirty="0"/>
              <a:t> a casa.</a:t>
            </a:r>
          </a:p>
          <a:p>
            <a:pPr>
              <a:lnSpc>
                <a:spcPct val="200000"/>
              </a:lnSpc>
            </a:pPr>
            <a:r>
              <a:rPr lang="en-IN" dirty="0"/>
              <a:t>DIRETTIVI – </a:t>
            </a:r>
            <a:r>
              <a:rPr lang="en-IN" dirty="0" err="1"/>
              <a:t>Telefonami</a:t>
            </a:r>
            <a:r>
              <a:rPr lang="en-IN" dirty="0"/>
              <a:t> </a:t>
            </a:r>
            <a:r>
              <a:rPr lang="en-IN" dirty="0" err="1"/>
              <a:t>quando</a:t>
            </a:r>
            <a:r>
              <a:rPr lang="en-IN" dirty="0"/>
              <a:t> </a:t>
            </a:r>
            <a:r>
              <a:rPr lang="en-IN" dirty="0" err="1"/>
              <a:t>arrivi</a:t>
            </a:r>
            <a:r>
              <a:rPr lang="en-IN" dirty="0"/>
              <a:t>.</a:t>
            </a:r>
          </a:p>
          <a:p>
            <a:pPr>
              <a:lnSpc>
                <a:spcPct val="200000"/>
              </a:lnSpc>
            </a:pPr>
            <a:r>
              <a:rPr lang="en-IN" dirty="0"/>
              <a:t>COMMISSIVI – </a:t>
            </a:r>
            <a:r>
              <a:rPr lang="en-IN" dirty="0" err="1"/>
              <a:t>Giuro</a:t>
            </a:r>
            <a:r>
              <a:rPr lang="en-IN" dirty="0"/>
              <a:t> </a:t>
            </a:r>
            <a:r>
              <a:rPr lang="en-IN" dirty="0" err="1"/>
              <a:t>che</a:t>
            </a:r>
            <a:r>
              <a:rPr lang="en-IN" dirty="0"/>
              <a:t> non </a:t>
            </a:r>
            <a:r>
              <a:rPr lang="en-IN" dirty="0" err="1"/>
              <a:t>stato</a:t>
            </a:r>
            <a:r>
              <a:rPr lang="en-IN" dirty="0"/>
              <a:t> </a:t>
            </a:r>
            <a:r>
              <a:rPr lang="en-IN" dirty="0" err="1"/>
              <a:t>io</a:t>
            </a:r>
            <a:r>
              <a:rPr lang="en-IN" dirty="0"/>
              <a:t>.</a:t>
            </a:r>
          </a:p>
          <a:p>
            <a:pPr>
              <a:lnSpc>
                <a:spcPct val="200000"/>
              </a:lnSpc>
            </a:pPr>
            <a:r>
              <a:rPr lang="en-IN" dirty="0"/>
              <a:t>COMPORTATIVI – </a:t>
            </a:r>
            <a:r>
              <a:rPr lang="en-IN" dirty="0" err="1"/>
              <a:t>Congratulazioni</a:t>
            </a:r>
            <a:r>
              <a:rPr lang="en-IN" dirty="0"/>
              <a:t> per la </a:t>
            </a:r>
            <a:r>
              <a:rPr lang="en-IN" dirty="0" err="1"/>
              <a:t>laurea</a:t>
            </a:r>
            <a:r>
              <a:rPr lang="en-IN" dirty="0"/>
              <a:t>!</a:t>
            </a:r>
          </a:p>
          <a:p>
            <a:pPr>
              <a:lnSpc>
                <a:spcPct val="200000"/>
              </a:lnSpc>
            </a:pPr>
            <a:r>
              <a:rPr lang="en-IN" dirty="0"/>
              <a:t>DICHIARATIVI – Lei è </a:t>
            </a:r>
            <a:r>
              <a:rPr lang="en-IN" dirty="0" err="1"/>
              <a:t>licenziato</a:t>
            </a:r>
            <a:r>
              <a:rPr lang="en-IN" dirty="0"/>
              <a:t>.</a:t>
            </a:r>
          </a:p>
        </p:txBody>
      </p:sp>
    </p:spTree>
    <p:extLst>
      <p:ext uri="{BB962C8B-B14F-4D97-AF65-F5344CB8AC3E}">
        <p14:creationId xmlns:p14="http://schemas.microsoft.com/office/powerpoint/2010/main" val="2799163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6006-F452-4261-A441-AEA63467293D}"/>
              </a:ext>
            </a:extLst>
          </p:cNvPr>
          <p:cNvSpPr>
            <a:spLocks noGrp="1"/>
          </p:cNvSpPr>
          <p:nvPr>
            <p:ph type="title"/>
          </p:nvPr>
        </p:nvSpPr>
        <p:spPr/>
        <p:txBody>
          <a:bodyPr/>
          <a:lstStyle/>
          <a:p>
            <a:pPr algn="ctr"/>
            <a:r>
              <a:rPr lang="en-IN" dirty="0"/>
              <a:t>DALLA FRASE AL TESTO</a:t>
            </a:r>
          </a:p>
        </p:txBody>
      </p:sp>
      <p:sp>
        <p:nvSpPr>
          <p:cNvPr id="3" name="Content Placeholder 2">
            <a:extLst>
              <a:ext uri="{FF2B5EF4-FFF2-40B4-BE49-F238E27FC236}">
                <a16:creationId xmlns:a16="http://schemas.microsoft.com/office/drawing/2014/main" id="{022950C5-21CD-495C-A75F-72200368E7AA}"/>
              </a:ext>
            </a:extLst>
          </p:cNvPr>
          <p:cNvSpPr>
            <a:spLocks noGrp="1"/>
          </p:cNvSpPr>
          <p:nvPr>
            <p:ph idx="1"/>
          </p:nvPr>
        </p:nvSpPr>
        <p:spPr/>
        <p:txBody>
          <a:bodyPr>
            <a:normAutofit/>
          </a:bodyPr>
          <a:lstStyle/>
          <a:p>
            <a:pPr>
              <a:lnSpc>
                <a:spcPct val="250000"/>
              </a:lnSpc>
            </a:pPr>
            <a:r>
              <a:rPr lang="en-IN" dirty="0"/>
              <a:t>LA FRASE SEMPLICE</a:t>
            </a:r>
          </a:p>
          <a:p>
            <a:pPr>
              <a:lnSpc>
                <a:spcPct val="250000"/>
              </a:lnSpc>
            </a:pPr>
            <a:r>
              <a:rPr lang="en-IN" dirty="0"/>
              <a:t>LA FRASE COMPLESSA</a:t>
            </a:r>
          </a:p>
          <a:p>
            <a:pPr>
              <a:lnSpc>
                <a:spcPct val="250000"/>
              </a:lnSpc>
            </a:pPr>
            <a:r>
              <a:rPr lang="en-IN" dirty="0"/>
              <a:t>IL TESTO</a:t>
            </a:r>
          </a:p>
        </p:txBody>
      </p:sp>
    </p:spTree>
    <p:extLst>
      <p:ext uri="{BB962C8B-B14F-4D97-AF65-F5344CB8AC3E}">
        <p14:creationId xmlns:p14="http://schemas.microsoft.com/office/powerpoint/2010/main" val="1266009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CE8F7-DA07-4B5E-BD64-4D57111E76B2}"/>
              </a:ext>
            </a:extLst>
          </p:cNvPr>
          <p:cNvSpPr>
            <a:spLocks noGrp="1"/>
          </p:cNvSpPr>
          <p:nvPr>
            <p:ph type="title"/>
          </p:nvPr>
        </p:nvSpPr>
        <p:spPr/>
        <p:txBody>
          <a:bodyPr/>
          <a:lstStyle/>
          <a:p>
            <a:pPr algn="ctr"/>
            <a:r>
              <a:rPr lang="en-IN" dirty="0"/>
              <a:t>LA FRASE COMPLESSA</a:t>
            </a:r>
            <a:br>
              <a:rPr lang="en-IN" dirty="0"/>
            </a:br>
            <a:endParaRPr lang="en-IN" dirty="0"/>
          </a:p>
        </p:txBody>
      </p:sp>
      <p:sp>
        <p:nvSpPr>
          <p:cNvPr id="3" name="Content Placeholder 2">
            <a:extLst>
              <a:ext uri="{FF2B5EF4-FFF2-40B4-BE49-F238E27FC236}">
                <a16:creationId xmlns:a16="http://schemas.microsoft.com/office/drawing/2014/main" id="{EC989190-6B26-4C4F-A469-1CF8DC841425}"/>
              </a:ext>
            </a:extLst>
          </p:cNvPr>
          <p:cNvSpPr>
            <a:spLocks noGrp="1"/>
          </p:cNvSpPr>
          <p:nvPr>
            <p:ph idx="1"/>
          </p:nvPr>
        </p:nvSpPr>
        <p:spPr>
          <a:xfrm>
            <a:off x="838200" y="1825624"/>
            <a:ext cx="10515600" cy="4955319"/>
          </a:xfrm>
        </p:spPr>
        <p:txBody>
          <a:bodyPr>
            <a:normAutofit/>
          </a:bodyPr>
          <a:lstStyle/>
          <a:p>
            <a:r>
              <a:rPr lang="en-IN" dirty="0"/>
              <a:t>COORDINAZIONE—</a:t>
            </a:r>
            <a:r>
              <a:rPr lang="en-IN" dirty="0" err="1"/>
              <a:t>copulativa</a:t>
            </a:r>
            <a:r>
              <a:rPr lang="en-IN" dirty="0"/>
              <a:t>, </a:t>
            </a:r>
            <a:r>
              <a:rPr lang="en-IN" dirty="0" err="1"/>
              <a:t>avversativa</a:t>
            </a:r>
            <a:r>
              <a:rPr lang="en-IN" dirty="0"/>
              <a:t>, </a:t>
            </a:r>
            <a:r>
              <a:rPr lang="en-IN" dirty="0" err="1"/>
              <a:t>disgiuntiva</a:t>
            </a:r>
            <a:r>
              <a:rPr lang="en-IN" dirty="0"/>
              <a:t>, </a:t>
            </a:r>
            <a:r>
              <a:rPr lang="en-IN" dirty="0" err="1"/>
              <a:t>conclusiva</a:t>
            </a:r>
            <a:r>
              <a:rPr lang="en-IN" dirty="0"/>
              <a:t>, </a:t>
            </a:r>
            <a:r>
              <a:rPr lang="en-IN" dirty="0" err="1"/>
              <a:t>dichiarativa</a:t>
            </a:r>
            <a:endParaRPr lang="en-IN" dirty="0"/>
          </a:p>
          <a:p>
            <a:pPr marL="0" indent="0">
              <a:buNone/>
            </a:pPr>
            <a:r>
              <a:rPr lang="en-IN" dirty="0"/>
              <a:t>È </a:t>
            </a:r>
            <a:r>
              <a:rPr lang="en-IN" dirty="0" err="1"/>
              <a:t>tardi</a:t>
            </a:r>
            <a:r>
              <a:rPr lang="en-IN" dirty="0"/>
              <a:t> e non </a:t>
            </a:r>
            <a:r>
              <a:rPr lang="en-IN" dirty="0" err="1"/>
              <a:t>esco</a:t>
            </a:r>
            <a:r>
              <a:rPr lang="en-IN" dirty="0"/>
              <a:t>.</a:t>
            </a:r>
          </a:p>
          <a:p>
            <a:endParaRPr lang="en-IN" dirty="0"/>
          </a:p>
          <a:p>
            <a:r>
              <a:rPr lang="en-IN" dirty="0"/>
              <a:t>SUBORDINAZIONE-</a:t>
            </a:r>
            <a:r>
              <a:rPr lang="en-IN" dirty="0" err="1"/>
              <a:t>argomentali</a:t>
            </a:r>
            <a:r>
              <a:rPr lang="en-IN" dirty="0"/>
              <a:t>, non </a:t>
            </a:r>
            <a:r>
              <a:rPr lang="en-IN" dirty="0" err="1"/>
              <a:t>argomentali</a:t>
            </a:r>
            <a:r>
              <a:rPr lang="en-IN" dirty="0"/>
              <a:t> (</a:t>
            </a:r>
            <a:r>
              <a:rPr lang="en-IN" dirty="0" err="1"/>
              <a:t>temporali</a:t>
            </a:r>
            <a:r>
              <a:rPr lang="en-IN" dirty="0"/>
              <a:t>, </a:t>
            </a:r>
            <a:r>
              <a:rPr lang="en-IN" dirty="0" err="1"/>
              <a:t>causali</a:t>
            </a:r>
            <a:r>
              <a:rPr lang="en-IN" dirty="0"/>
              <a:t>, </a:t>
            </a:r>
            <a:r>
              <a:rPr lang="en-IN" dirty="0" err="1"/>
              <a:t>finali</a:t>
            </a:r>
            <a:r>
              <a:rPr lang="en-IN" dirty="0"/>
              <a:t>…), relative</a:t>
            </a:r>
          </a:p>
          <a:p>
            <a:pPr marL="0" indent="0">
              <a:buNone/>
            </a:pPr>
            <a:r>
              <a:rPr lang="en-IN" dirty="0" err="1"/>
              <a:t>Siccome</a:t>
            </a:r>
            <a:r>
              <a:rPr lang="en-IN" dirty="0"/>
              <a:t> è </a:t>
            </a:r>
            <a:r>
              <a:rPr lang="en-IN" dirty="0" err="1"/>
              <a:t>tardi</a:t>
            </a:r>
            <a:r>
              <a:rPr lang="en-IN" dirty="0"/>
              <a:t>, non </a:t>
            </a:r>
            <a:r>
              <a:rPr lang="en-IN" dirty="0" err="1"/>
              <a:t>esco</a:t>
            </a:r>
            <a:endParaRPr lang="en-IN" u="sng" dirty="0"/>
          </a:p>
          <a:p>
            <a:endParaRPr lang="en-IN" dirty="0"/>
          </a:p>
          <a:p>
            <a:r>
              <a:rPr lang="en-IN" dirty="0"/>
              <a:t>GIUSTAPPOSIZIONE</a:t>
            </a:r>
          </a:p>
          <a:p>
            <a:pPr marL="0" indent="0">
              <a:buNone/>
            </a:pPr>
            <a:r>
              <a:rPr lang="en-IN" dirty="0"/>
              <a:t>È </a:t>
            </a:r>
            <a:r>
              <a:rPr lang="en-IN" dirty="0" err="1"/>
              <a:t>tardi</a:t>
            </a:r>
            <a:r>
              <a:rPr lang="en-IN" dirty="0"/>
              <a:t>: non </a:t>
            </a:r>
            <a:r>
              <a:rPr lang="en-IN" dirty="0" err="1"/>
              <a:t>esco</a:t>
            </a:r>
            <a:r>
              <a:rPr lang="en-IN" dirty="0"/>
              <a:t>.</a:t>
            </a:r>
          </a:p>
          <a:p>
            <a:endParaRPr lang="en-IN" dirty="0"/>
          </a:p>
        </p:txBody>
      </p:sp>
    </p:spTree>
    <p:extLst>
      <p:ext uri="{BB962C8B-B14F-4D97-AF65-F5344CB8AC3E}">
        <p14:creationId xmlns:p14="http://schemas.microsoft.com/office/powerpoint/2010/main" val="365800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07B6-7A84-4004-B27E-6142C134242C}"/>
              </a:ext>
            </a:extLst>
          </p:cNvPr>
          <p:cNvSpPr>
            <a:spLocks noGrp="1"/>
          </p:cNvSpPr>
          <p:nvPr>
            <p:ph type="title"/>
          </p:nvPr>
        </p:nvSpPr>
        <p:spPr/>
        <p:txBody>
          <a:bodyPr/>
          <a:lstStyle/>
          <a:p>
            <a:pPr algn="ctr"/>
            <a:r>
              <a:rPr lang="en-IN" dirty="0"/>
              <a:t>IL TESTO</a:t>
            </a:r>
          </a:p>
        </p:txBody>
      </p:sp>
      <p:sp>
        <p:nvSpPr>
          <p:cNvPr id="3" name="Content Placeholder 2">
            <a:extLst>
              <a:ext uri="{FF2B5EF4-FFF2-40B4-BE49-F238E27FC236}">
                <a16:creationId xmlns:a16="http://schemas.microsoft.com/office/drawing/2014/main" id="{5DC9D833-0A1C-46E3-A16F-549AB227C69F}"/>
              </a:ext>
            </a:extLst>
          </p:cNvPr>
          <p:cNvSpPr>
            <a:spLocks noGrp="1"/>
          </p:cNvSpPr>
          <p:nvPr>
            <p:ph idx="1"/>
          </p:nvPr>
        </p:nvSpPr>
        <p:spPr>
          <a:xfrm>
            <a:off x="838200" y="1825624"/>
            <a:ext cx="10515600" cy="5032375"/>
          </a:xfrm>
        </p:spPr>
        <p:txBody>
          <a:bodyPr>
            <a:normAutofit/>
          </a:bodyPr>
          <a:lstStyle/>
          <a:p>
            <a:pPr marL="0" indent="0">
              <a:buNone/>
            </a:pPr>
            <a:r>
              <a:rPr lang="it-IT" dirty="0"/>
              <a:t>LA TRECCANI DICE:</a:t>
            </a:r>
          </a:p>
          <a:p>
            <a:pPr marL="0" indent="0" algn="just">
              <a:lnSpc>
                <a:spcPct val="150000"/>
              </a:lnSpc>
              <a:buNone/>
            </a:pPr>
            <a:r>
              <a:rPr lang="it-IT" dirty="0"/>
              <a:t>qualsiasi enunciato complesso, orale o scritto, la cui struttura non può essere immediatamente interpretabile sulla base di quella delle frasi che lo costituiscono, ma che presenta proprietà peculiari, quali, essenzialmente, la compattezza morfosintattica e l’unità di significato, tali da permettere di considerarlo come un’entità unitaria, come avviene, per es., per una conversazione telefonica.</a:t>
            </a:r>
          </a:p>
          <a:p>
            <a:pPr marL="0" indent="0" algn="r">
              <a:lnSpc>
                <a:spcPct val="150000"/>
              </a:lnSpc>
              <a:buNone/>
            </a:pPr>
            <a:r>
              <a:rPr lang="en-IN" sz="2000" dirty="0">
                <a:hlinkClick r:id="rId2"/>
              </a:rPr>
              <a:t>http://www.treccani.it/enciclopedia/testo/</a:t>
            </a:r>
            <a:endParaRPr lang="en-IN" sz="2000" dirty="0"/>
          </a:p>
        </p:txBody>
      </p:sp>
    </p:spTree>
    <p:extLst>
      <p:ext uri="{BB962C8B-B14F-4D97-AF65-F5344CB8AC3E}">
        <p14:creationId xmlns:p14="http://schemas.microsoft.com/office/powerpoint/2010/main" val="286280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6D4D81-47E8-4469-B350-A6CC764BAD4C}"/>
              </a:ext>
            </a:extLst>
          </p:cNvPr>
          <p:cNvSpPr>
            <a:spLocks noGrp="1"/>
          </p:cNvSpPr>
          <p:nvPr>
            <p:ph idx="1"/>
          </p:nvPr>
        </p:nvSpPr>
        <p:spPr>
          <a:xfrm>
            <a:off x="838200" y="184935"/>
            <a:ext cx="10515600" cy="5992028"/>
          </a:xfrm>
        </p:spPr>
        <p:txBody>
          <a:bodyPr>
            <a:normAutofit fontScale="92500" lnSpcReduction="10000"/>
          </a:bodyPr>
          <a:lstStyle/>
          <a:p>
            <a:pPr marL="0" indent="0" algn="just">
              <a:lnSpc>
                <a:spcPct val="150000"/>
              </a:lnSpc>
              <a:buNone/>
            </a:pPr>
            <a:r>
              <a:rPr lang="it-IT" dirty="0"/>
              <a:t>Per far si che un messaggio diventi un testo occorrono alcuni requisiti fondamentali che </a:t>
            </a:r>
            <a:r>
              <a:rPr lang="it-IT" dirty="0" err="1"/>
              <a:t>Beaugrande</a:t>
            </a:r>
            <a:r>
              <a:rPr lang="it-IT" dirty="0"/>
              <a:t> e </a:t>
            </a:r>
            <a:r>
              <a:rPr lang="it-IT" dirty="0" err="1"/>
              <a:t>Dressler</a:t>
            </a:r>
            <a:r>
              <a:rPr lang="it-IT" dirty="0"/>
              <a:t> hanno schematizzato in sette criteri di testualità: </a:t>
            </a:r>
          </a:p>
          <a:p>
            <a:pPr algn="just">
              <a:lnSpc>
                <a:spcPct val="150000"/>
              </a:lnSpc>
            </a:pPr>
            <a:r>
              <a:rPr lang="it-IT" dirty="0"/>
              <a:t>coesione e coerenza, incentrati sul testo,</a:t>
            </a:r>
          </a:p>
          <a:p>
            <a:pPr algn="just">
              <a:lnSpc>
                <a:spcPct val="150000"/>
              </a:lnSpc>
            </a:pPr>
            <a:r>
              <a:rPr lang="it-IT" dirty="0"/>
              <a:t> intenzionalità e accettabilità, orientati verso il parlante-ascoltatore, </a:t>
            </a:r>
          </a:p>
          <a:p>
            <a:pPr algn="just">
              <a:lnSpc>
                <a:spcPct val="150000"/>
              </a:lnSpc>
            </a:pPr>
            <a:r>
              <a:rPr lang="it-IT" dirty="0" err="1"/>
              <a:t>informatività</a:t>
            </a:r>
            <a:r>
              <a:rPr lang="it-IT" dirty="0"/>
              <a:t> e </a:t>
            </a:r>
            <a:r>
              <a:rPr lang="it-IT" dirty="0" err="1"/>
              <a:t>situazionalità</a:t>
            </a:r>
            <a:r>
              <a:rPr lang="it-IT" dirty="0"/>
              <a:t> collocano il testo nella situazione comunicativa e </a:t>
            </a:r>
          </a:p>
          <a:p>
            <a:pPr algn="just">
              <a:lnSpc>
                <a:spcPct val="150000"/>
              </a:lnSpc>
            </a:pPr>
            <a:r>
              <a:rPr lang="it-IT" dirty="0"/>
              <a:t>l’intertestualità garantisce la definizione dei diversi tipi testuali. </a:t>
            </a:r>
          </a:p>
          <a:p>
            <a:pPr marL="0" indent="0" algn="r">
              <a:lnSpc>
                <a:spcPct val="150000"/>
              </a:lnSpc>
              <a:buNone/>
            </a:pPr>
            <a:r>
              <a:rPr lang="en-IN" sz="2000" dirty="0">
                <a:hlinkClick r:id="rId2"/>
              </a:rPr>
              <a:t>https://petitewriterdotco.wordpress.com/2015/07/20/i-sette-criteri-della-testualita-di-beaugrande-e-dressler/</a:t>
            </a:r>
            <a:endParaRPr lang="en-IN" sz="2000" dirty="0"/>
          </a:p>
        </p:txBody>
      </p:sp>
    </p:spTree>
    <p:extLst>
      <p:ext uri="{BB962C8B-B14F-4D97-AF65-F5344CB8AC3E}">
        <p14:creationId xmlns:p14="http://schemas.microsoft.com/office/powerpoint/2010/main" val="235381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0AD90-F649-40D6-B268-F8C7842D1137}"/>
              </a:ext>
            </a:extLst>
          </p:cNvPr>
          <p:cNvSpPr>
            <a:spLocks noGrp="1"/>
          </p:cNvSpPr>
          <p:nvPr>
            <p:ph type="title"/>
          </p:nvPr>
        </p:nvSpPr>
        <p:spPr/>
        <p:txBody>
          <a:bodyPr/>
          <a:lstStyle/>
          <a:p>
            <a:pPr algn="ctr"/>
            <a:r>
              <a:rPr lang="it-IT" b="1" dirty="0"/>
              <a:t>LA COESIONE </a:t>
            </a:r>
            <a:endParaRPr lang="en-IN" b="1" dirty="0"/>
          </a:p>
        </p:txBody>
      </p:sp>
      <p:sp>
        <p:nvSpPr>
          <p:cNvPr id="3" name="Content Placeholder 2">
            <a:extLst>
              <a:ext uri="{FF2B5EF4-FFF2-40B4-BE49-F238E27FC236}">
                <a16:creationId xmlns:a16="http://schemas.microsoft.com/office/drawing/2014/main" id="{25A87D69-DDAD-4093-B34F-8D5C505009C5}"/>
              </a:ext>
            </a:extLst>
          </p:cNvPr>
          <p:cNvSpPr>
            <a:spLocks noGrp="1"/>
          </p:cNvSpPr>
          <p:nvPr>
            <p:ph idx="1"/>
          </p:nvPr>
        </p:nvSpPr>
        <p:spPr>
          <a:xfrm>
            <a:off x="0" y="1407560"/>
            <a:ext cx="12192000" cy="5450440"/>
          </a:xfrm>
        </p:spPr>
        <p:txBody>
          <a:bodyPr>
            <a:normAutofit/>
          </a:bodyPr>
          <a:lstStyle/>
          <a:p>
            <a:pPr algn="just" fontAlgn="base">
              <a:lnSpc>
                <a:spcPct val="250000"/>
              </a:lnSpc>
            </a:pPr>
            <a:r>
              <a:rPr lang="it-IT" sz="3200" dirty="0"/>
              <a:t>Insieme di meccanismi di cui un testo si serve per assicurare il collegamento tra le sue parti al livello superficiale:</a:t>
            </a:r>
          </a:p>
          <a:p>
            <a:pPr algn="just" fontAlgn="base">
              <a:lnSpc>
                <a:spcPct val="250000"/>
              </a:lnSpc>
            </a:pPr>
            <a:r>
              <a:rPr lang="it-IT" sz="3200" dirty="0"/>
              <a:t>Le ellissi, mezzi di coesione che consistono nella cancellazione degli elementi che vengono ripresi in un testo.</a:t>
            </a:r>
          </a:p>
          <a:p>
            <a:endParaRPr lang="en-IN" dirty="0"/>
          </a:p>
        </p:txBody>
      </p:sp>
    </p:spTree>
    <p:extLst>
      <p:ext uri="{BB962C8B-B14F-4D97-AF65-F5344CB8AC3E}">
        <p14:creationId xmlns:p14="http://schemas.microsoft.com/office/powerpoint/2010/main" val="3702074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46E783-A7DE-4AF1-85B4-B1A1704F6674}"/>
              </a:ext>
            </a:extLst>
          </p:cNvPr>
          <p:cNvSpPr>
            <a:spLocks noGrp="1"/>
          </p:cNvSpPr>
          <p:nvPr>
            <p:ph idx="1"/>
          </p:nvPr>
        </p:nvSpPr>
        <p:spPr>
          <a:xfrm>
            <a:off x="838200" y="482885"/>
            <a:ext cx="10515600" cy="5694078"/>
          </a:xfrm>
        </p:spPr>
        <p:txBody>
          <a:bodyPr>
            <a:normAutofit/>
          </a:bodyPr>
          <a:lstStyle/>
          <a:p>
            <a:pPr algn="just" fontAlgn="base">
              <a:lnSpc>
                <a:spcPct val="250000"/>
              </a:lnSpc>
            </a:pPr>
            <a:r>
              <a:rPr lang="it-IT" sz="3200" dirty="0"/>
              <a:t>I pronomi si distinguono in anaforici e cataforici.</a:t>
            </a:r>
          </a:p>
          <a:p>
            <a:pPr algn="just" fontAlgn="base">
              <a:lnSpc>
                <a:spcPct val="250000"/>
              </a:lnSpc>
            </a:pPr>
            <a:r>
              <a:rPr lang="it-IT" sz="3200" dirty="0"/>
              <a:t>Ripetizioni di elementi (ricorrenza), ciò avviene in particolare nella lingua parlata, perché non c’è il tempo di pianificare l’enunciazione.</a:t>
            </a:r>
          </a:p>
          <a:p>
            <a:endParaRPr lang="en-IN" dirty="0"/>
          </a:p>
        </p:txBody>
      </p:sp>
    </p:spTree>
    <p:extLst>
      <p:ext uri="{BB962C8B-B14F-4D97-AF65-F5344CB8AC3E}">
        <p14:creationId xmlns:p14="http://schemas.microsoft.com/office/powerpoint/2010/main" val="2894919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952</TotalTime>
  <Words>1824</Words>
  <Application>Microsoft Office PowerPoint</Application>
  <PresentationFormat>Widescreen</PresentationFormat>
  <Paragraphs>245</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Crimson Text</vt:lpstr>
      <vt:lpstr>Office Theme</vt:lpstr>
      <vt:lpstr>PowerPoint Presentation</vt:lpstr>
      <vt:lpstr>LE PAROLE</vt:lpstr>
      <vt:lpstr>IL SINTAGMA</vt:lpstr>
      <vt:lpstr>DALLA FRASE AL TESTO</vt:lpstr>
      <vt:lpstr>LA FRASE COMPLESSA </vt:lpstr>
      <vt:lpstr>IL TESTO</vt:lpstr>
      <vt:lpstr>PowerPoint Presentation</vt:lpstr>
      <vt:lpstr>LA COESIONE </vt:lpstr>
      <vt:lpstr>PowerPoint Presentation</vt:lpstr>
      <vt:lpstr>PowerPoint Presentation</vt:lpstr>
      <vt:lpstr>PowerPoint Presentation</vt:lpstr>
      <vt:lpstr>LA COERENZA</vt:lpstr>
      <vt:lpstr>PowerPoint Presentation</vt:lpstr>
      <vt:lpstr>PowerPoint Presentation</vt:lpstr>
      <vt:lpstr>PowerPoint Presentation</vt:lpstr>
      <vt:lpstr>PowerPoint Presentation</vt:lpstr>
      <vt:lpstr>PowerPoint Presentation</vt:lpstr>
      <vt:lpstr>LA FRASE SEMPLICE</vt:lpstr>
      <vt:lpstr>DICHIARATIVA </vt:lpstr>
      <vt:lpstr>PowerPoint Presentation</vt:lpstr>
      <vt:lpstr>PowerPoint Presentation</vt:lpstr>
      <vt:lpstr>IMPERATIVA </vt:lpstr>
      <vt:lpstr>PowerPoint Presentation</vt:lpstr>
      <vt:lpstr>INTERROGATIVA </vt:lpstr>
      <vt:lpstr>PowerPoint Presentation</vt:lpstr>
      <vt:lpstr>ESCLAMATIVA </vt:lpstr>
      <vt:lpstr>OTTATIVA</vt:lpstr>
      <vt:lpstr>MARCATURA SINTATTICA</vt:lpstr>
      <vt:lpstr>LA FRASE SCISSA</vt:lpstr>
      <vt:lpstr>C’È PRESENTATIVO</vt:lpstr>
      <vt:lpstr>IL SIGNIFICATO DELLA FRASE SEMPLICE</vt:lpstr>
      <vt:lpstr>IL SIGNIFICATO COMUNICATIVO</vt:lpstr>
      <vt:lpstr>LE ESPRESSIONI DEITTICHE</vt:lpstr>
      <vt:lpstr>L’USO DELLA FRASE</vt:lpstr>
      <vt:lpstr>PowerPoint Presentation</vt:lpstr>
      <vt:lpstr>PowerPoint Presentation</vt:lpstr>
      <vt:lpstr>PowerPoint Presentation</vt:lpstr>
      <vt:lpstr> L’ATTO ILLOCUTIVO  FELICE E INFELICE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FRASE</dc:title>
  <dc:creator>Tanya Roy</dc:creator>
  <cp:lastModifiedBy>919811477930</cp:lastModifiedBy>
  <cp:revision>126</cp:revision>
  <dcterms:created xsi:type="dcterms:W3CDTF">2019-10-18T14:44:00Z</dcterms:created>
  <dcterms:modified xsi:type="dcterms:W3CDTF">2019-11-11T16:02:36Z</dcterms:modified>
</cp:coreProperties>
</file>