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1" r:id="rId3"/>
    <p:sldId id="272" r:id="rId4"/>
    <p:sldId id="273" r:id="rId5"/>
    <p:sldId id="274" r:id="rId6"/>
    <p:sldId id="275" r:id="rId7"/>
    <p:sldId id="276" r:id="rId8"/>
    <p:sldId id="277" r:id="rId9"/>
    <p:sldId id="280" r:id="rId10"/>
    <p:sldId id="278" r:id="rId11"/>
    <p:sldId id="279" r:id="rId12"/>
    <p:sldId id="290" r:id="rId13"/>
    <p:sldId id="282" r:id="rId14"/>
    <p:sldId id="283" r:id="rId15"/>
    <p:sldId id="284" r:id="rId16"/>
    <p:sldId id="285" r:id="rId17"/>
    <p:sldId id="281" r:id="rId18"/>
    <p:sldId id="287" r:id="rId19"/>
    <p:sldId id="286" r:id="rId20"/>
    <p:sldId id="288" r:id="rId21"/>
    <p:sldId id="294" r:id="rId22"/>
    <p:sldId id="295" r:id="rId23"/>
    <p:sldId id="291" r:id="rId24"/>
    <p:sldId id="292" r:id="rId25"/>
    <p:sldId id="293" r:id="rId26"/>
    <p:sldId id="296" r:id="rId27"/>
    <p:sldId id="297" r:id="rId28"/>
    <p:sldId id="300" r:id="rId29"/>
    <p:sldId id="298" r:id="rId30"/>
    <p:sldId id="301" r:id="rId31"/>
    <p:sldId id="303" r:id="rId32"/>
    <p:sldId id="304" r:id="rId33"/>
    <p:sldId id="305" r:id="rId34"/>
    <p:sldId id="306" r:id="rId35"/>
    <p:sldId id="307" r:id="rId36"/>
    <p:sldId id="308" r:id="rId37"/>
    <p:sldId id="309" r:id="rId38"/>
    <p:sldId id="310" r:id="rId39"/>
    <p:sldId id="311" r:id="rId40"/>
    <p:sldId id="31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6906F-40D2-4FB4-91A0-131D327779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40FA193-F3C2-4170-B4A1-426B1A6FAC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7313967-2E8C-4A60-A543-1F6E22343836}"/>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5" name="Footer Placeholder 4">
            <a:extLst>
              <a:ext uri="{FF2B5EF4-FFF2-40B4-BE49-F238E27FC236}">
                <a16:creationId xmlns:a16="http://schemas.microsoft.com/office/drawing/2014/main" id="{BA2C6D7E-265A-4A88-935C-B179D12CE7C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83BBC1-ECE8-4E32-9EBC-C66CF80246F2}"/>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129927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D7AF6-A424-458F-A3C8-2682F036187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ACF593-7C06-4DE3-91FF-D7D4C1D138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3FBE0C1-8447-49EA-B0D6-E1F23F347216}"/>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5" name="Footer Placeholder 4">
            <a:extLst>
              <a:ext uri="{FF2B5EF4-FFF2-40B4-BE49-F238E27FC236}">
                <a16:creationId xmlns:a16="http://schemas.microsoft.com/office/drawing/2014/main" id="{2B89FE92-037F-45EA-9FA4-A374443264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4EE186-70A4-4D99-97CE-C3DADA594B38}"/>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1960279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E3355A-322A-4526-AF85-B05A5AA59E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C3CD8A8-502E-497D-BC59-5AA4F8635D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DA4170C-5498-4FBE-B12A-F71B447827EE}"/>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5" name="Footer Placeholder 4">
            <a:extLst>
              <a:ext uri="{FF2B5EF4-FFF2-40B4-BE49-F238E27FC236}">
                <a16:creationId xmlns:a16="http://schemas.microsoft.com/office/drawing/2014/main" id="{53B62945-B54A-43AF-96C5-54A5F5006EA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0EF668-48B3-40E1-A2A2-8F84C3A53592}"/>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83612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FD596-918A-4150-9629-F8A1901AEE4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10C3EC6-326E-4E2D-B2BC-31F7712272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59A621-6331-4958-BB59-B0A9B2CAE8DA}"/>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5" name="Footer Placeholder 4">
            <a:extLst>
              <a:ext uri="{FF2B5EF4-FFF2-40B4-BE49-F238E27FC236}">
                <a16:creationId xmlns:a16="http://schemas.microsoft.com/office/drawing/2014/main" id="{F0ED96E1-F161-42E0-90DD-A3DAFCA8BB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9D6B6C4-3B9E-44A1-8879-2B23D12C06C4}"/>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227768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C0E5F-9AB3-4522-95A2-E1AFA3FC17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62FC6D2-92FE-429F-B4F0-C20A6B4A9A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2B4D86-D3B4-42FA-99E9-F1E060FF6494}"/>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5" name="Footer Placeholder 4">
            <a:extLst>
              <a:ext uri="{FF2B5EF4-FFF2-40B4-BE49-F238E27FC236}">
                <a16:creationId xmlns:a16="http://schemas.microsoft.com/office/drawing/2014/main" id="{AC56F676-0A46-4D31-BA31-BDEA0A1C407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791CFF2-87FA-446D-BDD7-13EBEE109E8A}"/>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255198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04956-00B2-4D8C-893E-88478D8B890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4977AA2-7FDE-4873-925D-E772DF7360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EFD5897-EA67-4DC7-B02D-F9BCF2CD2D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7DB82AA-79EF-4068-9927-AB4E65B22141}"/>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6" name="Footer Placeholder 5">
            <a:extLst>
              <a:ext uri="{FF2B5EF4-FFF2-40B4-BE49-F238E27FC236}">
                <a16:creationId xmlns:a16="http://schemas.microsoft.com/office/drawing/2014/main" id="{5B25EE04-C4DC-4473-BE17-517DABBA91E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7F8563-CF14-4DC9-877F-85C1EDF8DA41}"/>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217219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7F36E-2002-4EAC-8961-5C46B2C02B9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E7E2B37-510F-41C9-BE77-008A18C65A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5B5113-C433-4433-9B66-0466A09F3F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C922484-3625-4A94-ABD0-61BC35D252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2F30A9-6822-4921-BDA7-63C879CB8F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4EE5156-6C4F-43D7-BBC6-B7AAE29EEB49}"/>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8" name="Footer Placeholder 7">
            <a:extLst>
              <a:ext uri="{FF2B5EF4-FFF2-40B4-BE49-F238E27FC236}">
                <a16:creationId xmlns:a16="http://schemas.microsoft.com/office/drawing/2014/main" id="{00A2B685-1336-4C6F-8BC4-87718D28E4B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E676824-D403-4855-A18A-7EAFDC786E77}"/>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7114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F9DE0-3900-4D9B-B19F-DDAEF446E0A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F2E098A-F856-4654-9E66-1434D8F962E6}"/>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4" name="Footer Placeholder 3">
            <a:extLst>
              <a:ext uri="{FF2B5EF4-FFF2-40B4-BE49-F238E27FC236}">
                <a16:creationId xmlns:a16="http://schemas.microsoft.com/office/drawing/2014/main" id="{9390873E-D7FE-406D-915D-D1C5EC82430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BC65A03-C68E-4D73-B16B-8A5F0D7359C8}"/>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3637558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E3154E-1C70-4910-B7DB-2DF016F91629}"/>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3" name="Footer Placeholder 2">
            <a:extLst>
              <a:ext uri="{FF2B5EF4-FFF2-40B4-BE49-F238E27FC236}">
                <a16:creationId xmlns:a16="http://schemas.microsoft.com/office/drawing/2014/main" id="{A4205048-F842-4E7C-8C62-9DF4627484C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2123455-A912-468D-8CC6-4D935F64D6F0}"/>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127478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D6235-FAB9-46D3-A508-53D5CB7998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C6CCD35-5D48-41FF-88BD-527D9B0092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9F8A9B1-82B4-4B3A-9469-BB0F4F068C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114F6E-486A-41F3-8898-EFB5E7647BB7}"/>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6" name="Footer Placeholder 5">
            <a:extLst>
              <a:ext uri="{FF2B5EF4-FFF2-40B4-BE49-F238E27FC236}">
                <a16:creationId xmlns:a16="http://schemas.microsoft.com/office/drawing/2014/main" id="{FDD62FDE-BC38-456E-BE57-CD7EED273DB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D1824B1-0356-47B8-804B-9EDA173600C0}"/>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164526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9C697-510F-4F9C-8528-83A28EF73E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EC79D8A-C91A-498D-A1BA-9BD427FCED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3FEE274-E029-45D3-B979-A5CE113CC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3ABDF0-D10E-4AD4-B852-063D123D0AD0}"/>
              </a:ext>
            </a:extLst>
          </p:cNvPr>
          <p:cNvSpPr>
            <a:spLocks noGrp="1"/>
          </p:cNvSpPr>
          <p:nvPr>
            <p:ph type="dt" sz="half" idx="10"/>
          </p:nvPr>
        </p:nvSpPr>
        <p:spPr/>
        <p:txBody>
          <a:bodyPr/>
          <a:lstStyle/>
          <a:p>
            <a:fld id="{D7713C0B-61AF-43EF-8F7E-339541EDA338}" type="datetimeFigureOut">
              <a:rPr lang="en-IN" smtClean="0"/>
              <a:t>18-10-2019</a:t>
            </a:fld>
            <a:endParaRPr lang="en-IN"/>
          </a:p>
        </p:txBody>
      </p:sp>
      <p:sp>
        <p:nvSpPr>
          <p:cNvPr id="6" name="Footer Placeholder 5">
            <a:extLst>
              <a:ext uri="{FF2B5EF4-FFF2-40B4-BE49-F238E27FC236}">
                <a16:creationId xmlns:a16="http://schemas.microsoft.com/office/drawing/2014/main" id="{39EE47C3-F02C-4982-BDE6-6D38D568C28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9E33472-ED82-4F57-9607-5A0067BD2BA7}"/>
              </a:ext>
            </a:extLst>
          </p:cNvPr>
          <p:cNvSpPr>
            <a:spLocks noGrp="1"/>
          </p:cNvSpPr>
          <p:nvPr>
            <p:ph type="sldNum" sz="quarter" idx="12"/>
          </p:nvPr>
        </p:nvSpPr>
        <p:spPr/>
        <p:txBody>
          <a:bodyPr/>
          <a:lstStyle/>
          <a:p>
            <a:fld id="{90DE698C-8051-4420-85A1-512F65A28C12}" type="slidenum">
              <a:rPr lang="en-IN" smtClean="0"/>
              <a:t>‹#›</a:t>
            </a:fld>
            <a:endParaRPr lang="en-IN"/>
          </a:p>
        </p:txBody>
      </p:sp>
    </p:spTree>
    <p:extLst>
      <p:ext uri="{BB962C8B-B14F-4D97-AF65-F5344CB8AC3E}">
        <p14:creationId xmlns:p14="http://schemas.microsoft.com/office/powerpoint/2010/main" val="2268201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C14610-F45C-4C4F-BB4F-1674A3B318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FDDCAEF-6FBF-4603-BF97-0879F96EB9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BA3CC63-A46B-4272-BF6B-6F4B6C60DC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13C0B-61AF-43EF-8F7E-339541EDA338}" type="datetimeFigureOut">
              <a:rPr lang="en-IN" smtClean="0"/>
              <a:t>18-10-2019</a:t>
            </a:fld>
            <a:endParaRPr lang="en-IN"/>
          </a:p>
        </p:txBody>
      </p:sp>
      <p:sp>
        <p:nvSpPr>
          <p:cNvPr id="5" name="Footer Placeholder 4">
            <a:extLst>
              <a:ext uri="{FF2B5EF4-FFF2-40B4-BE49-F238E27FC236}">
                <a16:creationId xmlns:a16="http://schemas.microsoft.com/office/drawing/2014/main" id="{2792DC83-D201-41EB-A949-860BC92468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22456B2-4E83-4F8D-AADE-5F70693D73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E698C-8051-4420-85A1-512F65A28C12}" type="slidenum">
              <a:rPr lang="en-IN" smtClean="0"/>
              <a:t>‹#›</a:t>
            </a:fld>
            <a:endParaRPr lang="en-IN"/>
          </a:p>
        </p:txBody>
      </p:sp>
    </p:spTree>
    <p:extLst>
      <p:ext uri="{BB962C8B-B14F-4D97-AF65-F5344CB8AC3E}">
        <p14:creationId xmlns:p14="http://schemas.microsoft.com/office/powerpoint/2010/main" val="2768108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reccani.it/enciclopedia/lingua-delle-origini_(Enciclopedia-dell'Italian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treccani.it/enciclopedia/morfosintassi/"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DCC900-C7AC-4352-AE78-4C773A9521E7}"/>
              </a:ext>
            </a:extLst>
          </p:cNvPr>
          <p:cNvSpPr>
            <a:spLocks noGrp="1"/>
          </p:cNvSpPr>
          <p:nvPr>
            <p:ph idx="1"/>
          </p:nvPr>
        </p:nvSpPr>
        <p:spPr>
          <a:xfrm>
            <a:off x="838200" y="267128"/>
            <a:ext cx="10515600" cy="5909835"/>
          </a:xfrm>
        </p:spPr>
        <p:txBody>
          <a:bodyPr>
            <a:normAutofit lnSpcReduction="10000"/>
          </a:bodyPr>
          <a:lstStyle/>
          <a:p>
            <a:pPr marL="0" indent="0" algn="ctr">
              <a:lnSpc>
                <a:spcPct val="250000"/>
              </a:lnSpc>
              <a:buNone/>
            </a:pPr>
            <a:r>
              <a:rPr lang="en-IN" dirty="0"/>
              <a:t>IL MONDO IN ITALIA</a:t>
            </a:r>
          </a:p>
          <a:p>
            <a:pPr marL="0" indent="0" algn="ctr">
              <a:lnSpc>
                <a:spcPct val="250000"/>
              </a:lnSpc>
              <a:buNone/>
            </a:pPr>
            <a:r>
              <a:rPr lang="en-IN" dirty="0"/>
              <a:t>L’ITALIANO NEL TEMPO</a:t>
            </a:r>
          </a:p>
          <a:p>
            <a:pPr marL="0" indent="0" algn="ctr">
              <a:lnSpc>
                <a:spcPct val="250000"/>
              </a:lnSpc>
              <a:buNone/>
            </a:pPr>
            <a:r>
              <a:rPr lang="en-IN" dirty="0"/>
              <a:t>FONETICA</a:t>
            </a:r>
          </a:p>
          <a:p>
            <a:pPr marL="0" indent="0" algn="ctr">
              <a:lnSpc>
                <a:spcPct val="250000"/>
              </a:lnSpc>
              <a:buNone/>
            </a:pPr>
            <a:r>
              <a:rPr lang="en-IN" dirty="0"/>
              <a:t>MORFOLOGIA</a:t>
            </a:r>
          </a:p>
          <a:p>
            <a:pPr marL="0" indent="0" algn="ctr">
              <a:lnSpc>
                <a:spcPct val="250000"/>
              </a:lnSpc>
              <a:buNone/>
            </a:pPr>
            <a:r>
              <a:rPr lang="en-IN" dirty="0"/>
              <a:t>SINTASSI E TESTO</a:t>
            </a:r>
          </a:p>
          <a:p>
            <a:endParaRPr lang="en-IN" dirty="0"/>
          </a:p>
          <a:p>
            <a:pPr marL="0" indent="0">
              <a:buNone/>
            </a:pPr>
            <a:endParaRPr lang="en-IN" dirty="0"/>
          </a:p>
        </p:txBody>
      </p:sp>
    </p:spTree>
    <p:extLst>
      <p:ext uri="{BB962C8B-B14F-4D97-AF65-F5344CB8AC3E}">
        <p14:creationId xmlns:p14="http://schemas.microsoft.com/office/powerpoint/2010/main" val="164990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D8F9A-3B0E-48F5-84C2-5106A8EF18E8}"/>
              </a:ext>
            </a:extLst>
          </p:cNvPr>
          <p:cNvSpPr>
            <a:spLocks noGrp="1"/>
          </p:cNvSpPr>
          <p:nvPr>
            <p:ph type="title"/>
          </p:nvPr>
        </p:nvSpPr>
        <p:spPr>
          <a:xfrm>
            <a:off x="838200" y="1"/>
            <a:ext cx="10515600" cy="832206"/>
          </a:xfrm>
        </p:spPr>
        <p:txBody>
          <a:bodyPr/>
          <a:lstStyle/>
          <a:p>
            <a:pPr algn="ctr"/>
            <a:r>
              <a:rPr lang="en-IN" dirty="0"/>
              <a:t>FORME DEVIANTI</a:t>
            </a:r>
          </a:p>
        </p:txBody>
      </p:sp>
      <p:sp>
        <p:nvSpPr>
          <p:cNvPr id="3" name="Content Placeholder 2">
            <a:extLst>
              <a:ext uri="{FF2B5EF4-FFF2-40B4-BE49-F238E27FC236}">
                <a16:creationId xmlns:a16="http://schemas.microsoft.com/office/drawing/2014/main" id="{FD067799-E296-43C5-988D-CB629E397764}"/>
              </a:ext>
            </a:extLst>
          </p:cNvPr>
          <p:cNvSpPr>
            <a:spLocks noGrp="1"/>
          </p:cNvSpPr>
          <p:nvPr>
            <p:ph idx="1"/>
          </p:nvPr>
        </p:nvSpPr>
        <p:spPr>
          <a:xfrm>
            <a:off x="838200" y="780836"/>
            <a:ext cx="10515600" cy="5989833"/>
          </a:xfrm>
        </p:spPr>
        <p:txBody>
          <a:bodyPr>
            <a:normAutofit fontScale="55000" lnSpcReduction="20000"/>
          </a:bodyPr>
          <a:lstStyle/>
          <a:p>
            <a:r>
              <a:rPr lang="en-US" sz="5800" dirty="0"/>
              <a:t>ELABORAZIONE AUTONOMA-“CERCARO” INVECE DI “CERCO”</a:t>
            </a:r>
          </a:p>
          <a:p>
            <a:endParaRPr lang="en-US" sz="5800" dirty="0"/>
          </a:p>
          <a:p>
            <a:r>
              <a:rPr lang="en-US" sz="5800" dirty="0"/>
              <a:t>SOVRAESTENSIONE-INTER E INTRA PARADIGMATICA</a:t>
            </a:r>
          </a:p>
          <a:p>
            <a:r>
              <a:rPr lang="en-US" sz="5800" dirty="0"/>
              <a:t>“IO PARLA”, “IO ANDARE”</a:t>
            </a:r>
          </a:p>
          <a:p>
            <a:endParaRPr lang="en-US" sz="5800" dirty="0"/>
          </a:p>
          <a:p>
            <a:r>
              <a:rPr lang="en-US" sz="5800" dirty="0"/>
              <a:t>STRATEGIE D’EVITAMENTO-NON USARE UNA FORMA DI CUI NON SI E’ SICURI</a:t>
            </a:r>
          </a:p>
          <a:p>
            <a:endParaRPr lang="en-US" sz="5800" dirty="0"/>
          </a:p>
          <a:p>
            <a:r>
              <a:rPr lang="en-US" sz="5800" dirty="0"/>
              <a:t>FORMAZIONE ANALITICA-“SONO MANGIO”</a:t>
            </a:r>
          </a:p>
          <a:p>
            <a:endParaRPr lang="en-US" sz="4400" dirty="0"/>
          </a:p>
          <a:p>
            <a:pPr marL="0" indent="0">
              <a:buNone/>
            </a:pPr>
            <a:r>
              <a:rPr lang="en-US" sz="4400" dirty="0" err="1">
                <a:solidFill>
                  <a:srgbClr val="0070C0"/>
                </a:solidFill>
              </a:rPr>
              <a:t>Forme</a:t>
            </a:r>
            <a:r>
              <a:rPr lang="en-US" sz="4400" dirty="0">
                <a:solidFill>
                  <a:srgbClr val="0070C0"/>
                </a:solidFill>
              </a:rPr>
              <a:t> </a:t>
            </a:r>
            <a:r>
              <a:rPr lang="en-US" sz="4400" dirty="0" err="1">
                <a:solidFill>
                  <a:srgbClr val="0070C0"/>
                </a:solidFill>
              </a:rPr>
              <a:t>devianti</a:t>
            </a:r>
            <a:r>
              <a:rPr lang="en-US" sz="4400" dirty="0">
                <a:solidFill>
                  <a:srgbClr val="0070C0"/>
                </a:solidFill>
              </a:rPr>
              <a:t> </a:t>
            </a:r>
            <a:r>
              <a:rPr lang="en-US" sz="4400" dirty="0" err="1">
                <a:solidFill>
                  <a:srgbClr val="0070C0"/>
                </a:solidFill>
              </a:rPr>
              <a:t>categorizzate</a:t>
            </a:r>
            <a:r>
              <a:rPr lang="en-US" sz="4400" dirty="0">
                <a:solidFill>
                  <a:srgbClr val="0070C0"/>
                </a:solidFill>
              </a:rPr>
              <a:t> da Giuliano Bernini  e </a:t>
            </a:r>
            <a:r>
              <a:rPr lang="en-US" sz="4400" dirty="0" err="1">
                <a:solidFill>
                  <a:srgbClr val="0070C0"/>
                </a:solidFill>
              </a:rPr>
              <a:t>riassunte</a:t>
            </a:r>
            <a:r>
              <a:rPr lang="en-US" sz="4400" dirty="0">
                <a:solidFill>
                  <a:srgbClr val="0070C0"/>
                </a:solidFill>
              </a:rPr>
              <a:t> e </a:t>
            </a:r>
            <a:r>
              <a:rPr lang="en-US" sz="4400" dirty="0" err="1">
                <a:solidFill>
                  <a:srgbClr val="0070C0"/>
                </a:solidFill>
              </a:rPr>
              <a:t>spiegate</a:t>
            </a:r>
            <a:r>
              <a:rPr lang="en-US" sz="4400" dirty="0">
                <a:solidFill>
                  <a:srgbClr val="0070C0"/>
                </a:solidFill>
              </a:rPr>
              <a:t> in Verso </a:t>
            </a:r>
            <a:r>
              <a:rPr lang="en-US" sz="4400" dirty="0" err="1">
                <a:solidFill>
                  <a:srgbClr val="0070C0"/>
                </a:solidFill>
              </a:rPr>
              <a:t>l’italiano</a:t>
            </a:r>
            <a:r>
              <a:rPr lang="en-US" sz="4400" dirty="0">
                <a:solidFill>
                  <a:srgbClr val="0070C0"/>
                </a:solidFill>
              </a:rPr>
              <a:t> (2003)  </a:t>
            </a:r>
            <a:r>
              <a:rPr lang="en-US" sz="4400" dirty="0" err="1">
                <a:solidFill>
                  <a:srgbClr val="0070C0"/>
                </a:solidFill>
              </a:rPr>
              <a:t>Giacalone</a:t>
            </a:r>
            <a:r>
              <a:rPr lang="en-US" sz="4400" dirty="0">
                <a:solidFill>
                  <a:srgbClr val="0070C0"/>
                </a:solidFill>
              </a:rPr>
              <a:t> Ramat (a </a:t>
            </a:r>
            <a:r>
              <a:rPr lang="en-US" sz="4400" dirty="0" err="1">
                <a:solidFill>
                  <a:srgbClr val="0070C0"/>
                </a:solidFill>
              </a:rPr>
              <a:t>cura</a:t>
            </a:r>
            <a:r>
              <a:rPr lang="en-US" sz="4400" dirty="0">
                <a:solidFill>
                  <a:srgbClr val="0070C0"/>
                </a:solidFill>
              </a:rPr>
              <a:t> di)</a:t>
            </a:r>
          </a:p>
          <a:p>
            <a:pPr marL="0" indent="0">
              <a:buNone/>
            </a:pPr>
            <a:r>
              <a:rPr lang="en-US" sz="4400" dirty="0">
                <a:solidFill>
                  <a:srgbClr val="0070C0"/>
                </a:solidFill>
              </a:rPr>
              <a:t>In </a:t>
            </a:r>
            <a:r>
              <a:rPr lang="en-US" sz="4400" dirty="0" err="1">
                <a:solidFill>
                  <a:srgbClr val="0070C0"/>
                </a:solidFill>
              </a:rPr>
              <a:t>Linguistica</a:t>
            </a:r>
            <a:r>
              <a:rPr lang="en-US" sz="4400" dirty="0">
                <a:solidFill>
                  <a:srgbClr val="0070C0"/>
                </a:solidFill>
              </a:rPr>
              <a:t> </a:t>
            </a:r>
            <a:r>
              <a:rPr lang="en-US" sz="4400" dirty="0" err="1">
                <a:solidFill>
                  <a:srgbClr val="0070C0"/>
                </a:solidFill>
              </a:rPr>
              <a:t>italiana</a:t>
            </a:r>
            <a:r>
              <a:rPr lang="en-US" sz="4400" dirty="0">
                <a:solidFill>
                  <a:srgbClr val="0070C0"/>
                </a:solidFill>
              </a:rPr>
              <a:t> (2015) di Massimo Palermo, pp. 315</a:t>
            </a:r>
            <a:endParaRPr lang="en-IN" sz="4400" dirty="0">
              <a:solidFill>
                <a:srgbClr val="0070C0"/>
              </a:solidFill>
            </a:endParaRPr>
          </a:p>
        </p:txBody>
      </p:sp>
    </p:spTree>
    <p:extLst>
      <p:ext uri="{BB962C8B-B14F-4D97-AF65-F5344CB8AC3E}">
        <p14:creationId xmlns:p14="http://schemas.microsoft.com/office/powerpoint/2010/main" val="3861953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6AD42-1357-4476-BDA1-EA26FE476274}"/>
              </a:ext>
            </a:extLst>
          </p:cNvPr>
          <p:cNvSpPr>
            <a:spLocks noGrp="1"/>
          </p:cNvSpPr>
          <p:nvPr>
            <p:ph type="title"/>
          </p:nvPr>
        </p:nvSpPr>
        <p:spPr>
          <a:xfrm>
            <a:off x="838200" y="365125"/>
            <a:ext cx="10515600" cy="1658884"/>
          </a:xfrm>
        </p:spPr>
        <p:txBody>
          <a:bodyPr>
            <a:normAutofit fontScale="90000"/>
          </a:bodyPr>
          <a:lstStyle/>
          <a:p>
            <a:pPr algn="ctr"/>
            <a:r>
              <a:rPr lang="en-IN" b="1" dirty="0"/>
              <a:t>L’ITALIANO NEL TEMPO</a:t>
            </a:r>
            <a:br>
              <a:rPr lang="en-IN" b="1" dirty="0"/>
            </a:br>
            <a:r>
              <a:rPr lang="en-IN" b="1" dirty="0"/>
              <a:t>STORIA DELLA LINGUA ITALIANA DALLE ORIGINI AL TRECENTO</a:t>
            </a:r>
          </a:p>
        </p:txBody>
      </p:sp>
      <p:sp>
        <p:nvSpPr>
          <p:cNvPr id="3" name="Content Placeholder 2">
            <a:extLst>
              <a:ext uri="{FF2B5EF4-FFF2-40B4-BE49-F238E27FC236}">
                <a16:creationId xmlns:a16="http://schemas.microsoft.com/office/drawing/2014/main" id="{D604CD3A-43CA-4E6B-98B4-D7695B210EDA}"/>
              </a:ext>
            </a:extLst>
          </p:cNvPr>
          <p:cNvSpPr>
            <a:spLocks noGrp="1"/>
          </p:cNvSpPr>
          <p:nvPr>
            <p:ph idx="1"/>
          </p:nvPr>
        </p:nvSpPr>
        <p:spPr>
          <a:xfrm>
            <a:off x="838200" y="2178121"/>
            <a:ext cx="10515600" cy="3998842"/>
          </a:xfrm>
        </p:spPr>
        <p:txBody>
          <a:bodyPr>
            <a:normAutofit/>
          </a:bodyPr>
          <a:lstStyle/>
          <a:p>
            <a:pPr marL="0" indent="0" algn="r">
              <a:buNone/>
            </a:pPr>
            <a:endParaRPr lang="en-IN" dirty="0"/>
          </a:p>
          <a:p>
            <a:pPr marL="0" indent="0" algn="r">
              <a:buNone/>
            </a:pPr>
            <a:endParaRPr lang="en-IN" dirty="0"/>
          </a:p>
          <a:p>
            <a:pPr marL="0" indent="0" algn="r">
              <a:buNone/>
            </a:pPr>
            <a:r>
              <a:rPr lang="en-IN" sz="2600" dirty="0"/>
              <a:t>Massimo Palermo, </a:t>
            </a:r>
            <a:r>
              <a:rPr lang="en-IN" sz="2600" dirty="0" err="1"/>
              <a:t>Linguistica</a:t>
            </a:r>
            <a:r>
              <a:rPr lang="en-IN" sz="2600" dirty="0"/>
              <a:t> </a:t>
            </a:r>
            <a:r>
              <a:rPr lang="en-IN" sz="2600" dirty="0" err="1"/>
              <a:t>italiana</a:t>
            </a:r>
            <a:r>
              <a:rPr lang="en-IN" sz="2600" dirty="0"/>
              <a:t> (2015), pp. 157</a:t>
            </a:r>
          </a:p>
          <a:p>
            <a:pPr marL="0" indent="0" algn="r">
              <a:buNone/>
            </a:pPr>
            <a:r>
              <a:rPr lang="en-IN" sz="2600" dirty="0">
                <a:hlinkClick r:id="rId2"/>
              </a:rPr>
              <a:t>http://www.treccani.it/enciclopedia/lingua-delle-origini_(Enciclopedia-dell'Italiano)/</a:t>
            </a:r>
            <a:endParaRPr lang="en-IN" sz="2600" dirty="0"/>
          </a:p>
          <a:p>
            <a:pPr algn="r"/>
            <a:endParaRPr lang="en-IN" dirty="0"/>
          </a:p>
        </p:txBody>
      </p:sp>
    </p:spTree>
    <p:extLst>
      <p:ext uri="{BB962C8B-B14F-4D97-AF65-F5344CB8AC3E}">
        <p14:creationId xmlns:p14="http://schemas.microsoft.com/office/powerpoint/2010/main" val="828529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1BE631-93B8-4CA4-9615-96A94F95358D}"/>
              </a:ext>
            </a:extLst>
          </p:cNvPr>
          <p:cNvSpPr>
            <a:spLocks noGrp="1"/>
          </p:cNvSpPr>
          <p:nvPr>
            <p:ph idx="1"/>
          </p:nvPr>
        </p:nvSpPr>
        <p:spPr>
          <a:xfrm>
            <a:off x="838200" y="369870"/>
            <a:ext cx="10515600" cy="5807093"/>
          </a:xfrm>
        </p:spPr>
        <p:txBody>
          <a:bodyPr>
            <a:normAutofit lnSpcReduction="10000"/>
          </a:bodyPr>
          <a:lstStyle/>
          <a:p>
            <a:pPr algn="just"/>
            <a:r>
              <a:rPr lang="en-IN" dirty="0"/>
              <a:t>IMPERO ROMANO</a:t>
            </a:r>
          </a:p>
          <a:p>
            <a:pPr algn="just"/>
            <a:r>
              <a:rPr lang="en-IN" dirty="0"/>
              <a:t>USO DEL LATINO—LINGUA UFFICIALE E LINGUA FRANCA</a:t>
            </a:r>
          </a:p>
          <a:p>
            <a:pPr algn="just"/>
            <a:endParaRPr lang="en-IN" dirty="0"/>
          </a:p>
          <a:p>
            <a:pPr algn="just"/>
            <a:r>
              <a:rPr lang="en-IN" dirty="0"/>
              <a:t>CADUTA DELL’IMPERO ROMANO D’OCCIDENTE 476 A.D.</a:t>
            </a:r>
          </a:p>
          <a:p>
            <a:pPr algn="just"/>
            <a:r>
              <a:rPr lang="en-IN" dirty="0"/>
              <a:t>LATINO VOLGARE/PARLATO</a:t>
            </a:r>
          </a:p>
          <a:p>
            <a:pPr algn="just"/>
            <a:endParaRPr lang="en-IN" dirty="0"/>
          </a:p>
          <a:p>
            <a:pPr algn="just"/>
            <a:r>
              <a:rPr lang="en-IN" dirty="0"/>
              <a:t>VOLGARI ITALIANI</a:t>
            </a:r>
          </a:p>
          <a:p>
            <a:pPr algn="just"/>
            <a:r>
              <a:rPr lang="en-IN" dirty="0"/>
              <a:t>MORFOSINTASSI</a:t>
            </a:r>
          </a:p>
          <a:p>
            <a:pPr algn="just"/>
            <a:r>
              <a:rPr lang="en-IN" dirty="0"/>
              <a:t>FONETICA</a:t>
            </a:r>
          </a:p>
          <a:p>
            <a:pPr algn="just"/>
            <a:r>
              <a:rPr lang="en-IN" dirty="0"/>
              <a:t>LESSICO</a:t>
            </a:r>
          </a:p>
          <a:p>
            <a:pPr algn="just"/>
            <a:endParaRPr lang="en-IN" dirty="0"/>
          </a:p>
          <a:p>
            <a:pPr algn="just"/>
            <a:r>
              <a:rPr lang="en-IN" dirty="0"/>
              <a:t>LINGUE ROMANZE</a:t>
            </a:r>
          </a:p>
          <a:p>
            <a:pPr marL="0" indent="0" algn="r">
              <a:buNone/>
            </a:pPr>
            <a:endParaRPr lang="en-IN" dirty="0"/>
          </a:p>
        </p:txBody>
      </p:sp>
    </p:spTree>
    <p:extLst>
      <p:ext uri="{BB962C8B-B14F-4D97-AF65-F5344CB8AC3E}">
        <p14:creationId xmlns:p14="http://schemas.microsoft.com/office/powerpoint/2010/main" val="3571073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0C21-70F7-4137-90B0-C67D498AC168}"/>
              </a:ext>
            </a:extLst>
          </p:cNvPr>
          <p:cNvSpPr>
            <a:spLocks noGrp="1"/>
          </p:cNvSpPr>
          <p:nvPr>
            <p:ph type="title"/>
          </p:nvPr>
        </p:nvSpPr>
        <p:spPr/>
        <p:txBody>
          <a:bodyPr/>
          <a:lstStyle/>
          <a:p>
            <a:pPr algn="ctr"/>
            <a:r>
              <a:rPr lang="en-IN" dirty="0"/>
              <a:t>IL VOLGARE ITALIANO</a:t>
            </a:r>
          </a:p>
        </p:txBody>
      </p:sp>
      <p:sp>
        <p:nvSpPr>
          <p:cNvPr id="3" name="Content Placeholder 2">
            <a:extLst>
              <a:ext uri="{FF2B5EF4-FFF2-40B4-BE49-F238E27FC236}">
                <a16:creationId xmlns:a16="http://schemas.microsoft.com/office/drawing/2014/main" id="{67CEF0E3-4DDE-4431-898E-5B5FE0D1D14D}"/>
              </a:ext>
            </a:extLst>
          </p:cNvPr>
          <p:cNvSpPr>
            <a:spLocks noGrp="1"/>
          </p:cNvSpPr>
          <p:nvPr>
            <p:ph idx="1"/>
          </p:nvPr>
        </p:nvSpPr>
        <p:spPr/>
        <p:txBody>
          <a:bodyPr>
            <a:normAutofit lnSpcReduction="10000"/>
          </a:bodyPr>
          <a:lstStyle/>
          <a:p>
            <a:pPr marL="0" indent="0" algn="ctr">
              <a:buNone/>
            </a:pPr>
            <a:r>
              <a:rPr lang="en-IN" dirty="0"/>
              <a:t>I PRIMI DOCUMENTI IN VOLGARE</a:t>
            </a:r>
          </a:p>
          <a:p>
            <a:pPr marL="0" indent="0">
              <a:buNone/>
            </a:pPr>
            <a:r>
              <a:rPr lang="en-IN" dirty="0"/>
              <a:t>SOLO DAL 800 A.D. IN POI</a:t>
            </a:r>
          </a:p>
          <a:p>
            <a:pPr marL="0" indent="0">
              <a:buNone/>
            </a:pPr>
            <a:r>
              <a:rPr lang="en-IN" dirty="0"/>
              <a:t>SCRITTURE ESPOSTE</a:t>
            </a:r>
          </a:p>
          <a:p>
            <a:pPr marL="0" indent="0">
              <a:buNone/>
            </a:pPr>
            <a:endParaRPr lang="en-IN" dirty="0"/>
          </a:p>
          <a:p>
            <a:pPr marL="0" indent="0">
              <a:buNone/>
            </a:pPr>
            <a:r>
              <a:rPr lang="en-IN" dirty="0"/>
              <a:t>TESTI NON LETTERARI</a:t>
            </a:r>
          </a:p>
          <a:p>
            <a:pPr marL="0" indent="0">
              <a:buNone/>
            </a:pPr>
            <a:endParaRPr lang="en-IN" dirty="0"/>
          </a:p>
          <a:p>
            <a:pPr marL="0" indent="0">
              <a:buNone/>
            </a:pPr>
            <a:r>
              <a:rPr lang="en-IN" dirty="0"/>
              <a:t>IL CONCILIO DI TOURS—813 </a:t>
            </a:r>
          </a:p>
          <a:p>
            <a:pPr marL="0" indent="0">
              <a:buNone/>
            </a:pPr>
            <a:r>
              <a:rPr lang="en-IN" dirty="0"/>
              <a:t>I GIURAMENTI DI STRASBURGO--842</a:t>
            </a:r>
          </a:p>
          <a:p>
            <a:pPr marL="0" indent="0">
              <a:buNone/>
            </a:pPr>
            <a:r>
              <a:rPr lang="en-IN" dirty="0"/>
              <a:t>IL PLACITO CAPUANO– 960</a:t>
            </a:r>
          </a:p>
        </p:txBody>
      </p:sp>
    </p:spTree>
    <p:extLst>
      <p:ext uri="{BB962C8B-B14F-4D97-AF65-F5344CB8AC3E}">
        <p14:creationId xmlns:p14="http://schemas.microsoft.com/office/powerpoint/2010/main" val="1443078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3CECD-D7B1-4BF8-996B-0F95B49A73FA}"/>
              </a:ext>
            </a:extLst>
          </p:cNvPr>
          <p:cNvSpPr>
            <a:spLocks noGrp="1"/>
          </p:cNvSpPr>
          <p:nvPr>
            <p:ph type="title"/>
          </p:nvPr>
        </p:nvSpPr>
        <p:spPr/>
        <p:txBody>
          <a:bodyPr/>
          <a:lstStyle/>
          <a:p>
            <a:r>
              <a:rPr lang="en-IN" dirty="0"/>
              <a:t>LA NASCITA DELLA LETTERATURA IN VOLGARE</a:t>
            </a:r>
          </a:p>
        </p:txBody>
      </p:sp>
      <p:sp>
        <p:nvSpPr>
          <p:cNvPr id="3" name="Content Placeholder 2">
            <a:extLst>
              <a:ext uri="{FF2B5EF4-FFF2-40B4-BE49-F238E27FC236}">
                <a16:creationId xmlns:a16="http://schemas.microsoft.com/office/drawing/2014/main" id="{9BB67E8E-7873-4EF0-8F88-664A8A77E093}"/>
              </a:ext>
            </a:extLst>
          </p:cNvPr>
          <p:cNvSpPr>
            <a:spLocks noGrp="1"/>
          </p:cNvSpPr>
          <p:nvPr>
            <p:ph idx="1"/>
          </p:nvPr>
        </p:nvSpPr>
        <p:spPr/>
        <p:txBody>
          <a:bodyPr>
            <a:normAutofit lnSpcReduction="10000"/>
          </a:bodyPr>
          <a:lstStyle/>
          <a:p>
            <a:pPr marL="0" indent="0">
              <a:buNone/>
            </a:pPr>
            <a:r>
              <a:rPr lang="en-IN" dirty="0"/>
              <a:t>SOLO DAL XII SECOLO</a:t>
            </a:r>
          </a:p>
          <a:p>
            <a:pPr marL="0" indent="0">
              <a:buNone/>
            </a:pPr>
            <a:endParaRPr lang="en-IN" dirty="0"/>
          </a:p>
          <a:p>
            <a:pPr marL="0" indent="0">
              <a:buNone/>
            </a:pPr>
            <a:r>
              <a:rPr lang="en-IN" dirty="0"/>
              <a:t>POESIA RELIGIOSA—SOPRATTUTTO IN UMBRIA</a:t>
            </a:r>
          </a:p>
          <a:p>
            <a:pPr marL="0" indent="0">
              <a:buNone/>
            </a:pPr>
            <a:r>
              <a:rPr lang="en-IN" dirty="0"/>
              <a:t>SAN FRANCESCO D’ASSISI---IL CANTICO DELLA CREATURE</a:t>
            </a:r>
          </a:p>
          <a:p>
            <a:pPr marL="0" indent="0">
              <a:buNone/>
            </a:pPr>
            <a:r>
              <a:rPr lang="en-IN" dirty="0"/>
              <a:t>JACOPONE DA TODI—DONNA DE PARADISO</a:t>
            </a:r>
          </a:p>
          <a:p>
            <a:pPr marL="0" indent="0">
              <a:buNone/>
            </a:pPr>
            <a:endParaRPr lang="en-IN" dirty="0"/>
          </a:p>
          <a:p>
            <a:pPr marL="0" indent="0">
              <a:buNone/>
            </a:pPr>
            <a:r>
              <a:rPr lang="en-IN" dirty="0"/>
              <a:t>SCUOLA POETICA SICILIANA PRESSO LA CORTE DI FEDERICO II DI SVEVIA</a:t>
            </a:r>
          </a:p>
          <a:p>
            <a:pPr marL="0" indent="0">
              <a:buNone/>
            </a:pPr>
            <a:r>
              <a:rPr lang="en-IN" dirty="0"/>
              <a:t>VOLGARE SETTENTRIONALE—POESIA PROVENZALE</a:t>
            </a:r>
          </a:p>
          <a:p>
            <a:pPr marL="0" indent="0">
              <a:buNone/>
            </a:pPr>
            <a:r>
              <a:rPr lang="en-IN" dirty="0"/>
              <a:t>POESIA IN TOSCANA E A BOLOGNA</a:t>
            </a:r>
          </a:p>
          <a:p>
            <a:endParaRPr lang="en-IN" dirty="0"/>
          </a:p>
        </p:txBody>
      </p:sp>
    </p:spTree>
    <p:extLst>
      <p:ext uri="{BB962C8B-B14F-4D97-AF65-F5344CB8AC3E}">
        <p14:creationId xmlns:p14="http://schemas.microsoft.com/office/powerpoint/2010/main" val="2711157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8653B-92C2-414A-8174-CBEBB3C4C8FC}"/>
              </a:ext>
            </a:extLst>
          </p:cNvPr>
          <p:cNvSpPr>
            <a:spLocks noGrp="1"/>
          </p:cNvSpPr>
          <p:nvPr>
            <p:ph type="title"/>
          </p:nvPr>
        </p:nvSpPr>
        <p:spPr/>
        <p:txBody>
          <a:bodyPr/>
          <a:lstStyle/>
          <a:p>
            <a:pPr algn="ctr"/>
            <a:r>
              <a:rPr lang="en-IN" b="1" dirty="0"/>
              <a:t>SAN FRANCESCO D’ASSISI</a:t>
            </a:r>
            <a:br>
              <a:rPr lang="en-IN" b="1" dirty="0"/>
            </a:br>
            <a:r>
              <a:rPr lang="en-IN" b="1" dirty="0"/>
              <a:t>IL CANTICO DELLE CREATURE</a:t>
            </a:r>
          </a:p>
        </p:txBody>
      </p:sp>
      <p:sp>
        <p:nvSpPr>
          <p:cNvPr id="3" name="Content Placeholder 2">
            <a:extLst>
              <a:ext uri="{FF2B5EF4-FFF2-40B4-BE49-F238E27FC236}">
                <a16:creationId xmlns:a16="http://schemas.microsoft.com/office/drawing/2014/main" id="{2CB886C8-1E86-4504-81AE-EDA9B2F76AAF}"/>
              </a:ext>
            </a:extLst>
          </p:cNvPr>
          <p:cNvSpPr>
            <a:spLocks noGrp="1"/>
          </p:cNvSpPr>
          <p:nvPr>
            <p:ph idx="1"/>
          </p:nvPr>
        </p:nvSpPr>
        <p:spPr>
          <a:xfrm>
            <a:off x="838200" y="2609636"/>
            <a:ext cx="10515600" cy="2506894"/>
          </a:xfrm>
        </p:spPr>
        <p:txBody>
          <a:bodyPr>
            <a:normAutofit/>
          </a:bodyPr>
          <a:lstStyle/>
          <a:p>
            <a:pPr marL="0" indent="0">
              <a:buNone/>
            </a:pPr>
            <a:endParaRPr lang="en-IN" dirty="0"/>
          </a:p>
          <a:p>
            <a:pPr marL="0" indent="0" algn="just">
              <a:buNone/>
            </a:pPr>
            <a:r>
              <a:rPr lang="en-IN" sz="4000" i="1" dirty="0" err="1"/>
              <a:t>Altissimu</a:t>
            </a:r>
            <a:r>
              <a:rPr lang="en-IN" sz="4000" i="1" dirty="0"/>
              <a:t>, </a:t>
            </a:r>
            <a:r>
              <a:rPr lang="en-IN" sz="4000" i="1" dirty="0" err="1"/>
              <a:t>onnipotente</a:t>
            </a:r>
            <a:r>
              <a:rPr lang="en-IN" sz="4000" i="1" dirty="0"/>
              <a:t>, bon </a:t>
            </a:r>
            <a:r>
              <a:rPr lang="en-IN" sz="4000" i="1" dirty="0" err="1"/>
              <a:t>Signore</a:t>
            </a:r>
            <a:r>
              <a:rPr lang="en-IN" sz="4000" i="1" dirty="0"/>
              <a:t>, </a:t>
            </a:r>
            <a:r>
              <a:rPr lang="en-IN" sz="4000" i="1" dirty="0" err="1"/>
              <a:t>tue</a:t>
            </a:r>
            <a:r>
              <a:rPr lang="en-IN" sz="4000" i="1" dirty="0"/>
              <a:t> so’ le</a:t>
            </a:r>
          </a:p>
          <a:p>
            <a:pPr marL="0" indent="0" algn="just">
              <a:buNone/>
            </a:pPr>
            <a:endParaRPr lang="en-IN" sz="4000" i="1" dirty="0"/>
          </a:p>
          <a:p>
            <a:pPr marL="0" indent="0" algn="just">
              <a:buNone/>
            </a:pPr>
            <a:r>
              <a:rPr lang="en-IN" sz="4000" i="1" dirty="0"/>
              <a:t> laude, la </a:t>
            </a:r>
            <a:r>
              <a:rPr lang="en-IN" sz="4000" i="1" dirty="0" err="1"/>
              <a:t>gloria</a:t>
            </a:r>
            <a:r>
              <a:rPr lang="en-IN" sz="4000" i="1" dirty="0"/>
              <a:t> e </a:t>
            </a:r>
            <a:r>
              <a:rPr lang="en-IN" sz="4000" i="1" dirty="0" err="1"/>
              <a:t>l’honore</a:t>
            </a:r>
            <a:r>
              <a:rPr lang="en-IN" sz="4000" i="1" dirty="0"/>
              <a:t> et </a:t>
            </a:r>
            <a:r>
              <a:rPr lang="en-IN" sz="4000" i="1" dirty="0" err="1"/>
              <a:t>onne</a:t>
            </a:r>
            <a:r>
              <a:rPr lang="en-IN" sz="4000" i="1" dirty="0"/>
              <a:t> </a:t>
            </a:r>
            <a:r>
              <a:rPr lang="en-IN" sz="4000" i="1" dirty="0" err="1"/>
              <a:t>benedictione</a:t>
            </a:r>
            <a:r>
              <a:rPr lang="en-IN" sz="4000" i="1" dirty="0"/>
              <a:t>.</a:t>
            </a:r>
            <a:endParaRPr lang="en-IN" sz="4000" dirty="0"/>
          </a:p>
        </p:txBody>
      </p:sp>
    </p:spTree>
    <p:extLst>
      <p:ext uri="{BB962C8B-B14F-4D97-AF65-F5344CB8AC3E}">
        <p14:creationId xmlns:p14="http://schemas.microsoft.com/office/powerpoint/2010/main" val="3295814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61889-F9B5-4136-9DD2-424EC1C9EAF1}"/>
              </a:ext>
            </a:extLst>
          </p:cNvPr>
          <p:cNvSpPr>
            <a:spLocks noGrp="1"/>
          </p:cNvSpPr>
          <p:nvPr>
            <p:ph type="title"/>
          </p:nvPr>
        </p:nvSpPr>
        <p:spPr/>
        <p:txBody>
          <a:bodyPr/>
          <a:lstStyle/>
          <a:p>
            <a:pPr algn="ctr"/>
            <a:r>
              <a:rPr lang="en-IN" b="1" dirty="0"/>
              <a:t>JACOPONE DA TODI 1230-1306</a:t>
            </a:r>
          </a:p>
        </p:txBody>
      </p:sp>
      <p:sp>
        <p:nvSpPr>
          <p:cNvPr id="3" name="Content Placeholder 2">
            <a:extLst>
              <a:ext uri="{FF2B5EF4-FFF2-40B4-BE49-F238E27FC236}">
                <a16:creationId xmlns:a16="http://schemas.microsoft.com/office/drawing/2014/main" id="{BE62D03D-E166-4D39-AE63-AAFA3A7C344F}"/>
              </a:ext>
            </a:extLst>
          </p:cNvPr>
          <p:cNvSpPr>
            <a:spLocks noGrp="1"/>
          </p:cNvSpPr>
          <p:nvPr>
            <p:ph idx="1"/>
          </p:nvPr>
        </p:nvSpPr>
        <p:spPr>
          <a:xfrm>
            <a:off x="838200" y="1825625"/>
            <a:ext cx="10515600" cy="4667250"/>
          </a:xfrm>
        </p:spPr>
        <p:txBody>
          <a:bodyPr>
            <a:normAutofit/>
          </a:bodyPr>
          <a:lstStyle/>
          <a:p>
            <a:pPr marL="0" indent="0">
              <a:lnSpc>
                <a:spcPct val="170000"/>
              </a:lnSpc>
              <a:buNone/>
            </a:pPr>
            <a:r>
              <a:rPr lang="en-IN" dirty="0"/>
              <a:t>LA LAUDA RELIGIOSA</a:t>
            </a:r>
          </a:p>
          <a:p>
            <a:pPr marL="0" indent="0" algn="ctr">
              <a:lnSpc>
                <a:spcPct val="170000"/>
              </a:lnSpc>
              <a:buNone/>
            </a:pPr>
            <a:r>
              <a:rPr lang="en-IN" dirty="0"/>
              <a:t>DONNA DE PARADISO</a:t>
            </a:r>
          </a:p>
          <a:p>
            <a:pPr marL="0" indent="0" algn="ctr">
              <a:lnSpc>
                <a:spcPct val="170000"/>
              </a:lnSpc>
              <a:buNone/>
            </a:pPr>
            <a:r>
              <a:rPr lang="it-IT" dirty="0"/>
              <a:t>«Donna de Paradiso,</a:t>
            </a:r>
            <a:br>
              <a:rPr lang="it-IT" dirty="0"/>
            </a:br>
            <a:r>
              <a:rPr lang="it-IT" dirty="0"/>
              <a:t>lo tuo figliolo è preso</a:t>
            </a:r>
            <a:br>
              <a:rPr lang="it-IT" dirty="0"/>
            </a:br>
            <a:r>
              <a:rPr lang="it-IT" dirty="0" err="1"/>
              <a:t>Iesù</a:t>
            </a:r>
            <a:r>
              <a:rPr lang="it-IT" dirty="0"/>
              <a:t> Cristo beato.</a:t>
            </a:r>
            <a:br>
              <a:rPr lang="it-IT" dirty="0"/>
            </a:br>
            <a:endParaRPr lang="en-IN" dirty="0"/>
          </a:p>
        </p:txBody>
      </p:sp>
    </p:spTree>
    <p:extLst>
      <p:ext uri="{BB962C8B-B14F-4D97-AF65-F5344CB8AC3E}">
        <p14:creationId xmlns:p14="http://schemas.microsoft.com/office/powerpoint/2010/main" val="3782925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64F7-4A7A-4478-A682-D76CC658FEF5}"/>
              </a:ext>
            </a:extLst>
          </p:cNvPr>
          <p:cNvSpPr>
            <a:spLocks noGrp="1"/>
          </p:cNvSpPr>
          <p:nvPr>
            <p:ph type="title"/>
          </p:nvPr>
        </p:nvSpPr>
        <p:spPr/>
        <p:txBody>
          <a:bodyPr/>
          <a:lstStyle/>
          <a:p>
            <a:pPr algn="ctr"/>
            <a:r>
              <a:rPr lang="en-IN" b="1" dirty="0"/>
              <a:t>FONETICA</a:t>
            </a:r>
          </a:p>
        </p:txBody>
      </p:sp>
      <p:sp>
        <p:nvSpPr>
          <p:cNvPr id="3" name="Content Placeholder 2">
            <a:extLst>
              <a:ext uri="{FF2B5EF4-FFF2-40B4-BE49-F238E27FC236}">
                <a16:creationId xmlns:a16="http://schemas.microsoft.com/office/drawing/2014/main" id="{07C2D0FD-FACC-47B2-966E-BDF60E53DB39}"/>
              </a:ext>
            </a:extLst>
          </p:cNvPr>
          <p:cNvSpPr>
            <a:spLocks noGrp="1"/>
          </p:cNvSpPr>
          <p:nvPr>
            <p:ph idx="1"/>
          </p:nvPr>
        </p:nvSpPr>
        <p:spPr/>
        <p:txBody>
          <a:bodyPr>
            <a:normAutofit/>
          </a:bodyPr>
          <a:lstStyle/>
          <a:p>
            <a:pPr marL="0" indent="0" algn="ctr">
              <a:lnSpc>
                <a:spcPct val="250000"/>
              </a:lnSpc>
              <a:buNone/>
            </a:pPr>
            <a:r>
              <a:rPr lang="en-IN" dirty="0"/>
              <a:t>VOCALI</a:t>
            </a:r>
          </a:p>
          <a:p>
            <a:pPr marL="0" indent="0" algn="ctr">
              <a:lnSpc>
                <a:spcPct val="250000"/>
              </a:lnSpc>
              <a:buNone/>
            </a:pPr>
            <a:r>
              <a:rPr lang="en-IN" dirty="0"/>
              <a:t>CONSONANTI</a:t>
            </a:r>
          </a:p>
          <a:p>
            <a:pPr marL="0" indent="0" algn="ctr">
              <a:lnSpc>
                <a:spcPct val="250000"/>
              </a:lnSpc>
              <a:buNone/>
            </a:pPr>
            <a:r>
              <a:rPr lang="en-IN" dirty="0"/>
              <a:t>MORFOSINTASSI</a:t>
            </a:r>
          </a:p>
        </p:txBody>
      </p:sp>
    </p:spTree>
    <p:extLst>
      <p:ext uri="{BB962C8B-B14F-4D97-AF65-F5344CB8AC3E}">
        <p14:creationId xmlns:p14="http://schemas.microsoft.com/office/powerpoint/2010/main" val="2937060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16AF1-9AE2-4C6C-8932-E4412039C6EA}"/>
              </a:ext>
            </a:extLst>
          </p:cNvPr>
          <p:cNvSpPr>
            <a:spLocks noGrp="1"/>
          </p:cNvSpPr>
          <p:nvPr>
            <p:ph type="title"/>
          </p:nvPr>
        </p:nvSpPr>
        <p:spPr/>
        <p:txBody>
          <a:bodyPr/>
          <a:lstStyle/>
          <a:p>
            <a:pPr algn="ctr"/>
            <a:r>
              <a:rPr lang="en-IN" dirty="0"/>
              <a:t>VOCALI</a:t>
            </a:r>
          </a:p>
        </p:txBody>
      </p:sp>
      <p:sp>
        <p:nvSpPr>
          <p:cNvPr id="3" name="Content Placeholder 2">
            <a:extLst>
              <a:ext uri="{FF2B5EF4-FFF2-40B4-BE49-F238E27FC236}">
                <a16:creationId xmlns:a16="http://schemas.microsoft.com/office/drawing/2014/main" id="{972F3573-C70D-4A07-8022-C00CBC6207AD}"/>
              </a:ext>
            </a:extLst>
          </p:cNvPr>
          <p:cNvSpPr>
            <a:spLocks noGrp="1"/>
          </p:cNvSpPr>
          <p:nvPr>
            <p:ph idx="1"/>
          </p:nvPr>
        </p:nvSpPr>
        <p:spPr/>
        <p:txBody>
          <a:bodyPr/>
          <a:lstStyle/>
          <a:p>
            <a:pPr marL="0" indent="0">
              <a:buNone/>
            </a:pPr>
            <a:endParaRPr lang="en-IN" u="sng" dirty="0"/>
          </a:p>
          <a:p>
            <a:pPr marL="0" indent="0">
              <a:lnSpc>
                <a:spcPct val="150000"/>
              </a:lnSpc>
              <a:buNone/>
            </a:pPr>
            <a:r>
              <a:rPr lang="en-IN" dirty="0"/>
              <a:t>IL SISTEMA VOCALICO LATINO</a:t>
            </a:r>
          </a:p>
          <a:p>
            <a:pPr marL="0" indent="0">
              <a:lnSpc>
                <a:spcPct val="150000"/>
              </a:lnSpc>
              <a:buNone/>
            </a:pPr>
            <a:r>
              <a:rPr lang="en-IN" dirty="0"/>
              <a:t>IL SISTEMA VOCALICO ITALIANO</a:t>
            </a:r>
          </a:p>
          <a:p>
            <a:pPr marL="0" indent="0">
              <a:lnSpc>
                <a:spcPct val="150000"/>
              </a:lnSpc>
              <a:buNone/>
            </a:pPr>
            <a:r>
              <a:rPr lang="en-IN" dirty="0"/>
              <a:t>QUANTITA’ E QUALITA’ VOCALICA</a:t>
            </a:r>
          </a:p>
          <a:p>
            <a:pPr marL="0" indent="0">
              <a:lnSpc>
                <a:spcPct val="150000"/>
              </a:lnSpc>
              <a:buNone/>
            </a:pPr>
            <a:r>
              <a:rPr lang="en-IN" dirty="0"/>
              <a:t>MONOTTONGAMENTO</a:t>
            </a:r>
          </a:p>
          <a:p>
            <a:pPr marL="0" indent="0">
              <a:lnSpc>
                <a:spcPct val="150000"/>
              </a:lnSpc>
              <a:buNone/>
            </a:pPr>
            <a:r>
              <a:rPr lang="en-IN" dirty="0"/>
              <a:t>DITTONGAMENTO</a:t>
            </a:r>
          </a:p>
          <a:p>
            <a:endParaRPr lang="en-IN" dirty="0"/>
          </a:p>
        </p:txBody>
      </p:sp>
    </p:spTree>
    <p:extLst>
      <p:ext uri="{BB962C8B-B14F-4D97-AF65-F5344CB8AC3E}">
        <p14:creationId xmlns:p14="http://schemas.microsoft.com/office/powerpoint/2010/main" val="417010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A86A3-2A80-4A01-A3A3-675C6927FB30}"/>
              </a:ext>
            </a:extLst>
          </p:cNvPr>
          <p:cNvSpPr>
            <a:spLocks noGrp="1"/>
          </p:cNvSpPr>
          <p:nvPr>
            <p:ph type="title"/>
          </p:nvPr>
        </p:nvSpPr>
        <p:spPr/>
        <p:txBody>
          <a:bodyPr/>
          <a:lstStyle/>
          <a:p>
            <a:pPr algn="ctr"/>
            <a:r>
              <a:rPr lang="en-IN" dirty="0"/>
              <a:t>CONSONANTI</a:t>
            </a:r>
          </a:p>
        </p:txBody>
      </p:sp>
      <p:sp>
        <p:nvSpPr>
          <p:cNvPr id="3" name="Content Placeholder 2">
            <a:extLst>
              <a:ext uri="{FF2B5EF4-FFF2-40B4-BE49-F238E27FC236}">
                <a16:creationId xmlns:a16="http://schemas.microsoft.com/office/drawing/2014/main" id="{21FFF3A7-AC0F-4A75-BFEF-5DCE3ABC997B}"/>
              </a:ext>
            </a:extLst>
          </p:cNvPr>
          <p:cNvSpPr>
            <a:spLocks noGrp="1"/>
          </p:cNvSpPr>
          <p:nvPr>
            <p:ph idx="1"/>
          </p:nvPr>
        </p:nvSpPr>
        <p:spPr/>
        <p:txBody>
          <a:bodyPr>
            <a:normAutofit lnSpcReduction="10000"/>
          </a:bodyPr>
          <a:lstStyle/>
          <a:p>
            <a:pPr marL="0" indent="0">
              <a:buNone/>
            </a:pPr>
            <a:endParaRPr lang="en-IN" dirty="0"/>
          </a:p>
          <a:p>
            <a:pPr marL="0" indent="0">
              <a:lnSpc>
                <a:spcPct val="200000"/>
              </a:lnSpc>
              <a:buNone/>
            </a:pPr>
            <a:r>
              <a:rPr lang="en-IN" dirty="0"/>
              <a:t>CADUTA DELLE CONSONANTI FINALI</a:t>
            </a:r>
          </a:p>
          <a:p>
            <a:pPr marL="0" indent="0">
              <a:lnSpc>
                <a:spcPct val="200000"/>
              </a:lnSpc>
              <a:buNone/>
            </a:pPr>
            <a:r>
              <a:rPr lang="en-IN" dirty="0"/>
              <a:t>PALATALIZZAZIONE DELLE VELARI</a:t>
            </a:r>
          </a:p>
          <a:p>
            <a:pPr marL="0" indent="0">
              <a:lnSpc>
                <a:spcPct val="200000"/>
              </a:lnSpc>
              <a:buNone/>
            </a:pPr>
            <a:r>
              <a:rPr lang="en-IN" dirty="0"/>
              <a:t>ASSIMILAZIONE REGRESSIVA</a:t>
            </a:r>
          </a:p>
          <a:p>
            <a:pPr marL="0" indent="0">
              <a:lnSpc>
                <a:spcPct val="200000"/>
              </a:lnSpc>
              <a:buNone/>
            </a:pPr>
            <a:r>
              <a:rPr lang="en-IN" dirty="0"/>
              <a:t>NESSI DI CONSONANTE+L</a:t>
            </a:r>
          </a:p>
          <a:p>
            <a:endParaRPr lang="en-IN" dirty="0"/>
          </a:p>
        </p:txBody>
      </p:sp>
    </p:spTree>
    <p:extLst>
      <p:ext uri="{BB962C8B-B14F-4D97-AF65-F5344CB8AC3E}">
        <p14:creationId xmlns:p14="http://schemas.microsoft.com/office/powerpoint/2010/main" val="47060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4A40-FEB8-414A-82EC-850870EFBE1A}"/>
              </a:ext>
            </a:extLst>
          </p:cNvPr>
          <p:cNvSpPr>
            <a:spLocks noGrp="1"/>
          </p:cNvSpPr>
          <p:nvPr>
            <p:ph type="title"/>
          </p:nvPr>
        </p:nvSpPr>
        <p:spPr>
          <a:xfrm>
            <a:off x="838200" y="365126"/>
            <a:ext cx="10515600" cy="744484"/>
          </a:xfrm>
        </p:spPr>
        <p:txBody>
          <a:bodyPr>
            <a:normAutofit fontScale="90000"/>
          </a:bodyPr>
          <a:lstStyle/>
          <a:p>
            <a:pPr algn="ctr"/>
            <a:br>
              <a:rPr lang="en-IN" b="1" dirty="0"/>
            </a:br>
            <a:r>
              <a:rPr lang="en-IN" b="1" dirty="0"/>
              <a:t>IL MONDO IN ITALIA</a:t>
            </a:r>
            <a:br>
              <a:rPr lang="en-IN" dirty="0"/>
            </a:br>
            <a:endParaRPr lang="en-IN" dirty="0"/>
          </a:p>
        </p:txBody>
      </p:sp>
      <p:sp>
        <p:nvSpPr>
          <p:cNvPr id="3" name="Content Placeholder 2">
            <a:extLst>
              <a:ext uri="{FF2B5EF4-FFF2-40B4-BE49-F238E27FC236}">
                <a16:creationId xmlns:a16="http://schemas.microsoft.com/office/drawing/2014/main" id="{0EBB8BB8-6044-40D9-B2D3-022D9F46C62D}"/>
              </a:ext>
            </a:extLst>
          </p:cNvPr>
          <p:cNvSpPr>
            <a:spLocks noGrp="1"/>
          </p:cNvSpPr>
          <p:nvPr>
            <p:ph idx="1"/>
          </p:nvPr>
        </p:nvSpPr>
        <p:spPr>
          <a:xfrm>
            <a:off x="838200" y="1304818"/>
            <a:ext cx="10515600" cy="4872145"/>
          </a:xfrm>
        </p:spPr>
        <p:txBody>
          <a:bodyPr/>
          <a:lstStyle/>
          <a:p>
            <a:pPr>
              <a:lnSpc>
                <a:spcPct val="150000"/>
              </a:lnSpc>
            </a:pPr>
            <a:r>
              <a:rPr lang="en-IN" dirty="0"/>
              <a:t>EMIGRAZIONE</a:t>
            </a:r>
          </a:p>
          <a:p>
            <a:pPr>
              <a:lnSpc>
                <a:spcPct val="150000"/>
              </a:lnSpc>
            </a:pPr>
            <a:r>
              <a:rPr lang="en-IN" dirty="0"/>
              <a:t>LINGUAMADRE</a:t>
            </a:r>
          </a:p>
          <a:p>
            <a:pPr>
              <a:lnSpc>
                <a:spcPct val="150000"/>
              </a:lnSpc>
            </a:pPr>
            <a:r>
              <a:rPr lang="en-IN" dirty="0"/>
              <a:t>PLURILINGUISMO</a:t>
            </a:r>
          </a:p>
          <a:p>
            <a:pPr>
              <a:lnSpc>
                <a:spcPct val="150000"/>
              </a:lnSpc>
            </a:pPr>
            <a:r>
              <a:rPr lang="en-IN" dirty="0"/>
              <a:t>LINGUA SECONDA</a:t>
            </a:r>
          </a:p>
          <a:p>
            <a:pPr>
              <a:lnSpc>
                <a:spcPct val="150000"/>
              </a:lnSpc>
            </a:pPr>
            <a:r>
              <a:rPr lang="en-IN" dirty="0"/>
              <a:t>LINGUA STRANIERA</a:t>
            </a:r>
          </a:p>
          <a:p>
            <a:pPr>
              <a:lnSpc>
                <a:spcPct val="150000"/>
              </a:lnSpc>
            </a:pPr>
            <a:r>
              <a:rPr lang="en-IN" dirty="0"/>
              <a:t>LINGUA DI CONTATTO</a:t>
            </a:r>
          </a:p>
          <a:p>
            <a:endParaRPr lang="en-IN" dirty="0"/>
          </a:p>
          <a:p>
            <a:pPr marL="0" indent="0">
              <a:buNone/>
            </a:pPr>
            <a:endParaRPr lang="en-IN" dirty="0"/>
          </a:p>
        </p:txBody>
      </p:sp>
    </p:spTree>
    <p:extLst>
      <p:ext uri="{BB962C8B-B14F-4D97-AF65-F5344CB8AC3E}">
        <p14:creationId xmlns:p14="http://schemas.microsoft.com/office/powerpoint/2010/main" val="153685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C070-3DC3-487F-9D18-067FB205FC83}"/>
              </a:ext>
            </a:extLst>
          </p:cNvPr>
          <p:cNvSpPr>
            <a:spLocks noGrp="1"/>
          </p:cNvSpPr>
          <p:nvPr>
            <p:ph type="title"/>
          </p:nvPr>
        </p:nvSpPr>
        <p:spPr>
          <a:xfrm>
            <a:off x="838200" y="365126"/>
            <a:ext cx="10515600" cy="754758"/>
          </a:xfrm>
        </p:spPr>
        <p:txBody>
          <a:bodyPr/>
          <a:lstStyle/>
          <a:p>
            <a:pPr algn="ctr"/>
            <a:r>
              <a:rPr lang="en-IN" dirty="0"/>
              <a:t>MORFOSINTASSI</a:t>
            </a:r>
          </a:p>
        </p:txBody>
      </p:sp>
      <p:sp>
        <p:nvSpPr>
          <p:cNvPr id="3" name="Content Placeholder 2">
            <a:extLst>
              <a:ext uri="{FF2B5EF4-FFF2-40B4-BE49-F238E27FC236}">
                <a16:creationId xmlns:a16="http://schemas.microsoft.com/office/drawing/2014/main" id="{DA5C88A8-A1DD-4CFE-B1C8-D347A14A7C19}"/>
              </a:ext>
            </a:extLst>
          </p:cNvPr>
          <p:cNvSpPr>
            <a:spLocks noGrp="1"/>
          </p:cNvSpPr>
          <p:nvPr>
            <p:ph idx="1"/>
          </p:nvPr>
        </p:nvSpPr>
        <p:spPr>
          <a:xfrm>
            <a:off x="838200" y="1119884"/>
            <a:ext cx="10515600" cy="5057079"/>
          </a:xfrm>
        </p:spPr>
        <p:txBody>
          <a:bodyPr>
            <a:normAutofit/>
          </a:bodyPr>
          <a:lstStyle/>
          <a:p>
            <a:pPr marL="0" indent="0">
              <a:buNone/>
            </a:pPr>
            <a:r>
              <a:rPr lang="it-IT" sz="3600" dirty="0"/>
              <a:t>Le funzioni morfosintattiche assolte dai CASI sono trasferite o alla posizione delle diverse componenti nella frase, con la conseguenza che nei volgari parlati la posizione di un elemento nella frase cominciò a indicarne anche la funzione, oppure alle PREPOSIZIONI che, già presenti in latino, cominciarono ad assolvere alla funzione fondamentale di distinguere i diversi complementi</a:t>
            </a:r>
            <a:endParaRPr lang="en-IN" sz="3600" dirty="0"/>
          </a:p>
        </p:txBody>
      </p:sp>
    </p:spTree>
    <p:extLst>
      <p:ext uri="{BB962C8B-B14F-4D97-AF65-F5344CB8AC3E}">
        <p14:creationId xmlns:p14="http://schemas.microsoft.com/office/powerpoint/2010/main" val="140173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B92A4-0BB4-4257-BAC4-9049B1560EAF}"/>
              </a:ext>
            </a:extLst>
          </p:cNvPr>
          <p:cNvSpPr>
            <a:spLocks noGrp="1"/>
          </p:cNvSpPr>
          <p:nvPr>
            <p:ph type="title"/>
          </p:nvPr>
        </p:nvSpPr>
        <p:spPr/>
        <p:txBody>
          <a:bodyPr/>
          <a:lstStyle/>
          <a:p>
            <a:pPr algn="ctr"/>
            <a:r>
              <a:rPr lang="en-IN" b="1" dirty="0"/>
              <a:t>LA MORFOLOGIA LATINA</a:t>
            </a:r>
          </a:p>
        </p:txBody>
      </p:sp>
      <p:sp>
        <p:nvSpPr>
          <p:cNvPr id="3" name="Content Placeholder 2">
            <a:extLst>
              <a:ext uri="{FF2B5EF4-FFF2-40B4-BE49-F238E27FC236}">
                <a16:creationId xmlns:a16="http://schemas.microsoft.com/office/drawing/2014/main" id="{BC7B292F-6D5B-44AB-944A-A369AD354F17}"/>
              </a:ext>
            </a:extLst>
          </p:cNvPr>
          <p:cNvSpPr>
            <a:spLocks noGrp="1"/>
          </p:cNvSpPr>
          <p:nvPr>
            <p:ph idx="1"/>
          </p:nvPr>
        </p:nvSpPr>
        <p:spPr/>
        <p:txBody>
          <a:bodyPr>
            <a:normAutofit lnSpcReduction="10000"/>
          </a:bodyPr>
          <a:lstStyle/>
          <a:p>
            <a:pPr marL="0" indent="0">
              <a:buNone/>
            </a:pPr>
            <a:r>
              <a:rPr lang="en-IN" b="1" dirty="0"/>
              <a:t>I CASI E LA DECLINAZIONE NOMINALE</a:t>
            </a:r>
          </a:p>
          <a:p>
            <a:pPr marL="0" indent="0">
              <a:buNone/>
            </a:pPr>
            <a:r>
              <a:rPr lang="en-IN" u="sng" dirty="0"/>
              <a:t>Mario</a:t>
            </a:r>
            <a:r>
              <a:rPr lang="en-IN" dirty="0"/>
              <a:t> </a:t>
            </a:r>
            <a:r>
              <a:rPr lang="en-IN" dirty="0" err="1"/>
              <a:t>va</a:t>
            </a:r>
            <a:r>
              <a:rPr lang="en-IN" dirty="0"/>
              <a:t> a casa----</a:t>
            </a:r>
            <a:r>
              <a:rPr lang="en-IN" u="sng" dirty="0" err="1"/>
              <a:t>nominativo</a:t>
            </a:r>
            <a:r>
              <a:rPr lang="en-IN" dirty="0"/>
              <a:t>: </a:t>
            </a:r>
            <a:r>
              <a:rPr lang="en-IN" dirty="0" err="1"/>
              <a:t>il</a:t>
            </a:r>
            <a:r>
              <a:rPr lang="en-IN" dirty="0"/>
              <a:t> </a:t>
            </a:r>
            <a:r>
              <a:rPr lang="en-IN" dirty="0" err="1"/>
              <a:t>caso</a:t>
            </a:r>
            <a:r>
              <a:rPr lang="en-IN" dirty="0"/>
              <a:t> del </a:t>
            </a:r>
            <a:r>
              <a:rPr lang="en-IN" dirty="0" err="1"/>
              <a:t>soggetto</a:t>
            </a:r>
            <a:endParaRPr lang="en-IN" dirty="0"/>
          </a:p>
          <a:p>
            <a:pPr marL="0" indent="0">
              <a:buNone/>
            </a:pPr>
            <a:r>
              <a:rPr lang="en-IN" dirty="0" err="1"/>
              <a:t>il</a:t>
            </a:r>
            <a:r>
              <a:rPr lang="en-IN" dirty="0"/>
              <a:t> </a:t>
            </a:r>
            <a:r>
              <a:rPr lang="en-IN" dirty="0" err="1"/>
              <a:t>libro</a:t>
            </a:r>
            <a:r>
              <a:rPr lang="en-IN" dirty="0"/>
              <a:t> </a:t>
            </a:r>
            <a:r>
              <a:rPr lang="en-IN" u="sng" dirty="0"/>
              <a:t>di</a:t>
            </a:r>
            <a:r>
              <a:rPr lang="en-IN" dirty="0"/>
              <a:t> Mario ----</a:t>
            </a:r>
            <a:r>
              <a:rPr lang="en-IN" u="sng" dirty="0" err="1"/>
              <a:t>genitivo</a:t>
            </a:r>
            <a:r>
              <a:rPr lang="en-IN" dirty="0"/>
              <a:t>: </a:t>
            </a:r>
            <a:r>
              <a:rPr lang="en-IN" dirty="0" err="1"/>
              <a:t>il</a:t>
            </a:r>
            <a:r>
              <a:rPr lang="en-IN" dirty="0"/>
              <a:t> </a:t>
            </a:r>
            <a:r>
              <a:rPr lang="en-IN" dirty="0" err="1"/>
              <a:t>caso</a:t>
            </a:r>
            <a:r>
              <a:rPr lang="en-IN" dirty="0"/>
              <a:t> del </a:t>
            </a:r>
            <a:r>
              <a:rPr lang="en-IN" dirty="0" err="1"/>
              <a:t>complemento</a:t>
            </a:r>
            <a:r>
              <a:rPr lang="en-IN" dirty="0"/>
              <a:t> di </a:t>
            </a:r>
            <a:r>
              <a:rPr lang="en-IN" dirty="0" err="1"/>
              <a:t>specificazione</a:t>
            </a:r>
            <a:endParaRPr lang="en-IN" dirty="0"/>
          </a:p>
          <a:p>
            <a:pPr marL="0" indent="0">
              <a:buNone/>
            </a:pPr>
            <a:r>
              <a:rPr lang="en-IN" dirty="0"/>
              <a:t>do </a:t>
            </a:r>
            <a:r>
              <a:rPr lang="en-IN" dirty="0" err="1"/>
              <a:t>il</a:t>
            </a:r>
            <a:r>
              <a:rPr lang="en-IN" dirty="0"/>
              <a:t> </a:t>
            </a:r>
            <a:r>
              <a:rPr lang="en-IN" dirty="0" err="1"/>
              <a:t>libro</a:t>
            </a:r>
            <a:r>
              <a:rPr lang="en-IN" u="sng" dirty="0"/>
              <a:t> a</a:t>
            </a:r>
            <a:r>
              <a:rPr lang="en-IN" dirty="0"/>
              <a:t> Mario ---</a:t>
            </a:r>
            <a:r>
              <a:rPr lang="en-IN" u="sng" dirty="0" err="1"/>
              <a:t>dativo</a:t>
            </a:r>
            <a:r>
              <a:rPr lang="en-IN" dirty="0"/>
              <a:t>: </a:t>
            </a:r>
            <a:r>
              <a:rPr lang="en-IN" dirty="0" err="1"/>
              <a:t>il</a:t>
            </a:r>
            <a:r>
              <a:rPr lang="en-IN" dirty="0"/>
              <a:t> </a:t>
            </a:r>
            <a:r>
              <a:rPr lang="en-IN" dirty="0" err="1"/>
              <a:t>caso</a:t>
            </a:r>
            <a:r>
              <a:rPr lang="en-IN" dirty="0"/>
              <a:t> del </a:t>
            </a:r>
            <a:r>
              <a:rPr lang="en-IN" dirty="0" err="1"/>
              <a:t>complemento</a:t>
            </a:r>
            <a:r>
              <a:rPr lang="en-IN" dirty="0"/>
              <a:t> di </a:t>
            </a:r>
            <a:r>
              <a:rPr lang="en-IN" dirty="0" err="1"/>
              <a:t>termine</a:t>
            </a:r>
            <a:r>
              <a:rPr lang="en-IN" dirty="0"/>
              <a:t>…a chi e’ </a:t>
            </a:r>
            <a:r>
              <a:rPr lang="en-IN" dirty="0" err="1"/>
              <a:t>diretta</a:t>
            </a:r>
            <a:r>
              <a:rPr lang="en-IN" dirty="0"/>
              <a:t> </a:t>
            </a:r>
            <a:r>
              <a:rPr lang="en-IN" dirty="0" err="1"/>
              <a:t>l’azione</a:t>
            </a:r>
            <a:endParaRPr lang="en-IN" dirty="0"/>
          </a:p>
          <a:p>
            <a:pPr marL="0" indent="0">
              <a:buNone/>
            </a:pPr>
            <a:r>
              <a:rPr lang="en-IN" dirty="0"/>
              <a:t>Mario </a:t>
            </a:r>
            <a:r>
              <a:rPr lang="en-IN" dirty="0" err="1"/>
              <a:t>possiede</a:t>
            </a:r>
            <a:r>
              <a:rPr lang="en-IN" dirty="0"/>
              <a:t> </a:t>
            </a:r>
            <a:r>
              <a:rPr lang="en-IN" u="sng" dirty="0"/>
              <a:t>un</a:t>
            </a:r>
            <a:r>
              <a:rPr lang="en-IN" dirty="0"/>
              <a:t> </a:t>
            </a:r>
            <a:r>
              <a:rPr lang="en-IN" u="sng" dirty="0" err="1"/>
              <a:t>libro</a:t>
            </a:r>
            <a:r>
              <a:rPr lang="en-IN" u="sng" dirty="0"/>
              <a:t> ---</a:t>
            </a:r>
            <a:r>
              <a:rPr lang="en-IN" u="sng" dirty="0" err="1"/>
              <a:t>accusativo</a:t>
            </a:r>
            <a:r>
              <a:rPr lang="en-IN" dirty="0"/>
              <a:t>: </a:t>
            </a:r>
            <a:r>
              <a:rPr lang="en-IN" dirty="0" err="1"/>
              <a:t>il</a:t>
            </a:r>
            <a:r>
              <a:rPr lang="en-IN" dirty="0"/>
              <a:t> </a:t>
            </a:r>
            <a:r>
              <a:rPr lang="en-IN" dirty="0" err="1"/>
              <a:t>caso</a:t>
            </a:r>
            <a:r>
              <a:rPr lang="en-IN" dirty="0"/>
              <a:t> </a:t>
            </a:r>
            <a:r>
              <a:rPr lang="en-IN" dirty="0" err="1"/>
              <a:t>dell’oggetto</a:t>
            </a:r>
            <a:endParaRPr lang="en-IN" u="sng" dirty="0"/>
          </a:p>
          <a:p>
            <a:pPr marL="0" indent="0">
              <a:buNone/>
            </a:pPr>
            <a:r>
              <a:rPr lang="en-IN" u="sng" dirty="0"/>
              <a:t>O Mario</a:t>
            </a:r>
            <a:r>
              <a:rPr lang="en-IN" dirty="0"/>
              <a:t>!</a:t>
            </a:r>
            <a:r>
              <a:rPr lang="en-IN" u="sng" dirty="0"/>
              <a:t>---</a:t>
            </a:r>
            <a:r>
              <a:rPr lang="en-IN" u="sng" dirty="0" err="1"/>
              <a:t>vocativo</a:t>
            </a:r>
            <a:r>
              <a:rPr lang="en-IN" dirty="0"/>
              <a:t>: </a:t>
            </a:r>
            <a:r>
              <a:rPr lang="en-IN" dirty="0" err="1"/>
              <a:t>il</a:t>
            </a:r>
            <a:r>
              <a:rPr lang="en-IN" dirty="0"/>
              <a:t> </a:t>
            </a:r>
            <a:r>
              <a:rPr lang="en-IN" dirty="0" err="1"/>
              <a:t>caso</a:t>
            </a:r>
            <a:r>
              <a:rPr lang="en-IN" dirty="0"/>
              <a:t> del </a:t>
            </a:r>
            <a:r>
              <a:rPr lang="en-IN" dirty="0" err="1"/>
              <a:t>complemento</a:t>
            </a:r>
            <a:r>
              <a:rPr lang="en-IN" dirty="0"/>
              <a:t> di </a:t>
            </a:r>
            <a:r>
              <a:rPr lang="en-IN" dirty="0" err="1"/>
              <a:t>vocazione</a:t>
            </a:r>
            <a:endParaRPr lang="en-IN" dirty="0"/>
          </a:p>
          <a:p>
            <a:pPr marL="0" indent="0">
              <a:buNone/>
            </a:pPr>
            <a:r>
              <a:rPr lang="en-IN" dirty="0"/>
              <a:t>Mario </a:t>
            </a:r>
            <a:r>
              <a:rPr lang="en-IN" dirty="0" err="1"/>
              <a:t>parte</a:t>
            </a:r>
            <a:r>
              <a:rPr lang="en-IN" dirty="0"/>
              <a:t> </a:t>
            </a:r>
            <a:r>
              <a:rPr lang="en-IN" u="sng" dirty="0"/>
              <a:t>da</a:t>
            </a:r>
            <a:r>
              <a:rPr lang="en-IN" dirty="0"/>
              <a:t> casa </a:t>
            </a:r>
            <a:r>
              <a:rPr lang="en-IN" dirty="0" err="1"/>
              <a:t>sua</a:t>
            </a:r>
            <a:r>
              <a:rPr lang="en-IN" dirty="0"/>
              <a:t>; Mario </a:t>
            </a:r>
            <a:r>
              <a:rPr lang="en-IN" dirty="0" err="1"/>
              <a:t>gioca</a:t>
            </a:r>
            <a:r>
              <a:rPr lang="en-IN" dirty="0"/>
              <a:t> </a:t>
            </a:r>
            <a:r>
              <a:rPr lang="en-IN" u="sng" dirty="0"/>
              <a:t>con</a:t>
            </a:r>
            <a:r>
              <a:rPr lang="en-IN" dirty="0"/>
              <a:t> </a:t>
            </a:r>
            <a:r>
              <a:rPr lang="en-IN" dirty="0" err="1"/>
              <a:t>il</a:t>
            </a:r>
            <a:r>
              <a:rPr lang="en-IN" dirty="0"/>
              <a:t> </a:t>
            </a:r>
            <a:r>
              <a:rPr lang="en-IN" dirty="0" err="1"/>
              <a:t>pallone</a:t>
            </a:r>
            <a:r>
              <a:rPr lang="en-IN" dirty="0"/>
              <a:t>… </a:t>
            </a:r>
            <a:r>
              <a:rPr lang="en-IN" u="sng" dirty="0" err="1"/>
              <a:t>ablativo</a:t>
            </a:r>
            <a:r>
              <a:rPr lang="en-IN" dirty="0"/>
              <a:t>: </a:t>
            </a:r>
            <a:r>
              <a:rPr lang="en-IN" dirty="0" err="1"/>
              <a:t>i</a:t>
            </a:r>
            <a:r>
              <a:rPr lang="en-IN" dirty="0"/>
              <a:t> </a:t>
            </a:r>
            <a:r>
              <a:rPr lang="en-IN" dirty="0" err="1"/>
              <a:t>complementi</a:t>
            </a:r>
            <a:r>
              <a:rPr lang="en-IN" dirty="0"/>
              <a:t> di </a:t>
            </a:r>
            <a:r>
              <a:rPr lang="en-IN" dirty="0" err="1"/>
              <a:t>allontanamento</a:t>
            </a:r>
            <a:r>
              <a:rPr lang="en-IN" dirty="0"/>
              <a:t>, di </a:t>
            </a:r>
            <a:r>
              <a:rPr lang="en-IN" dirty="0" err="1"/>
              <a:t>funzione</a:t>
            </a:r>
            <a:r>
              <a:rPr lang="en-IN" dirty="0"/>
              <a:t> </a:t>
            </a:r>
            <a:r>
              <a:rPr lang="en-IN" dirty="0" err="1"/>
              <a:t>strumentale</a:t>
            </a:r>
            <a:r>
              <a:rPr lang="en-IN" dirty="0"/>
              <a:t>, di una </a:t>
            </a:r>
            <a:r>
              <a:rPr lang="en-IN" dirty="0" err="1"/>
              <a:t>funzione</a:t>
            </a:r>
            <a:r>
              <a:rPr lang="en-IN" dirty="0"/>
              <a:t> </a:t>
            </a:r>
            <a:r>
              <a:rPr lang="en-IN" dirty="0" err="1"/>
              <a:t>locativa</a:t>
            </a:r>
            <a:endParaRPr lang="en-IN" dirty="0"/>
          </a:p>
          <a:p>
            <a:endParaRPr lang="en-IN" dirty="0"/>
          </a:p>
        </p:txBody>
      </p:sp>
    </p:spTree>
    <p:extLst>
      <p:ext uri="{BB962C8B-B14F-4D97-AF65-F5344CB8AC3E}">
        <p14:creationId xmlns:p14="http://schemas.microsoft.com/office/powerpoint/2010/main" val="1971007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D0AB-7A32-43EE-9439-F5C91D2EF148}"/>
              </a:ext>
            </a:extLst>
          </p:cNvPr>
          <p:cNvSpPr>
            <a:spLocks noGrp="1"/>
          </p:cNvSpPr>
          <p:nvPr>
            <p:ph type="title"/>
          </p:nvPr>
        </p:nvSpPr>
        <p:spPr/>
        <p:txBody>
          <a:bodyPr/>
          <a:lstStyle/>
          <a:p>
            <a:pPr algn="ctr"/>
            <a:r>
              <a:rPr lang="en-IN" dirty="0"/>
              <a:t>LA MORFOSINTASSI</a:t>
            </a:r>
          </a:p>
        </p:txBody>
      </p:sp>
      <p:sp>
        <p:nvSpPr>
          <p:cNvPr id="3" name="Content Placeholder 2">
            <a:extLst>
              <a:ext uri="{FF2B5EF4-FFF2-40B4-BE49-F238E27FC236}">
                <a16:creationId xmlns:a16="http://schemas.microsoft.com/office/drawing/2014/main" id="{A5965E2C-B0D8-4828-B0D8-7133BDCC854C}"/>
              </a:ext>
            </a:extLst>
          </p:cNvPr>
          <p:cNvSpPr>
            <a:spLocks noGrp="1"/>
          </p:cNvSpPr>
          <p:nvPr>
            <p:ph idx="1"/>
          </p:nvPr>
        </p:nvSpPr>
        <p:spPr/>
        <p:txBody>
          <a:bodyPr>
            <a:normAutofit lnSpcReduction="10000"/>
          </a:bodyPr>
          <a:lstStyle/>
          <a:p>
            <a:r>
              <a:rPr lang="en-IN" dirty="0"/>
              <a:t>IN UNA FRASE BEN FORMATA ABBIAMO L’ACCORDO GRAMMATICALE FRA OGNI PARTE DELLA FRASE…ARTICOLO, SOSTANTIVO, AGGETTIVO E VERBO</a:t>
            </a:r>
          </a:p>
          <a:p>
            <a:r>
              <a:rPr lang="en-IN" dirty="0"/>
              <a:t>LA TRECCANI DICE:</a:t>
            </a:r>
          </a:p>
          <a:p>
            <a:pPr marL="0" indent="0">
              <a:buNone/>
            </a:pPr>
            <a:r>
              <a:rPr lang="it-IT" dirty="0"/>
              <a:t>«La morfosintassi è lo studio sistematico delle regole che presiedono alla formazione di un enunciato linguistico (parole, sintagmi, frasi) mediante la combinazione di morfemi. La m. si occupa dei rapporti reciproci delle parole nella frase, come per es. nella concordanza fra nome e aggettivo (libro rosso, e non rossi o rosse), nome e verbo (il cane gioca e non il cane giocano).»</a:t>
            </a:r>
          </a:p>
          <a:p>
            <a:pPr marL="0" indent="0" algn="r">
              <a:buNone/>
            </a:pPr>
            <a:r>
              <a:rPr lang="en-IN" dirty="0">
                <a:hlinkClick r:id="rId2"/>
              </a:rPr>
              <a:t>http://www.treccani.it/enciclopedia/morfosintassi/</a:t>
            </a:r>
            <a:endParaRPr lang="en-IN" dirty="0"/>
          </a:p>
          <a:p>
            <a:endParaRPr lang="en-IN" dirty="0"/>
          </a:p>
        </p:txBody>
      </p:sp>
    </p:spTree>
    <p:extLst>
      <p:ext uri="{BB962C8B-B14F-4D97-AF65-F5344CB8AC3E}">
        <p14:creationId xmlns:p14="http://schemas.microsoft.com/office/powerpoint/2010/main" val="4111494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9C9C3-70EA-4ED9-921D-ADEDE02176F9}"/>
              </a:ext>
            </a:extLst>
          </p:cNvPr>
          <p:cNvSpPr>
            <a:spLocks noGrp="1"/>
          </p:cNvSpPr>
          <p:nvPr>
            <p:ph type="title"/>
          </p:nvPr>
        </p:nvSpPr>
        <p:spPr/>
        <p:txBody>
          <a:bodyPr/>
          <a:lstStyle/>
          <a:p>
            <a:pPr algn="ctr"/>
            <a:r>
              <a:rPr lang="en-IN" b="1" dirty="0"/>
              <a:t>L’ITALIANO OGGI</a:t>
            </a:r>
          </a:p>
        </p:txBody>
      </p:sp>
      <p:sp>
        <p:nvSpPr>
          <p:cNvPr id="3" name="Content Placeholder 2">
            <a:extLst>
              <a:ext uri="{FF2B5EF4-FFF2-40B4-BE49-F238E27FC236}">
                <a16:creationId xmlns:a16="http://schemas.microsoft.com/office/drawing/2014/main" id="{823AC89D-7840-41F3-9290-1980582843A3}"/>
              </a:ext>
            </a:extLst>
          </p:cNvPr>
          <p:cNvSpPr>
            <a:spLocks noGrp="1"/>
          </p:cNvSpPr>
          <p:nvPr>
            <p:ph idx="1"/>
          </p:nvPr>
        </p:nvSpPr>
        <p:spPr>
          <a:xfrm>
            <a:off x="838200" y="1825624"/>
            <a:ext cx="10515600" cy="4832029"/>
          </a:xfrm>
        </p:spPr>
        <p:txBody>
          <a:bodyPr>
            <a:normAutofit fontScale="70000" lnSpcReduction="20000"/>
          </a:bodyPr>
          <a:lstStyle/>
          <a:p>
            <a:pPr marL="0" indent="0" algn="ctr">
              <a:buNone/>
            </a:pPr>
            <a:r>
              <a:rPr lang="en-IN" dirty="0"/>
              <a:t>FONETICA E FONOLOGIA</a:t>
            </a:r>
          </a:p>
          <a:p>
            <a:r>
              <a:rPr lang="en-IN" dirty="0"/>
              <a:t>ALFABETO</a:t>
            </a:r>
          </a:p>
          <a:p>
            <a:pPr marL="0" indent="0">
              <a:buNone/>
            </a:pPr>
            <a:endParaRPr lang="en-IN" dirty="0"/>
          </a:p>
          <a:p>
            <a:r>
              <a:rPr lang="en-IN" dirty="0"/>
              <a:t>VOCALI E CONSONANTI</a:t>
            </a:r>
          </a:p>
          <a:p>
            <a:pPr marL="0" indent="0">
              <a:buNone/>
            </a:pPr>
            <a:endParaRPr lang="en-IN" dirty="0"/>
          </a:p>
          <a:p>
            <a:r>
              <a:rPr lang="en-IN" dirty="0"/>
              <a:t>FONI, FONEMI E COPPIE MINIME: </a:t>
            </a:r>
          </a:p>
          <a:p>
            <a:pPr marL="0" indent="0">
              <a:lnSpc>
                <a:spcPct val="170000"/>
              </a:lnSpc>
              <a:buNone/>
            </a:pPr>
            <a:r>
              <a:rPr lang="en-IN" dirty="0"/>
              <a:t>LA DIFFERENZA FRA LE VOCALI TONICHE CHIUSE E APERTE  IN &lt;e&gt; e &lt;o&gt; DANNO LUOGO A POCHE COPPIE DI PAROLE CON SIGNIFICATI DIVERSI ED ESISTONO SOLO NELLA PRONUNCIA BASATA SUL MODELLO FIORENTINO CHE AL DI FUORI DELLA TOSCANA È POCO DIFFUSA.</a:t>
            </a:r>
          </a:p>
          <a:p>
            <a:pPr marL="0" indent="0">
              <a:lnSpc>
                <a:spcPct val="170000"/>
              </a:lnSpc>
              <a:buNone/>
            </a:pPr>
            <a:endParaRPr lang="en-IN" dirty="0"/>
          </a:p>
          <a:p>
            <a:pPr marL="0" indent="0">
              <a:buNone/>
            </a:pPr>
            <a:r>
              <a:rPr lang="en-IN" dirty="0"/>
              <a:t>NON SONO VEICOLATE DALLA GRAFIA E NON SONO PREVEDIBILI</a:t>
            </a:r>
            <a:endParaRPr lang="en-IN" sz="1600" dirty="0"/>
          </a:p>
          <a:p>
            <a:pPr marL="0" indent="0" algn="r">
              <a:buNone/>
            </a:pPr>
            <a:r>
              <a:rPr lang="en-IN" sz="2900" dirty="0">
                <a:solidFill>
                  <a:srgbClr val="0070C0"/>
                </a:solidFill>
              </a:rPr>
              <a:t>LINGUISTICA ITALIANA (2015), MASSIMO PALERMO, pp. 31</a:t>
            </a:r>
          </a:p>
          <a:p>
            <a:endParaRPr lang="en-IN" dirty="0"/>
          </a:p>
        </p:txBody>
      </p:sp>
    </p:spTree>
    <p:extLst>
      <p:ext uri="{BB962C8B-B14F-4D97-AF65-F5344CB8AC3E}">
        <p14:creationId xmlns:p14="http://schemas.microsoft.com/office/powerpoint/2010/main" val="3638960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56AE3-B143-48D9-BFE7-95AE42A89A95}"/>
              </a:ext>
            </a:extLst>
          </p:cNvPr>
          <p:cNvSpPr>
            <a:spLocks noGrp="1"/>
          </p:cNvSpPr>
          <p:nvPr>
            <p:ph type="title"/>
          </p:nvPr>
        </p:nvSpPr>
        <p:spPr>
          <a:xfrm>
            <a:off x="838200" y="365126"/>
            <a:ext cx="10515600" cy="775306"/>
          </a:xfrm>
        </p:spPr>
        <p:txBody>
          <a:bodyPr/>
          <a:lstStyle/>
          <a:p>
            <a:pPr algn="ctr"/>
            <a:r>
              <a:rPr lang="en-IN" dirty="0"/>
              <a:t>ALTRI CONCETTI IMPORTANTI</a:t>
            </a:r>
          </a:p>
        </p:txBody>
      </p:sp>
      <p:sp>
        <p:nvSpPr>
          <p:cNvPr id="3" name="Content Placeholder 2">
            <a:extLst>
              <a:ext uri="{FF2B5EF4-FFF2-40B4-BE49-F238E27FC236}">
                <a16:creationId xmlns:a16="http://schemas.microsoft.com/office/drawing/2014/main" id="{2478A1E5-63CA-4B4D-953C-64CAE499C74E}"/>
              </a:ext>
            </a:extLst>
          </p:cNvPr>
          <p:cNvSpPr>
            <a:spLocks noGrp="1"/>
          </p:cNvSpPr>
          <p:nvPr>
            <p:ph idx="1"/>
          </p:nvPr>
        </p:nvSpPr>
        <p:spPr>
          <a:xfrm>
            <a:off x="838200" y="1212351"/>
            <a:ext cx="10515600" cy="4964612"/>
          </a:xfrm>
        </p:spPr>
        <p:txBody>
          <a:bodyPr/>
          <a:lstStyle/>
          <a:p>
            <a:pPr marL="0" indent="0">
              <a:lnSpc>
                <a:spcPct val="150000"/>
              </a:lnSpc>
              <a:buNone/>
            </a:pPr>
            <a:r>
              <a:rPr lang="en-IN" dirty="0"/>
              <a:t>ALLOFONI</a:t>
            </a:r>
          </a:p>
          <a:p>
            <a:pPr marL="0" indent="0">
              <a:lnSpc>
                <a:spcPct val="150000"/>
              </a:lnSpc>
              <a:buNone/>
            </a:pPr>
            <a:r>
              <a:rPr lang="en-IN" dirty="0"/>
              <a:t>COPPIE MINIME</a:t>
            </a:r>
          </a:p>
          <a:p>
            <a:pPr marL="0" indent="0">
              <a:lnSpc>
                <a:spcPct val="150000"/>
              </a:lnSpc>
              <a:buNone/>
            </a:pPr>
            <a:r>
              <a:rPr lang="en-IN" dirty="0"/>
              <a:t>SILLABE-APERTE, CHIUSE, TONICHE, ATONE</a:t>
            </a:r>
          </a:p>
          <a:p>
            <a:pPr marL="0" indent="0">
              <a:lnSpc>
                <a:spcPct val="150000"/>
              </a:lnSpc>
              <a:buNone/>
            </a:pPr>
            <a:r>
              <a:rPr lang="en-IN" dirty="0"/>
              <a:t>RADDOPPIAMENTO FONOSINTATTICO</a:t>
            </a:r>
          </a:p>
          <a:p>
            <a:pPr marL="0" indent="0">
              <a:lnSpc>
                <a:spcPct val="150000"/>
              </a:lnSpc>
              <a:buNone/>
            </a:pPr>
            <a:r>
              <a:rPr lang="en-IN" dirty="0"/>
              <a:t>ACCENTO</a:t>
            </a:r>
          </a:p>
          <a:p>
            <a:pPr marL="0" indent="0">
              <a:lnSpc>
                <a:spcPct val="150000"/>
              </a:lnSpc>
              <a:buNone/>
            </a:pPr>
            <a:r>
              <a:rPr lang="en-IN" dirty="0"/>
              <a:t>INTONAZIONE</a:t>
            </a:r>
          </a:p>
        </p:txBody>
      </p:sp>
    </p:spTree>
    <p:extLst>
      <p:ext uri="{BB962C8B-B14F-4D97-AF65-F5344CB8AC3E}">
        <p14:creationId xmlns:p14="http://schemas.microsoft.com/office/powerpoint/2010/main" val="3090897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FCBC4-76AB-4F67-87D9-DD54811DD3FC}"/>
              </a:ext>
            </a:extLst>
          </p:cNvPr>
          <p:cNvSpPr>
            <a:spLocks noGrp="1"/>
          </p:cNvSpPr>
          <p:nvPr>
            <p:ph type="title"/>
          </p:nvPr>
        </p:nvSpPr>
        <p:spPr/>
        <p:txBody>
          <a:bodyPr/>
          <a:lstStyle/>
          <a:p>
            <a:pPr algn="ctr"/>
            <a:r>
              <a:rPr lang="en-IN" dirty="0"/>
              <a:t>IL TESTO</a:t>
            </a:r>
          </a:p>
        </p:txBody>
      </p:sp>
      <p:sp>
        <p:nvSpPr>
          <p:cNvPr id="3" name="Content Placeholder 2">
            <a:extLst>
              <a:ext uri="{FF2B5EF4-FFF2-40B4-BE49-F238E27FC236}">
                <a16:creationId xmlns:a16="http://schemas.microsoft.com/office/drawing/2014/main" id="{74360C68-9276-4015-9EFD-4A367FF365CC}"/>
              </a:ext>
            </a:extLst>
          </p:cNvPr>
          <p:cNvSpPr>
            <a:spLocks noGrp="1"/>
          </p:cNvSpPr>
          <p:nvPr>
            <p:ph idx="1"/>
          </p:nvPr>
        </p:nvSpPr>
        <p:spPr>
          <a:xfrm>
            <a:off x="838200" y="1345915"/>
            <a:ext cx="10515600" cy="5363110"/>
          </a:xfrm>
        </p:spPr>
        <p:txBody>
          <a:bodyPr>
            <a:normAutofit fontScale="92500"/>
          </a:bodyPr>
          <a:lstStyle/>
          <a:p>
            <a:pPr marL="0" indent="0" algn="just">
              <a:lnSpc>
                <a:spcPct val="200000"/>
              </a:lnSpc>
              <a:buNone/>
            </a:pPr>
            <a:r>
              <a:rPr lang="it-IT" dirty="0"/>
              <a:t>Il </a:t>
            </a:r>
            <a:r>
              <a:rPr lang="it-IT" i="1" dirty="0"/>
              <a:t>testo</a:t>
            </a:r>
            <a:r>
              <a:rPr lang="it-IT" dirty="0"/>
              <a:t>, l’unità fondamentale della comunicazione linguistica, si definisce per la sua natura funzionale (persegue uno scopo comunicativo globale) e semantica (il suo significato è unitario e strutturato). Unità e strutturazione semantica si riflettono tipicamente sulla sua superficie linguistica, che può essere di natura fonico-uditiva (orale) o di natura grafico-visiva (scritta) </a:t>
            </a:r>
          </a:p>
          <a:p>
            <a:pPr marL="0" indent="0" algn="r">
              <a:lnSpc>
                <a:spcPct val="200000"/>
              </a:lnSpc>
              <a:buNone/>
            </a:pPr>
            <a:r>
              <a:rPr lang="it-IT" dirty="0">
                <a:solidFill>
                  <a:srgbClr val="0070C0"/>
                </a:solidFill>
              </a:rPr>
              <a:t>(Conte 1977; Marello 1992; Ferrari &amp; Manzotti 2002)</a:t>
            </a:r>
            <a:endParaRPr lang="en-IN" dirty="0">
              <a:solidFill>
                <a:srgbClr val="0070C0"/>
              </a:solidFill>
            </a:endParaRPr>
          </a:p>
        </p:txBody>
      </p:sp>
    </p:spTree>
    <p:extLst>
      <p:ext uri="{BB962C8B-B14F-4D97-AF65-F5344CB8AC3E}">
        <p14:creationId xmlns:p14="http://schemas.microsoft.com/office/powerpoint/2010/main" val="3900282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C11841-A3D8-4635-9956-20414A107A17}"/>
              </a:ext>
            </a:extLst>
          </p:cNvPr>
          <p:cNvSpPr>
            <a:spLocks noGrp="1"/>
          </p:cNvSpPr>
          <p:nvPr>
            <p:ph idx="1"/>
          </p:nvPr>
        </p:nvSpPr>
        <p:spPr>
          <a:xfrm>
            <a:off x="838200" y="544530"/>
            <a:ext cx="10515600" cy="5948737"/>
          </a:xfrm>
        </p:spPr>
        <p:txBody>
          <a:bodyPr>
            <a:normAutofit/>
          </a:bodyPr>
          <a:lstStyle/>
          <a:p>
            <a:pPr marL="0" indent="0" algn="just">
              <a:lnSpc>
                <a:spcPct val="200000"/>
              </a:lnSpc>
              <a:buNone/>
            </a:pPr>
            <a:r>
              <a:rPr lang="it-IT" dirty="0"/>
              <a:t>Un testo può essere formato da un semplice sintagma (si pensi alle insegne dei negozi o ai cartelli stradali: </a:t>
            </a:r>
            <a:r>
              <a:rPr lang="it-IT" i="1" dirty="0"/>
              <a:t>coiffeur</a:t>
            </a:r>
            <a:r>
              <a:rPr lang="it-IT" dirty="0"/>
              <a:t>, </a:t>
            </a:r>
            <a:r>
              <a:rPr lang="it-IT" i="1" dirty="0"/>
              <a:t>Castiglione della Pescaia</a:t>
            </a:r>
            <a:r>
              <a:rPr lang="it-IT" dirty="0"/>
              <a:t>), da una frase singola, verbale (</a:t>
            </a:r>
            <a:r>
              <a:rPr lang="it-IT" i="1" dirty="0"/>
              <a:t>è vietato sporgersi</a:t>
            </a:r>
            <a:r>
              <a:rPr lang="it-IT" dirty="0"/>
              <a:t>) o nominale (</a:t>
            </a:r>
            <a:r>
              <a:rPr lang="it-IT" i="1" dirty="0"/>
              <a:t>attenti al cane</a:t>
            </a:r>
            <a:r>
              <a:rPr lang="it-IT" dirty="0"/>
              <a:t>), da una frase complessa per subordinazione o coordinazione (si pensi a sms quali </a:t>
            </a:r>
            <a:r>
              <a:rPr lang="it-IT" i="1" dirty="0"/>
              <a:t>se non mi vedi chiama subito Francesca</a:t>
            </a:r>
            <a:r>
              <a:rPr lang="it-IT" dirty="0"/>
              <a:t>; </a:t>
            </a:r>
            <a:r>
              <a:rPr lang="it-IT" i="1" dirty="0"/>
              <a:t>Francesca ti saluta e ti invita alla festa</a:t>
            </a:r>
            <a:r>
              <a:rPr lang="it-IT" dirty="0"/>
              <a:t>; </a:t>
            </a:r>
            <a:r>
              <a:rPr lang="it-IT" i="1" dirty="0"/>
              <a:t>Francesca ti saluta</a:t>
            </a:r>
            <a:r>
              <a:rPr lang="it-IT" dirty="0"/>
              <a:t>,</a:t>
            </a:r>
            <a:r>
              <a:rPr lang="it-IT" i="1" dirty="0"/>
              <a:t> ti aspetta a casa sua</a:t>
            </a:r>
            <a:r>
              <a:rPr lang="it-IT" dirty="0"/>
              <a:t>) o da una sequenza di frasi giustapposte.</a:t>
            </a:r>
            <a:endParaRPr lang="en-IN" dirty="0"/>
          </a:p>
        </p:txBody>
      </p:sp>
    </p:spTree>
    <p:extLst>
      <p:ext uri="{BB962C8B-B14F-4D97-AF65-F5344CB8AC3E}">
        <p14:creationId xmlns:p14="http://schemas.microsoft.com/office/powerpoint/2010/main" val="859543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9A40B-9BEB-448B-93DE-078788579E09}"/>
              </a:ext>
            </a:extLst>
          </p:cNvPr>
          <p:cNvSpPr>
            <a:spLocks noGrp="1"/>
          </p:cNvSpPr>
          <p:nvPr>
            <p:ph type="title"/>
          </p:nvPr>
        </p:nvSpPr>
        <p:spPr/>
        <p:txBody>
          <a:bodyPr/>
          <a:lstStyle/>
          <a:p>
            <a:pPr algn="ctr"/>
            <a:r>
              <a:rPr lang="en-IN" dirty="0"/>
              <a:t>COESIONE E COERENZA</a:t>
            </a:r>
          </a:p>
        </p:txBody>
      </p:sp>
      <p:sp>
        <p:nvSpPr>
          <p:cNvPr id="3" name="Content Placeholder 2">
            <a:extLst>
              <a:ext uri="{FF2B5EF4-FFF2-40B4-BE49-F238E27FC236}">
                <a16:creationId xmlns:a16="http://schemas.microsoft.com/office/drawing/2014/main" id="{11A0AA22-7EAA-4437-AAD8-CB3038726589}"/>
              </a:ext>
            </a:extLst>
          </p:cNvPr>
          <p:cNvSpPr>
            <a:spLocks noGrp="1"/>
          </p:cNvSpPr>
          <p:nvPr>
            <p:ph idx="1"/>
          </p:nvPr>
        </p:nvSpPr>
        <p:spPr/>
        <p:txBody>
          <a:bodyPr>
            <a:normAutofit lnSpcReduction="10000"/>
          </a:bodyPr>
          <a:lstStyle/>
          <a:p>
            <a:pPr marL="0" indent="0">
              <a:buNone/>
            </a:pPr>
            <a:endParaRPr lang="en-IN" dirty="0"/>
          </a:p>
          <a:p>
            <a:pPr marL="0" indent="0" algn="ctr">
              <a:buNone/>
            </a:pPr>
            <a:r>
              <a:rPr lang="en-IN" dirty="0"/>
              <a:t>LA COERENZA</a:t>
            </a:r>
          </a:p>
          <a:p>
            <a:pPr marL="0" indent="0">
              <a:buNone/>
            </a:pPr>
            <a:r>
              <a:rPr lang="it-IT" dirty="0"/>
              <a:t> Aspetti caratteristici di un testo coerente</a:t>
            </a:r>
            <a:endParaRPr lang="en-IN" dirty="0"/>
          </a:p>
          <a:p>
            <a:r>
              <a:rPr lang="en-IN" dirty="0"/>
              <a:t>− </a:t>
            </a:r>
            <a:r>
              <a:rPr lang="en-IN" dirty="0" err="1"/>
              <a:t>Aderenza</a:t>
            </a:r>
            <a:endParaRPr lang="en-IN" dirty="0"/>
          </a:p>
          <a:p>
            <a:r>
              <a:rPr lang="en-IN" dirty="0"/>
              <a:t>− Non </a:t>
            </a:r>
            <a:r>
              <a:rPr lang="en-IN" dirty="0" err="1"/>
              <a:t>contraddittorietà</a:t>
            </a:r>
            <a:endParaRPr lang="en-IN" dirty="0"/>
          </a:p>
          <a:p>
            <a:r>
              <a:rPr lang="en-IN" dirty="0"/>
              <a:t>− </a:t>
            </a:r>
            <a:r>
              <a:rPr lang="en-IN" dirty="0" err="1"/>
              <a:t>Ordine</a:t>
            </a:r>
            <a:endParaRPr lang="en-IN" dirty="0"/>
          </a:p>
          <a:p>
            <a:r>
              <a:rPr lang="en-IN" dirty="0"/>
              <a:t>− </a:t>
            </a:r>
            <a:r>
              <a:rPr lang="en-IN" dirty="0" err="1"/>
              <a:t>Connessione</a:t>
            </a:r>
            <a:endParaRPr lang="en-IN" dirty="0"/>
          </a:p>
          <a:p>
            <a:r>
              <a:rPr lang="en-IN" dirty="0"/>
              <a:t>− Non </a:t>
            </a:r>
            <a:r>
              <a:rPr lang="en-IN" dirty="0" err="1"/>
              <a:t>dispersività</a:t>
            </a:r>
            <a:endParaRPr lang="en-IN" dirty="0"/>
          </a:p>
          <a:p>
            <a:r>
              <a:rPr lang="en-IN" dirty="0"/>
              <a:t>− </a:t>
            </a:r>
            <a:r>
              <a:rPr lang="en-IN" dirty="0" err="1"/>
              <a:t>Uniformità</a:t>
            </a:r>
            <a:endParaRPr lang="en-IN" dirty="0"/>
          </a:p>
        </p:txBody>
      </p:sp>
    </p:spTree>
    <p:extLst>
      <p:ext uri="{BB962C8B-B14F-4D97-AF65-F5344CB8AC3E}">
        <p14:creationId xmlns:p14="http://schemas.microsoft.com/office/powerpoint/2010/main" val="3574683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879538-1328-4C7B-9F08-15E7C8BDD67C}"/>
              </a:ext>
            </a:extLst>
          </p:cNvPr>
          <p:cNvSpPr>
            <a:spLocks noGrp="1"/>
          </p:cNvSpPr>
          <p:nvPr>
            <p:ph idx="1"/>
          </p:nvPr>
        </p:nvSpPr>
        <p:spPr>
          <a:xfrm>
            <a:off x="920394" y="513708"/>
            <a:ext cx="10515600" cy="6246687"/>
          </a:xfrm>
        </p:spPr>
        <p:txBody>
          <a:bodyPr>
            <a:normAutofit lnSpcReduction="10000"/>
          </a:bodyPr>
          <a:lstStyle/>
          <a:p>
            <a:pPr marL="514350" indent="-514350">
              <a:lnSpc>
                <a:spcPct val="110000"/>
              </a:lnSpc>
              <a:buAutoNum type="arabicPeriod"/>
            </a:pPr>
            <a:r>
              <a:rPr lang="en-IN" b="1" dirty="0"/>
              <a:t>ADERENTE ALL’ARGOMENTO CENTRALE </a:t>
            </a:r>
            <a:r>
              <a:rPr lang="it-IT" dirty="0"/>
              <a:t>(non deve allontanarsi dal tema di fondo)</a:t>
            </a:r>
            <a:endParaRPr lang="en-IN" b="1" dirty="0"/>
          </a:p>
          <a:p>
            <a:pPr marL="0" indent="0">
              <a:lnSpc>
                <a:spcPct val="110000"/>
              </a:lnSpc>
              <a:buNone/>
            </a:pPr>
            <a:r>
              <a:rPr lang="en-IN" b="1" dirty="0"/>
              <a:t>2. NON CONTRADDITTORIO </a:t>
            </a:r>
            <a:r>
              <a:rPr lang="it-IT" dirty="0"/>
              <a:t>(rispetto alle informazioni presenti all’interno </a:t>
            </a:r>
            <a:r>
              <a:rPr lang="en-IN" dirty="0"/>
              <a:t>del </a:t>
            </a:r>
            <a:r>
              <a:rPr lang="en-IN" dirty="0" err="1"/>
              <a:t>testo</a:t>
            </a:r>
            <a:r>
              <a:rPr lang="en-IN" dirty="0"/>
              <a:t> </a:t>
            </a:r>
            <a:r>
              <a:rPr lang="en-IN" dirty="0" err="1"/>
              <a:t>stesso</a:t>
            </a:r>
            <a:r>
              <a:rPr lang="en-IN" dirty="0"/>
              <a:t>)</a:t>
            </a:r>
            <a:endParaRPr lang="en-IN" b="1" dirty="0"/>
          </a:p>
          <a:p>
            <a:pPr marL="0" indent="0">
              <a:lnSpc>
                <a:spcPct val="110000"/>
              </a:lnSpc>
              <a:buNone/>
            </a:pPr>
            <a:r>
              <a:rPr lang="en-IN" b="1" dirty="0"/>
              <a:t>3.  ORDINATO </a:t>
            </a:r>
            <a:r>
              <a:rPr lang="it-IT" dirty="0"/>
              <a:t>(organizzato nella successione logica dei </a:t>
            </a:r>
            <a:r>
              <a:rPr lang="en-IN" dirty="0" err="1"/>
              <a:t>pensieri</a:t>
            </a:r>
            <a:r>
              <a:rPr lang="en-IN" dirty="0"/>
              <a:t>, </a:t>
            </a:r>
            <a:r>
              <a:rPr lang="en-IN" dirty="0" err="1"/>
              <a:t>nell’ordine</a:t>
            </a:r>
            <a:r>
              <a:rPr lang="en-IN" dirty="0"/>
              <a:t> </a:t>
            </a:r>
            <a:r>
              <a:rPr lang="en-IN" dirty="0" err="1"/>
              <a:t>crono-spaziale</a:t>
            </a:r>
            <a:r>
              <a:rPr lang="en-IN" dirty="0"/>
              <a:t>)</a:t>
            </a:r>
            <a:endParaRPr lang="en-IN" b="1" dirty="0"/>
          </a:p>
          <a:p>
            <a:pPr marL="0" indent="0">
              <a:lnSpc>
                <a:spcPct val="110000"/>
              </a:lnSpc>
              <a:buNone/>
            </a:pPr>
            <a:r>
              <a:rPr lang="en-IN" b="1" dirty="0"/>
              <a:t>4.  CONNESSO </a:t>
            </a:r>
            <a:r>
              <a:rPr lang="it-IT" dirty="0"/>
              <a:t>(non deve contenere salti logico-contenutistici </a:t>
            </a:r>
            <a:r>
              <a:rPr lang="en-IN" dirty="0" err="1"/>
              <a:t>tra</a:t>
            </a:r>
            <a:r>
              <a:rPr lang="en-IN" dirty="0"/>
              <a:t> </a:t>
            </a:r>
            <a:r>
              <a:rPr lang="en-IN" dirty="0" err="1"/>
              <a:t>un’informazione</a:t>
            </a:r>
            <a:r>
              <a:rPr lang="en-IN" dirty="0"/>
              <a:t> e </a:t>
            </a:r>
            <a:r>
              <a:rPr lang="en-IN" dirty="0" err="1"/>
              <a:t>l’altra</a:t>
            </a:r>
            <a:r>
              <a:rPr lang="en-IN" dirty="0"/>
              <a:t>)</a:t>
            </a:r>
            <a:endParaRPr lang="en-IN" b="1" dirty="0"/>
          </a:p>
          <a:p>
            <a:pPr marL="0" indent="0">
              <a:lnSpc>
                <a:spcPct val="110000"/>
              </a:lnSpc>
              <a:buNone/>
            </a:pPr>
            <a:r>
              <a:rPr lang="en-IN" b="1" dirty="0"/>
              <a:t>5.  NON DISPERSIVO </a:t>
            </a:r>
            <a:r>
              <a:rPr lang="it-IT" dirty="0"/>
              <a:t>(non deve contenere frequenti digressioni, </a:t>
            </a:r>
            <a:r>
              <a:rPr lang="en-IN" dirty="0" err="1"/>
              <a:t>informazioni</a:t>
            </a:r>
            <a:r>
              <a:rPr lang="en-IN" dirty="0"/>
              <a:t> </a:t>
            </a:r>
            <a:r>
              <a:rPr lang="en-IN" dirty="0" err="1"/>
              <a:t>superflue</a:t>
            </a:r>
            <a:r>
              <a:rPr lang="en-IN" dirty="0"/>
              <a:t>, </a:t>
            </a:r>
            <a:r>
              <a:rPr lang="en-IN" dirty="0" err="1"/>
              <a:t>lungaggini</a:t>
            </a:r>
            <a:r>
              <a:rPr lang="en-IN" dirty="0"/>
              <a:t>, </a:t>
            </a:r>
            <a:r>
              <a:rPr lang="en-IN" dirty="0" err="1"/>
              <a:t>perché</a:t>
            </a:r>
            <a:r>
              <a:rPr lang="en-IN" dirty="0"/>
              <a:t> </a:t>
            </a:r>
            <a:r>
              <a:rPr lang="it-IT" dirty="0"/>
              <a:t>spezzano il testo e il filo del discorso)</a:t>
            </a:r>
            <a:endParaRPr lang="en-IN" b="1" dirty="0"/>
          </a:p>
          <a:p>
            <a:pPr marL="0" indent="0">
              <a:lnSpc>
                <a:spcPct val="110000"/>
              </a:lnSpc>
              <a:buNone/>
            </a:pPr>
            <a:r>
              <a:rPr lang="en-IN" b="1" dirty="0"/>
              <a:t>6.  UNIFORME (</a:t>
            </a:r>
            <a:r>
              <a:rPr lang="en-IN" dirty="0" err="1"/>
              <a:t>nello</a:t>
            </a:r>
            <a:r>
              <a:rPr lang="en-IN" dirty="0"/>
              <a:t> stile/</a:t>
            </a:r>
            <a:r>
              <a:rPr lang="en-IN" dirty="0" err="1"/>
              <a:t>registro</a:t>
            </a:r>
            <a:r>
              <a:rPr lang="en-IN" dirty="0"/>
              <a:t> </a:t>
            </a:r>
            <a:r>
              <a:rPr lang="en-IN" dirty="0" err="1"/>
              <a:t>linguistico</a:t>
            </a:r>
            <a:r>
              <a:rPr lang="en-IN" dirty="0"/>
              <a:t>)</a:t>
            </a:r>
          </a:p>
        </p:txBody>
      </p:sp>
    </p:spTree>
    <p:extLst>
      <p:ext uri="{BB962C8B-B14F-4D97-AF65-F5344CB8AC3E}">
        <p14:creationId xmlns:p14="http://schemas.microsoft.com/office/powerpoint/2010/main" val="4293812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97C88-AC5C-48A0-9C45-70A76C5C51B0}"/>
              </a:ext>
            </a:extLst>
          </p:cNvPr>
          <p:cNvSpPr>
            <a:spLocks noGrp="1"/>
          </p:cNvSpPr>
          <p:nvPr>
            <p:ph type="title"/>
          </p:nvPr>
        </p:nvSpPr>
        <p:spPr/>
        <p:txBody>
          <a:bodyPr/>
          <a:lstStyle/>
          <a:p>
            <a:pPr algn="ctr"/>
            <a:r>
              <a:rPr lang="en-IN" dirty="0"/>
              <a:t>LA COESIONE</a:t>
            </a:r>
          </a:p>
        </p:txBody>
      </p:sp>
      <p:sp>
        <p:nvSpPr>
          <p:cNvPr id="3" name="Content Placeholder 2">
            <a:extLst>
              <a:ext uri="{FF2B5EF4-FFF2-40B4-BE49-F238E27FC236}">
                <a16:creationId xmlns:a16="http://schemas.microsoft.com/office/drawing/2014/main" id="{5BA77F0A-C471-4A5A-B342-19E72DEBA4B2}"/>
              </a:ext>
            </a:extLst>
          </p:cNvPr>
          <p:cNvSpPr>
            <a:spLocks noGrp="1"/>
          </p:cNvSpPr>
          <p:nvPr>
            <p:ph idx="1"/>
          </p:nvPr>
        </p:nvSpPr>
        <p:spPr/>
        <p:txBody>
          <a:bodyPr/>
          <a:lstStyle/>
          <a:p>
            <a:pPr marL="0" indent="0" algn="ctr">
              <a:buNone/>
            </a:pPr>
            <a:r>
              <a:rPr lang="it-IT" dirty="0"/>
              <a:t>Aspetti caratteristici di un testo coeso</a:t>
            </a:r>
          </a:p>
          <a:p>
            <a:pPr marL="0" indent="0">
              <a:buNone/>
            </a:pPr>
            <a:endParaRPr lang="en-IN" dirty="0"/>
          </a:p>
          <a:p>
            <a:r>
              <a:rPr lang="it-IT" dirty="0"/>
              <a:t>− Ordine nella collocazione delle parole</a:t>
            </a:r>
          </a:p>
          <a:p>
            <a:r>
              <a:rPr lang="en-IN" dirty="0"/>
              <a:t>− </a:t>
            </a:r>
            <a:r>
              <a:rPr lang="en-IN" dirty="0" err="1"/>
              <a:t>Accordi</a:t>
            </a:r>
            <a:r>
              <a:rPr lang="en-IN" dirty="0"/>
              <a:t> </a:t>
            </a:r>
            <a:r>
              <a:rPr lang="en-IN" dirty="0" err="1"/>
              <a:t>morfosintattici</a:t>
            </a:r>
            <a:endParaRPr lang="en-IN" dirty="0"/>
          </a:p>
          <a:p>
            <a:r>
              <a:rPr lang="en-IN" dirty="0"/>
              <a:t>− </a:t>
            </a:r>
            <a:r>
              <a:rPr lang="en-IN" dirty="0" err="1"/>
              <a:t>Sostituenti</a:t>
            </a:r>
            <a:r>
              <a:rPr lang="en-IN" dirty="0"/>
              <a:t> </a:t>
            </a:r>
            <a:r>
              <a:rPr lang="en-IN" dirty="0" err="1"/>
              <a:t>lessicali</a:t>
            </a:r>
            <a:endParaRPr lang="en-IN" dirty="0"/>
          </a:p>
          <a:p>
            <a:r>
              <a:rPr lang="en-IN" dirty="0"/>
              <a:t>− </a:t>
            </a:r>
            <a:r>
              <a:rPr lang="en-IN" dirty="0" err="1"/>
              <a:t>Connettivi</a:t>
            </a:r>
            <a:endParaRPr lang="en-IN" dirty="0"/>
          </a:p>
        </p:txBody>
      </p:sp>
    </p:spTree>
    <p:extLst>
      <p:ext uri="{BB962C8B-B14F-4D97-AF65-F5344CB8AC3E}">
        <p14:creationId xmlns:p14="http://schemas.microsoft.com/office/powerpoint/2010/main" val="387011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444B0-06AC-4CD1-8E13-0C557ED9FFD4}"/>
              </a:ext>
            </a:extLst>
          </p:cNvPr>
          <p:cNvSpPr>
            <a:spLocks noGrp="1"/>
          </p:cNvSpPr>
          <p:nvPr>
            <p:ph type="title"/>
          </p:nvPr>
        </p:nvSpPr>
        <p:spPr/>
        <p:txBody>
          <a:bodyPr/>
          <a:lstStyle/>
          <a:p>
            <a:pPr algn="ctr"/>
            <a:r>
              <a:rPr lang="en-IN" dirty="0"/>
              <a:t>L’ITALIANO IN INDIA</a:t>
            </a:r>
          </a:p>
        </p:txBody>
      </p:sp>
      <p:sp>
        <p:nvSpPr>
          <p:cNvPr id="3" name="Content Placeholder 2">
            <a:extLst>
              <a:ext uri="{FF2B5EF4-FFF2-40B4-BE49-F238E27FC236}">
                <a16:creationId xmlns:a16="http://schemas.microsoft.com/office/drawing/2014/main" id="{18AEBBFB-1B85-4432-B570-05AD389D7065}"/>
              </a:ext>
            </a:extLst>
          </p:cNvPr>
          <p:cNvSpPr>
            <a:spLocks noGrp="1"/>
          </p:cNvSpPr>
          <p:nvPr>
            <p:ph idx="1"/>
          </p:nvPr>
        </p:nvSpPr>
        <p:spPr/>
        <p:txBody>
          <a:bodyPr>
            <a:normAutofit fontScale="92500" lnSpcReduction="20000"/>
          </a:bodyPr>
          <a:lstStyle/>
          <a:p>
            <a:pPr marL="0" indent="0" algn="ctr">
              <a:lnSpc>
                <a:spcPct val="120000"/>
              </a:lnSpc>
              <a:spcBef>
                <a:spcPts val="0"/>
              </a:spcBef>
              <a:buNone/>
            </a:pPr>
            <a:r>
              <a:rPr lang="it-IT" sz="3600" dirty="0"/>
              <a:t>L1 E MADRELINGUA: ITALIANO E ITALIANO</a:t>
            </a:r>
          </a:p>
          <a:p>
            <a:pPr marL="0" indent="0" algn="ctr">
              <a:lnSpc>
                <a:spcPct val="120000"/>
              </a:lnSpc>
              <a:spcBef>
                <a:spcPts val="0"/>
              </a:spcBef>
              <a:buNone/>
            </a:pPr>
            <a:r>
              <a:rPr lang="it-IT" dirty="0"/>
              <a:t>MA NON SONO SEMPRE LE STESSE </a:t>
            </a:r>
          </a:p>
          <a:p>
            <a:pPr marL="0" indent="0" algn="ctr">
              <a:lnSpc>
                <a:spcPct val="120000"/>
              </a:lnSpc>
              <a:spcBef>
                <a:spcPts val="0"/>
              </a:spcBef>
              <a:buNone/>
            </a:pPr>
            <a:r>
              <a:rPr lang="it-IT" dirty="0"/>
              <a:t>IN MOLTI CASI LA MADRELINGUA IMPARATA COME PRIMA LINGUA A CASA E’ LA STESSA DELLA PRIMA LINGUA IMPARATA A SCUOLA IN CUI TUTTI GLI STUDI VENGONO FATTI. QUESTO E’ QUASI SEMPRE IL CASO IN ITALIA OGGI, MA NON E’ QUESTA LA REALTA’ LINGUISTICA NEI PAESI PLURILINGUI.</a:t>
            </a:r>
          </a:p>
          <a:p>
            <a:pPr marL="0" indent="0" algn="ctr">
              <a:lnSpc>
                <a:spcPct val="120000"/>
              </a:lnSpc>
              <a:spcBef>
                <a:spcPts val="0"/>
              </a:spcBef>
              <a:buNone/>
            </a:pPr>
            <a:r>
              <a:rPr lang="it-IT" sz="3200" dirty="0"/>
              <a:t>Linguistica italiana, 2015, Massimo Palermo         pp.305</a:t>
            </a:r>
            <a:endParaRPr lang="it-IT" dirty="0"/>
          </a:p>
          <a:p>
            <a:pPr marL="0" indent="0" algn="ctr">
              <a:lnSpc>
                <a:spcPct val="120000"/>
              </a:lnSpc>
              <a:spcBef>
                <a:spcPts val="0"/>
              </a:spcBef>
              <a:buNone/>
            </a:pPr>
            <a:endParaRPr lang="it-IT" dirty="0"/>
          </a:p>
          <a:p>
            <a:pPr marL="0" indent="0" algn="ctr">
              <a:lnSpc>
                <a:spcPct val="120000"/>
              </a:lnSpc>
              <a:spcBef>
                <a:spcPts val="0"/>
              </a:spcBef>
              <a:buNone/>
            </a:pPr>
            <a:endParaRPr lang="it-IT" dirty="0"/>
          </a:p>
          <a:p>
            <a:pPr marL="0" indent="0" algn="ctr">
              <a:lnSpc>
                <a:spcPct val="120000"/>
              </a:lnSpc>
              <a:spcBef>
                <a:spcPts val="0"/>
              </a:spcBef>
              <a:buNone/>
            </a:pPr>
            <a:r>
              <a:rPr lang="it-IT" sz="3600" dirty="0"/>
              <a:t>HINDI/MADRELINGUA INDIANA E INGLESE</a:t>
            </a:r>
          </a:p>
          <a:p>
            <a:endParaRPr lang="en-IN" dirty="0"/>
          </a:p>
        </p:txBody>
      </p:sp>
    </p:spTree>
    <p:extLst>
      <p:ext uri="{BB962C8B-B14F-4D97-AF65-F5344CB8AC3E}">
        <p14:creationId xmlns:p14="http://schemas.microsoft.com/office/powerpoint/2010/main" val="3563337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1B4431-3957-4460-B45E-491E465E7A88}"/>
              </a:ext>
            </a:extLst>
          </p:cNvPr>
          <p:cNvSpPr>
            <a:spLocks noGrp="1"/>
          </p:cNvSpPr>
          <p:nvPr>
            <p:ph idx="1"/>
          </p:nvPr>
        </p:nvSpPr>
        <p:spPr>
          <a:xfrm>
            <a:off x="838200" y="195208"/>
            <a:ext cx="10515600" cy="6462445"/>
          </a:xfrm>
        </p:spPr>
        <p:txBody>
          <a:bodyPr>
            <a:normAutofit lnSpcReduction="10000"/>
          </a:bodyPr>
          <a:lstStyle/>
          <a:p>
            <a:pPr marL="0" indent="0" algn="ctr">
              <a:buNone/>
            </a:pPr>
            <a:r>
              <a:rPr lang="en-IN" dirty="0"/>
              <a:t>SOSTITUENTI LESSICALI</a:t>
            </a:r>
          </a:p>
          <a:p>
            <a:pPr marL="0" indent="0">
              <a:buNone/>
            </a:pPr>
            <a:endParaRPr lang="en-IN" dirty="0"/>
          </a:p>
          <a:p>
            <a:pPr marL="742950" indent="-742950">
              <a:lnSpc>
                <a:spcPct val="150000"/>
              </a:lnSpc>
              <a:buFont typeface="+mj-lt"/>
              <a:buAutoNum type="arabicPeriod"/>
            </a:pPr>
            <a:r>
              <a:rPr lang="en-IN" sz="3600" dirty="0" err="1"/>
              <a:t>sinonimi</a:t>
            </a:r>
            <a:endParaRPr lang="en-IN" sz="3600" dirty="0"/>
          </a:p>
          <a:p>
            <a:pPr marL="742950" indent="-742950">
              <a:lnSpc>
                <a:spcPct val="150000"/>
              </a:lnSpc>
              <a:buFont typeface="+mj-lt"/>
              <a:buAutoNum type="arabicPeriod"/>
            </a:pPr>
            <a:r>
              <a:rPr lang="en-IN" sz="3600" dirty="0" err="1"/>
              <a:t>iperonimi</a:t>
            </a:r>
            <a:endParaRPr lang="en-IN" sz="3600" dirty="0"/>
          </a:p>
          <a:p>
            <a:pPr marL="742950" indent="-742950">
              <a:lnSpc>
                <a:spcPct val="150000"/>
              </a:lnSpc>
              <a:buFont typeface="+mj-lt"/>
              <a:buAutoNum type="arabicPeriod"/>
            </a:pPr>
            <a:r>
              <a:rPr lang="en-IN" sz="3600" dirty="0" err="1"/>
              <a:t>iponimi</a:t>
            </a:r>
            <a:endParaRPr lang="en-IN" sz="3600" dirty="0"/>
          </a:p>
          <a:p>
            <a:pPr marL="742950" indent="-742950">
              <a:lnSpc>
                <a:spcPct val="150000"/>
              </a:lnSpc>
              <a:buFont typeface="+mj-lt"/>
              <a:buAutoNum type="arabicPeriod"/>
            </a:pPr>
            <a:r>
              <a:rPr lang="en-IN" sz="3600" dirty="0" err="1"/>
              <a:t>perifrasi</a:t>
            </a:r>
            <a:r>
              <a:rPr lang="en-IN" sz="3600" dirty="0"/>
              <a:t> </a:t>
            </a:r>
          </a:p>
          <a:p>
            <a:pPr marL="742950" indent="-742950">
              <a:lnSpc>
                <a:spcPct val="150000"/>
              </a:lnSpc>
              <a:buFont typeface="+mj-lt"/>
              <a:buAutoNum type="arabicPeriod"/>
            </a:pPr>
            <a:r>
              <a:rPr lang="en-IN" sz="3600" dirty="0" err="1"/>
              <a:t>ellissi</a:t>
            </a:r>
            <a:endParaRPr lang="en-IN" sz="3600" dirty="0"/>
          </a:p>
          <a:p>
            <a:pPr marL="742950" indent="-742950">
              <a:lnSpc>
                <a:spcPct val="150000"/>
              </a:lnSpc>
              <a:buFont typeface="+mj-lt"/>
              <a:buAutoNum type="arabicPeriod"/>
            </a:pPr>
            <a:r>
              <a:rPr lang="en-IN" sz="3600" dirty="0" err="1"/>
              <a:t>anafore</a:t>
            </a:r>
            <a:r>
              <a:rPr lang="en-IN" sz="3600" dirty="0"/>
              <a:t> (</a:t>
            </a:r>
            <a:r>
              <a:rPr lang="en-IN" sz="3600" dirty="0" err="1"/>
              <a:t>pronomi</a:t>
            </a:r>
            <a:r>
              <a:rPr lang="en-IN" sz="3600" dirty="0"/>
              <a:t> </a:t>
            </a:r>
            <a:r>
              <a:rPr lang="en-IN" sz="3600" dirty="0" err="1"/>
              <a:t>personali</a:t>
            </a:r>
            <a:r>
              <a:rPr lang="en-IN" sz="3600" dirty="0"/>
              <a:t>, possessive e </a:t>
            </a:r>
            <a:r>
              <a:rPr lang="en-IN" sz="3600" dirty="0" err="1"/>
              <a:t>aggettivi</a:t>
            </a:r>
            <a:r>
              <a:rPr lang="en-IN" sz="3600" dirty="0"/>
              <a:t>)</a:t>
            </a:r>
          </a:p>
        </p:txBody>
      </p:sp>
    </p:spTree>
    <p:extLst>
      <p:ext uri="{BB962C8B-B14F-4D97-AF65-F5344CB8AC3E}">
        <p14:creationId xmlns:p14="http://schemas.microsoft.com/office/powerpoint/2010/main" val="2335751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6C21D-5DCF-4CF0-BA4D-4CD3759EEF43}"/>
              </a:ext>
            </a:extLst>
          </p:cNvPr>
          <p:cNvSpPr>
            <a:spLocks noGrp="1"/>
          </p:cNvSpPr>
          <p:nvPr>
            <p:ph type="title"/>
          </p:nvPr>
        </p:nvSpPr>
        <p:spPr/>
        <p:txBody>
          <a:bodyPr/>
          <a:lstStyle/>
          <a:p>
            <a:r>
              <a:rPr lang="en-IN" dirty="0"/>
              <a:t>ALTRI CONCETTI IMPORTANTI</a:t>
            </a:r>
          </a:p>
        </p:txBody>
      </p:sp>
      <p:sp>
        <p:nvSpPr>
          <p:cNvPr id="3" name="Content Placeholder 2">
            <a:extLst>
              <a:ext uri="{FF2B5EF4-FFF2-40B4-BE49-F238E27FC236}">
                <a16:creationId xmlns:a16="http://schemas.microsoft.com/office/drawing/2014/main" id="{0B67F40E-11FA-4493-9461-639F8BC0C7A4}"/>
              </a:ext>
            </a:extLst>
          </p:cNvPr>
          <p:cNvSpPr>
            <a:spLocks noGrp="1"/>
          </p:cNvSpPr>
          <p:nvPr>
            <p:ph idx="1"/>
          </p:nvPr>
        </p:nvSpPr>
        <p:spPr/>
        <p:txBody>
          <a:bodyPr/>
          <a:lstStyle/>
          <a:p>
            <a:r>
              <a:rPr lang="en-IN" dirty="0"/>
              <a:t>CONTESTO E COTESTO</a:t>
            </a:r>
          </a:p>
          <a:p>
            <a:r>
              <a:rPr lang="en-IN" dirty="0"/>
              <a:t>ANAFORA, CATAFORA, DEISSI</a:t>
            </a:r>
          </a:p>
          <a:p>
            <a:r>
              <a:rPr lang="en-IN" dirty="0"/>
              <a:t>SINTAGMA</a:t>
            </a:r>
          </a:p>
          <a:p>
            <a:r>
              <a:rPr lang="en-IN" dirty="0"/>
              <a:t>FRASE SEMPLICE </a:t>
            </a:r>
          </a:p>
          <a:p>
            <a:r>
              <a:rPr lang="en-IN" dirty="0"/>
              <a:t>LE VALENZE</a:t>
            </a:r>
          </a:p>
          <a:p>
            <a:r>
              <a:rPr lang="en-IN" dirty="0"/>
              <a:t>SOGGETTO</a:t>
            </a:r>
          </a:p>
          <a:p>
            <a:r>
              <a:rPr lang="en-IN" dirty="0"/>
              <a:t>VERBO</a:t>
            </a:r>
          </a:p>
          <a:p>
            <a:r>
              <a:rPr lang="en-IN" dirty="0"/>
              <a:t>ORDINE MARCATO</a:t>
            </a:r>
          </a:p>
          <a:p>
            <a:endParaRPr lang="en-IN" dirty="0"/>
          </a:p>
        </p:txBody>
      </p:sp>
    </p:spTree>
    <p:extLst>
      <p:ext uri="{BB962C8B-B14F-4D97-AF65-F5344CB8AC3E}">
        <p14:creationId xmlns:p14="http://schemas.microsoft.com/office/powerpoint/2010/main" val="3926260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D6D24-0F64-477B-A8F4-7B55F8C53F77}"/>
              </a:ext>
            </a:extLst>
          </p:cNvPr>
          <p:cNvSpPr>
            <a:spLocks noGrp="1"/>
          </p:cNvSpPr>
          <p:nvPr>
            <p:ph type="title"/>
          </p:nvPr>
        </p:nvSpPr>
        <p:spPr>
          <a:xfrm>
            <a:off x="838200" y="113016"/>
            <a:ext cx="10515600" cy="883578"/>
          </a:xfrm>
        </p:spPr>
        <p:txBody>
          <a:bodyPr>
            <a:normAutofit fontScale="90000"/>
          </a:bodyPr>
          <a:lstStyle/>
          <a:p>
            <a:pPr algn="ctr"/>
            <a:br>
              <a:rPr lang="en-IN" dirty="0"/>
            </a:br>
            <a:r>
              <a:rPr lang="en-IN" dirty="0"/>
              <a:t>FRASE COMPLESSA</a:t>
            </a:r>
            <a:br>
              <a:rPr lang="en-IN" dirty="0"/>
            </a:br>
            <a:endParaRPr lang="en-IN" dirty="0"/>
          </a:p>
        </p:txBody>
      </p:sp>
      <p:sp>
        <p:nvSpPr>
          <p:cNvPr id="3" name="Content Placeholder 2">
            <a:extLst>
              <a:ext uri="{FF2B5EF4-FFF2-40B4-BE49-F238E27FC236}">
                <a16:creationId xmlns:a16="http://schemas.microsoft.com/office/drawing/2014/main" id="{4EDE5C95-354F-4933-A7BA-D89E82BFCCEE}"/>
              </a:ext>
            </a:extLst>
          </p:cNvPr>
          <p:cNvSpPr>
            <a:spLocks noGrp="1"/>
          </p:cNvSpPr>
          <p:nvPr>
            <p:ph idx="1"/>
          </p:nvPr>
        </p:nvSpPr>
        <p:spPr>
          <a:xfrm>
            <a:off x="838200" y="996594"/>
            <a:ext cx="10515600" cy="5180369"/>
          </a:xfrm>
        </p:spPr>
        <p:txBody>
          <a:bodyPr/>
          <a:lstStyle/>
          <a:p>
            <a:r>
              <a:rPr lang="en-IN" dirty="0"/>
              <a:t>COORDINAZIONE—copulative, </a:t>
            </a:r>
            <a:r>
              <a:rPr lang="en-IN" dirty="0" err="1"/>
              <a:t>avversativa</a:t>
            </a:r>
            <a:r>
              <a:rPr lang="en-IN" dirty="0"/>
              <a:t>, </a:t>
            </a:r>
            <a:r>
              <a:rPr lang="en-IN" dirty="0" err="1"/>
              <a:t>disgiuntiva</a:t>
            </a:r>
            <a:r>
              <a:rPr lang="en-IN" dirty="0"/>
              <a:t>, conclusive, </a:t>
            </a:r>
            <a:r>
              <a:rPr lang="en-IN" dirty="0" err="1"/>
              <a:t>dichiarativa</a:t>
            </a:r>
            <a:endParaRPr lang="en-IN" dirty="0"/>
          </a:p>
          <a:p>
            <a:endParaRPr lang="en-IN" dirty="0"/>
          </a:p>
          <a:p>
            <a:r>
              <a:rPr lang="en-IN" dirty="0"/>
              <a:t>SUBORDINAZIONE-</a:t>
            </a:r>
            <a:r>
              <a:rPr lang="en-IN" dirty="0" err="1"/>
              <a:t>argomentali</a:t>
            </a:r>
            <a:r>
              <a:rPr lang="en-IN" dirty="0"/>
              <a:t>, non </a:t>
            </a:r>
            <a:r>
              <a:rPr lang="en-IN" dirty="0" err="1"/>
              <a:t>argomentali</a:t>
            </a:r>
            <a:r>
              <a:rPr lang="en-IN" dirty="0"/>
              <a:t>, relative</a:t>
            </a:r>
          </a:p>
          <a:p>
            <a:endParaRPr lang="en-IN" dirty="0"/>
          </a:p>
          <a:p>
            <a:r>
              <a:rPr lang="en-IN" dirty="0"/>
              <a:t>GIUSTAPPOSIZIONE</a:t>
            </a:r>
          </a:p>
          <a:p>
            <a:endParaRPr lang="en-IN" dirty="0"/>
          </a:p>
        </p:txBody>
      </p:sp>
    </p:spTree>
    <p:extLst>
      <p:ext uri="{BB962C8B-B14F-4D97-AF65-F5344CB8AC3E}">
        <p14:creationId xmlns:p14="http://schemas.microsoft.com/office/powerpoint/2010/main" val="3958281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09E3AA-9704-498E-A058-1AB3E3CF410E}"/>
              </a:ext>
            </a:extLst>
          </p:cNvPr>
          <p:cNvSpPr>
            <a:spLocks noGrp="1"/>
          </p:cNvSpPr>
          <p:nvPr>
            <p:ph idx="1"/>
          </p:nvPr>
        </p:nvSpPr>
        <p:spPr>
          <a:xfrm>
            <a:off x="838200" y="256854"/>
            <a:ext cx="10515600" cy="5920109"/>
          </a:xfrm>
        </p:spPr>
        <p:txBody>
          <a:bodyPr/>
          <a:lstStyle/>
          <a:p>
            <a:pPr>
              <a:lnSpc>
                <a:spcPct val="300000"/>
              </a:lnSpc>
              <a:buFont typeface="Wingdings" panose="05000000000000000000" pitchFamily="2" charset="2"/>
              <a:buChar char="Ø"/>
            </a:pPr>
            <a:r>
              <a:rPr lang="en-IN" dirty="0"/>
              <a:t>INCISI E COSTRUZIONI ASSOLUTE</a:t>
            </a:r>
          </a:p>
          <a:p>
            <a:pPr>
              <a:lnSpc>
                <a:spcPct val="300000"/>
              </a:lnSpc>
              <a:buFont typeface="Wingdings" panose="05000000000000000000" pitchFamily="2" charset="2"/>
              <a:buChar char="Ø"/>
            </a:pPr>
            <a:r>
              <a:rPr lang="en-IN" dirty="0"/>
              <a:t>NOMINALIZZAZIONI</a:t>
            </a:r>
          </a:p>
          <a:p>
            <a:pPr>
              <a:lnSpc>
                <a:spcPct val="300000"/>
              </a:lnSpc>
              <a:buFont typeface="Wingdings" panose="05000000000000000000" pitchFamily="2" charset="2"/>
              <a:buChar char="Ø"/>
            </a:pPr>
            <a:r>
              <a:rPr lang="en-IN" dirty="0"/>
              <a:t>CONNETTIVI</a:t>
            </a:r>
          </a:p>
          <a:p>
            <a:pPr>
              <a:lnSpc>
                <a:spcPct val="300000"/>
              </a:lnSpc>
              <a:buFont typeface="Wingdings" panose="05000000000000000000" pitchFamily="2" charset="2"/>
              <a:buChar char="Ø"/>
            </a:pPr>
            <a:r>
              <a:rPr lang="en-IN" dirty="0"/>
              <a:t>PUNTEGGIATURA</a:t>
            </a:r>
          </a:p>
        </p:txBody>
      </p:sp>
    </p:spTree>
    <p:extLst>
      <p:ext uri="{BB962C8B-B14F-4D97-AF65-F5344CB8AC3E}">
        <p14:creationId xmlns:p14="http://schemas.microsoft.com/office/powerpoint/2010/main" val="1403504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07145-9828-48CB-8386-1E07E08665DB}"/>
              </a:ext>
            </a:extLst>
          </p:cNvPr>
          <p:cNvSpPr>
            <a:spLocks noGrp="1"/>
          </p:cNvSpPr>
          <p:nvPr>
            <p:ph idx="1"/>
          </p:nvPr>
        </p:nvSpPr>
        <p:spPr/>
        <p:txBody>
          <a:bodyPr>
            <a:normAutofit/>
          </a:bodyPr>
          <a:lstStyle/>
          <a:p>
            <a:pPr marL="0" indent="0" algn="ctr">
              <a:buNone/>
            </a:pPr>
            <a:r>
              <a:rPr lang="en-IN" sz="4000" dirty="0"/>
              <a:t>FINE PROGRAMMA-PRIMA PARTE</a:t>
            </a:r>
          </a:p>
        </p:txBody>
      </p:sp>
    </p:spTree>
    <p:extLst>
      <p:ext uri="{BB962C8B-B14F-4D97-AF65-F5344CB8AC3E}">
        <p14:creationId xmlns:p14="http://schemas.microsoft.com/office/powerpoint/2010/main" val="1790330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EFBF0-02DB-421A-9B7D-72F6408D22BC}"/>
              </a:ext>
            </a:extLst>
          </p:cNvPr>
          <p:cNvSpPr>
            <a:spLocks noGrp="1"/>
          </p:cNvSpPr>
          <p:nvPr>
            <p:ph type="title"/>
          </p:nvPr>
        </p:nvSpPr>
        <p:spPr/>
        <p:txBody>
          <a:bodyPr/>
          <a:lstStyle/>
          <a:p>
            <a:pPr algn="ctr"/>
            <a:r>
              <a:rPr lang="en-IN" dirty="0"/>
              <a:t>PROVA</a:t>
            </a:r>
          </a:p>
        </p:txBody>
      </p:sp>
      <p:sp>
        <p:nvSpPr>
          <p:cNvPr id="3" name="Content Placeholder 2">
            <a:extLst>
              <a:ext uri="{FF2B5EF4-FFF2-40B4-BE49-F238E27FC236}">
                <a16:creationId xmlns:a16="http://schemas.microsoft.com/office/drawing/2014/main" id="{2DAA7215-550A-48AA-9944-755C5255D225}"/>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r>
              <a:rPr lang="en-IN" dirty="0"/>
              <a:t>1. </a:t>
            </a:r>
            <a:r>
              <a:rPr lang="it-IT" dirty="0"/>
              <a:t>SPIEGATE IL PASSAGGIO DELLA PAROLA LATINA “LACTEM” ALLA PAROLA ITALIANA “LATTE”.</a:t>
            </a:r>
            <a:endParaRPr lang="en-IN" dirty="0"/>
          </a:p>
          <a:p>
            <a:pPr marL="0" indent="0">
              <a:buNone/>
            </a:pPr>
            <a:endParaRPr lang="en-IN" dirty="0"/>
          </a:p>
        </p:txBody>
      </p:sp>
    </p:spTree>
    <p:extLst>
      <p:ext uri="{BB962C8B-B14F-4D97-AF65-F5344CB8AC3E}">
        <p14:creationId xmlns:p14="http://schemas.microsoft.com/office/powerpoint/2010/main" val="2466398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A09BA5-DCE6-4F1A-BE99-2C71008493ED}"/>
              </a:ext>
            </a:extLst>
          </p:cNvPr>
          <p:cNvSpPr>
            <a:spLocks noGrp="1"/>
          </p:cNvSpPr>
          <p:nvPr>
            <p:ph idx="1"/>
          </p:nvPr>
        </p:nvSpPr>
        <p:spPr>
          <a:xfrm>
            <a:off x="838200" y="472611"/>
            <a:ext cx="10515600" cy="5704352"/>
          </a:xfrm>
        </p:spPr>
        <p:txBody>
          <a:bodyPr>
            <a:normAutofit fontScale="92500" lnSpcReduction="10000"/>
          </a:bodyPr>
          <a:lstStyle/>
          <a:p>
            <a:pPr marL="0" indent="0">
              <a:lnSpc>
                <a:spcPct val="150000"/>
              </a:lnSpc>
              <a:buNone/>
            </a:pPr>
            <a:r>
              <a:rPr lang="it-IT" dirty="0"/>
              <a:t>IDENTIFICATE IL DOCUMENTO DAL QUALE PROVIENE IL TESTO CHE SEGUE E SPIEGATE LA SUA IMPORTANZA PER LA STORIA DELLA LINGUA ITALIANA. </a:t>
            </a:r>
          </a:p>
          <a:p>
            <a:pPr marL="0" indent="0">
              <a:lnSpc>
                <a:spcPct val="150000"/>
              </a:lnSpc>
              <a:buNone/>
            </a:pPr>
            <a:r>
              <a:rPr lang="it-IT" i="1" dirty="0" err="1"/>
              <a:t>Altissimu</a:t>
            </a:r>
            <a:r>
              <a:rPr lang="it-IT" i="1" dirty="0"/>
              <a:t>, onnipotente, bon Signore, tue so’ le laude, la gloria e l’</a:t>
            </a:r>
            <a:r>
              <a:rPr lang="it-IT" i="1" dirty="0" err="1"/>
              <a:t>honore</a:t>
            </a:r>
            <a:r>
              <a:rPr lang="it-IT" i="1" dirty="0"/>
              <a:t> et </a:t>
            </a:r>
            <a:r>
              <a:rPr lang="it-IT" i="1" dirty="0" err="1"/>
              <a:t>onne</a:t>
            </a:r>
            <a:r>
              <a:rPr lang="it-IT" i="1" dirty="0"/>
              <a:t> </a:t>
            </a:r>
            <a:r>
              <a:rPr lang="it-IT" i="1" dirty="0" err="1"/>
              <a:t>benedictione</a:t>
            </a:r>
            <a:r>
              <a:rPr lang="it-IT" i="1" dirty="0"/>
              <a:t>.</a:t>
            </a:r>
          </a:p>
          <a:p>
            <a:pPr marL="0" indent="0">
              <a:lnSpc>
                <a:spcPct val="150000"/>
              </a:lnSpc>
              <a:buNone/>
            </a:pPr>
            <a:r>
              <a:rPr lang="en-IN" dirty="0"/>
              <a:t>(30 parole)</a:t>
            </a:r>
            <a:endParaRPr lang="it-IT" dirty="0"/>
          </a:p>
          <a:p>
            <a:pPr marL="0" indent="0">
              <a:lnSpc>
                <a:spcPct val="150000"/>
              </a:lnSpc>
              <a:buNone/>
            </a:pPr>
            <a:r>
              <a:rPr lang="it-IT" dirty="0"/>
              <a:t>SPIEGATE, INOLTRE, COME SI COLLOCANO LE PAROLE SEGUENTI DAL PUNTO DI VISTA DELL’EVOLUZIONE DELLA LINGUA: “</a:t>
            </a:r>
            <a:r>
              <a:rPr lang="it-IT" dirty="0" err="1"/>
              <a:t>altissimu</a:t>
            </a:r>
            <a:r>
              <a:rPr lang="it-IT" dirty="0"/>
              <a:t>”, “bon”, “l’</a:t>
            </a:r>
            <a:r>
              <a:rPr lang="it-IT" dirty="0" err="1"/>
              <a:t>honore</a:t>
            </a:r>
            <a:r>
              <a:rPr lang="it-IT" dirty="0"/>
              <a:t>”, “tue”, “laude”</a:t>
            </a:r>
          </a:p>
          <a:p>
            <a:pPr marL="0" indent="0">
              <a:lnSpc>
                <a:spcPct val="150000"/>
              </a:lnSpc>
              <a:buNone/>
            </a:pPr>
            <a:r>
              <a:rPr lang="it-IT" dirty="0"/>
              <a:t>(100 parole)</a:t>
            </a:r>
            <a:endParaRPr lang="en-IN" dirty="0"/>
          </a:p>
          <a:p>
            <a:pPr marL="0" indent="0">
              <a:lnSpc>
                <a:spcPct val="150000"/>
              </a:lnSpc>
              <a:buNone/>
            </a:pPr>
            <a:endParaRPr lang="en-IN" dirty="0"/>
          </a:p>
        </p:txBody>
      </p:sp>
    </p:spTree>
    <p:extLst>
      <p:ext uri="{BB962C8B-B14F-4D97-AF65-F5344CB8AC3E}">
        <p14:creationId xmlns:p14="http://schemas.microsoft.com/office/powerpoint/2010/main" val="17823352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09AB6-A597-4EAE-8878-2676B178EA58}"/>
              </a:ext>
            </a:extLst>
          </p:cNvPr>
          <p:cNvSpPr>
            <a:spLocks noGrp="1"/>
          </p:cNvSpPr>
          <p:nvPr>
            <p:ph idx="1"/>
          </p:nvPr>
        </p:nvSpPr>
        <p:spPr>
          <a:xfrm>
            <a:off x="283396" y="349321"/>
            <a:ext cx="11737368" cy="6508679"/>
          </a:xfrm>
        </p:spPr>
        <p:txBody>
          <a:bodyPr>
            <a:normAutofit fontScale="92500" lnSpcReduction="10000"/>
          </a:bodyPr>
          <a:lstStyle/>
          <a:p>
            <a:pPr marL="0" indent="0">
              <a:buNone/>
            </a:pPr>
            <a:r>
              <a:rPr lang="it-IT" dirty="0"/>
              <a:t>Descrivete le caratteristiche del testo (50 parole per ogni parte della risposta) facendo riferimento ai seguenti concetti con esempi tratti dai due testi dati: </a:t>
            </a:r>
            <a:endParaRPr lang="en-IN" dirty="0"/>
          </a:p>
          <a:p>
            <a:pPr marL="514350" lvl="0" indent="-514350">
              <a:buFont typeface="+mj-lt"/>
              <a:buAutoNum type="arabicPeriod"/>
            </a:pPr>
            <a:r>
              <a:rPr lang="it-IT" dirty="0"/>
              <a:t>TESTO</a:t>
            </a:r>
            <a:endParaRPr lang="en-IN" dirty="0"/>
          </a:p>
          <a:p>
            <a:pPr marL="514350" lvl="0" indent="-514350">
              <a:buFont typeface="+mj-lt"/>
              <a:buAutoNum type="arabicPeriod"/>
            </a:pPr>
            <a:r>
              <a:rPr lang="it-IT" dirty="0"/>
              <a:t>COESIONE</a:t>
            </a:r>
            <a:endParaRPr lang="en-IN" dirty="0"/>
          </a:p>
          <a:p>
            <a:pPr marL="514350" lvl="0" indent="-514350">
              <a:buFont typeface="+mj-lt"/>
              <a:buAutoNum type="arabicPeriod"/>
            </a:pPr>
            <a:r>
              <a:rPr lang="it-IT" dirty="0"/>
              <a:t>COERENZA</a:t>
            </a:r>
            <a:endParaRPr lang="en-IN" dirty="0"/>
          </a:p>
          <a:p>
            <a:pPr marL="514350" lvl="0" indent="-514350">
              <a:buFont typeface="+mj-lt"/>
              <a:buAutoNum type="arabicPeriod"/>
            </a:pPr>
            <a:r>
              <a:rPr lang="it-IT" dirty="0"/>
              <a:t>LESSICO</a:t>
            </a:r>
            <a:endParaRPr lang="en-IN" dirty="0"/>
          </a:p>
          <a:p>
            <a:pPr marL="514350" lvl="0" indent="-514350">
              <a:buFont typeface="+mj-lt"/>
              <a:buAutoNum type="arabicPeriod"/>
            </a:pPr>
            <a:r>
              <a:rPr lang="it-IT" dirty="0"/>
              <a:t>ACQUISIZIONE</a:t>
            </a:r>
            <a:endParaRPr lang="en-IN" dirty="0"/>
          </a:p>
          <a:p>
            <a:pPr marL="514350" lvl="0" indent="-514350">
              <a:buFont typeface="+mj-lt"/>
              <a:buAutoNum type="arabicPeriod"/>
            </a:pPr>
            <a:r>
              <a:rPr lang="it-IT" dirty="0"/>
              <a:t>APPRENDIMENTO</a:t>
            </a:r>
            <a:endParaRPr lang="en-IN" dirty="0"/>
          </a:p>
          <a:p>
            <a:pPr marL="514350" lvl="0" indent="-514350">
              <a:buFont typeface="+mj-lt"/>
              <a:buAutoNum type="arabicPeriod"/>
            </a:pPr>
            <a:r>
              <a:rPr lang="it-IT" dirty="0"/>
              <a:t>INTERLINGUA</a:t>
            </a:r>
            <a:endParaRPr lang="en-IN" dirty="0"/>
          </a:p>
          <a:p>
            <a:pPr marL="514350" lvl="0" indent="-514350">
              <a:buFont typeface="+mj-lt"/>
              <a:buAutoNum type="arabicPeriod"/>
            </a:pPr>
            <a:r>
              <a:rPr lang="it-IT" dirty="0"/>
              <a:t>LINGUA STRANIERA</a:t>
            </a:r>
            <a:endParaRPr lang="en-IN" dirty="0"/>
          </a:p>
          <a:p>
            <a:pPr marL="514350" lvl="0" indent="-514350">
              <a:buFont typeface="+mj-lt"/>
              <a:buAutoNum type="arabicPeriod"/>
            </a:pPr>
            <a:r>
              <a:rPr lang="it-IT" dirty="0"/>
              <a:t>LINGUA SECONDA</a:t>
            </a:r>
            <a:endParaRPr lang="en-IN" dirty="0"/>
          </a:p>
          <a:p>
            <a:pPr marL="514350" lvl="0" indent="-514350">
              <a:buFont typeface="+mj-lt"/>
              <a:buAutoNum type="arabicPeriod"/>
            </a:pPr>
            <a:r>
              <a:rPr lang="it-IT" dirty="0"/>
              <a:t>FORME DEVIANTI</a:t>
            </a:r>
            <a:endParaRPr lang="en-IN" dirty="0"/>
          </a:p>
          <a:p>
            <a:pPr marL="514350" lvl="0" indent="-514350">
              <a:buFont typeface="+mj-lt"/>
              <a:buAutoNum type="arabicPeriod"/>
            </a:pPr>
            <a:r>
              <a:rPr lang="it-IT" dirty="0"/>
              <a:t>MORFOSINTASSI</a:t>
            </a:r>
            <a:endParaRPr lang="en-IN" dirty="0"/>
          </a:p>
          <a:p>
            <a:pPr marL="514350" lvl="0" indent="-514350">
              <a:buFont typeface="+mj-lt"/>
              <a:buAutoNum type="arabicPeriod"/>
            </a:pPr>
            <a:r>
              <a:rPr lang="it-IT" dirty="0"/>
              <a:t>LINGUAMADRE</a:t>
            </a:r>
            <a:endParaRPr lang="en-IN" dirty="0"/>
          </a:p>
          <a:p>
            <a:endParaRPr lang="en-IN" dirty="0"/>
          </a:p>
          <a:p>
            <a:endParaRPr lang="en-IN" dirty="0"/>
          </a:p>
        </p:txBody>
      </p:sp>
    </p:spTree>
    <p:extLst>
      <p:ext uri="{BB962C8B-B14F-4D97-AF65-F5344CB8AC3E}">
        <p14:creationId xmlns:p14="http://schemas.microsoft.com/office/powerpoint/2010/main" val="23799678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5899-C0A7-4114-8476-68F4F9F58CD7}"/>
              </a:ext>
            </a:extLst>
          </p:cNvPr>
          <p:cNvSpPr>
            <a:spLocks noGrp="1"/>
          </p:cNvSpPr>
          <p:nvPr>
            <p:ph type="title"/>
          </p:nvPr>
        </p:nvSpPr>
        <p:spPr/>
        <p:txBody>
          <a:bodyPr/>
          <a:lstStyle/>
          <a:p>
            <a:pPr algn="ctr"/>
            <a:r>
              <a:rPr lang="en-IN" dirty="0"/>
              <a:t>GRUPPO M</a:t>
            </a:r>
          </a:p>
        </p:txBody>
      </p:sp>
      <p:sp>
        <p:nvSpPr>
          <p:cNvPr id="3" name="Content Placeholder 2">
            <a:extLst>
              <a:ext uri="{FF2B5EF4-FFF2-40B4-BE49-F238E27FC236}">
                <a16:creationId xmlns:a16="http://schemas.microsoft.com/office/drawing/2014/main" id="{69D0FB68-2EDA-4431-9EAB-410DAB32735A}"/>
              </a:ext>
            </a:extLst>
          </p:cNvPr>
          <p:cNvSpPr>
            <a:spLocks noGrp="1"/>
          </p:cNvSpPr>
          <p:nvPr>
            <p:ph idx="1"/>
          </p:nvPr>
        </p:nvSpPr>
        <p:spPr>
          <a:xfrm>
            <a:off x="838200" y="1825624"/>
            <a:ext cx="10515600" cy="4955319"/>
          </a:xfrm>
        </p:spPr>
        <p:txBody>
          <a:bodyPr>
            <a:normAutofit/>
          </a:bodyPr>
          <a:lstStyle/>
          <a:p>
            <a:pPr marL="0" lvl="0" indent="0" algn="just">
              <a:buNone/>
            </a:pPr>
            <a:r>
              <a:rPr lang="it-IT" dirty="0"/>
              <a:t>Alla ricerca di Luigi la rana </a:t>
            </a:r>
            <a:endParaRPr lang="en-IN" dirty="0"/>
          </a:p>
          <a:p>
            <a:pPr marL="0" indent="0" algn="just">
              <a:buNone/>
            </a:pPr>
            <a:r>
              <a:rPr lang="it-IT" sz="3200" dirty="0"/>
              <a:t>Avevo appena compiuto 10 anni, ormai ero grande, e un giorno mentre stavo facendo una passeggiata col nonno mi trovai davanti una piccola rana. Si avvicinò lentamente a me, come se volesse diventare mia amica, e così successe. Le diedi il nome di 'Luigi' poiché era quello di mio nonno, che da lì a pochi giorni persi. Decisi di metterla in un piccolo contenitore, in modo che avesse un poco d'aria, ma che non riuscisse a scappare. La sera prima io e il mio cane Rufus la stavamo osservando, e la stessa notte, scappò. </a:t>
            </a:r>
            <a:endParaRPr lang="en-IN" sz="3200" dirty="0"/>
          </a:p>
          <a:p>
            <a:pPr algn="just"/>
            <a:endParaRPr lang="en-IN" dirty="0"/>
          </a:p>
        </p:txBody>
      </p:sp>
    </p:spTree>
    <p:extLst>
      <p:ext uri="{BB962C8B-B14F-4D97-AF65-F5344CB8AC3E}">
        <p14:creationId xmlns:p14="http://schemas.microsoft.com/office/powerpoint/2010/main" val="3801566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7753F-8CD2-4470-8B35-551C4741AE5D}"/>
              </a:ext>
            </a:extLst>
          </p:cNvPr>
          <p:cNvSpPr>
            <a:spLocks noGrp="1"/>
          </p:cNvSpPr>
          <p:nvPr>
            <p:ph type="title"/>
          </p:nvPr>
        </p:nvSpPr>
        <p:spPr/>
        <p:txBody>
          <a:bodyPr/>
          <a:lstStyle/>
          <a:p>
            <a:pPr algn="ctr"/>
            <a:r>
              <a:rPr lang="en-IN" dirty="0"/>
              <a:t>GRUPPO A</a:t>
            </a:r>
          </a:p>
        </p:txBody>
      </p:sp>
      <p:sp>
        <p:nvSpPr>
          <p:cNvPr id="3" name="Content Placeholder 2">
            <a:extLst>
              <a:ext uri="{FF2B5EF4-FFF2-40B4-BE49-F238E27FC236}">
                <a16:creationId xmlns:a16="http://schemas.microsoft.com/office/drawing/2014/main" id="{6EC0B125-7F68-4ECD-9CEE-C6B7B4820836}"/>
              </a:ext>
            </a:extLst>
          </p:cNvPr>
          <p:cNvSpPr>
            <a:spLocks noGrp="1"/>
          </p:cNvSpPr>
          <p:nvPr>
            <p:ph idx="1"/>
          </p:nvPr>
        </p:nvSpPr>
        <p:spPr/>
        <p:txBody>
          <a:bodyPr>
            <a:noAutofit/>
          </a:bodyPr>
          <a:lstStyle/>
          <a:p>
            <a:pPr marL="0" indent="0" algn="just">
              <a:lnSpc>
                <a:spcPct val="150000"/>
              </a:lnSpc>
              <a:buNone/>
            </a:pPr>
            <a:r>
              <a:rPr lang="it-IT" sz="3200" dirty="0"/>
              <a:t>C’è un bambino, un cane e una rana. Loro sono </a:t>
            </a:r>
            <a:r>
              <a:rPr lang="it-IT" sz="3200" dirty="0" err="1"/>
              <a:t>giocono</a:t>
            </a:r>
            <a:r>
              <a:rPr lang="it-IT" sz="3200" dirty="0"/>
              <a:t> insieme. La rana è nel barattolo e il bambino sede sulla tavolo. Dopo aver giocato, il bambino e il cane dormono sul letto. </a:t>
            </a:r>
            <a:r>
              <a:rPr lang="it-IT" sz="3200" dirty="0" err="1"/>
              <a:t>Improvisamente</a:t>
            </a:r>
            <a:r>
              <a:rPr lang="it-IT" sz="3200" dirty="0"/>
              <a:t>, la rana esce il barattolo. Il bambino sveglia e inizia per cercare la rana in ogni posto. Il bambino chiama il barattolo. E il cane cade dalla finestra.</a:t>
            </a:r>
            <a:endParaRPr lang="en-IN" sz="3200" dirty="0"/>
          </a:p>
        </p:txBody>
      </p:sp>
    </p:spTree>
    <p:extLst>
      <p:ext uri="{BB962C8B-B14F-4D97-AF65-F5344CB8AC3E}">
        <p14:creationId xmlns:p14="http://schemas.microsoft.com/office/powerpoint/2010/main" val="3209818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86D1E-BE62-4903-A9A9-4234827A47D4}"/>
              </a:ext>
            </a:extLst>
          </p:cNvPr>
          <p:cNvSpPr>
            <a:spLocks noGrp="1"/>
          </p:cNvSpPr>
          <p:nvPr>
            <p:ph type="title"/>
          </p:nvPr>
        </p:nvSpPr>
        <p:spPr>
          <a:xfrm>
            <a:off x="838200" y="365126"/>
            <a:ext cx="10515600" cy="1278740"/>
          </a:xfrm>
        </p:spPr>
        <p:txBody>
          <a:bodyPr>
            <a:normAutofit fontScale="90000"/>
          </a:bodyPr>
          <a:lstStyle/>
          <a:p>
            <a:pPr algn="ctr"/>
            <a:br>
              <a:rPr lang="it-IT" dirty="0"/>
            </a:br>
            <a:r>
              <a:rPr lang="it-IT" dirty="0"/>
              <a:t>LINGUA SECONDA E LINGUA STRANIERA</a:t>
            </a:r>
            <a:br>
              <a:rPr lang="it-IT" dirty="0"/>
            </a:br>
            <a:endParaRPr lang="en-IN" dirty="0"/>
          </a:p>
        </p:txBody>
      </p:sp>
      <p:sp>
        <p:nvSpPr>
          <p:cNvPr id="3" name="Content Placeholder 2">
            <a:extLst>
              <a:ext uri="{FF2B5EF4-FFF2-40B4-BE49-F238E27FC236}">
                <a16:creationId xmlns:a16="http://schemas.microsoft.com/office/drawing/2014/main" id="{DCE50300-669E-4F26-8442-87FA75F76782}"/>
              </a:ext>
            </a:extLst>
          </p:cNvPr>
          <p:cNvSpPr>
            <a:spLocks noGrp="1"/>
          </p:cNvSpPr>
          <p:nvPr>
            <p:ph idx="1"/>
          </p:nvPr>
        </p:nvSpPr>
        <p:spPr/>
        <p:txBody>
          <a:bodyPr>
            <a:normAutofit/>
          </a:bodyPr>
          <a:lstStyle/>
          <a:p>
            <a:pPr algn="ctr"/>
            <a:r>
              <a:rPr lang="it-IT" dirty="0"/>
              <a:t>DIFFERENZA FRA UNA LINGUA SECONDA E UNA LINGUA STRANIERA</a:t>
            </a:r>
          </a:p>
          <a:p>
            <a:pPr algn="ctr"/>
            <a:endParaRPr lang="it-IT" dirty="0"/>
          </a:p>
          <a:p>
            <a:pPr algn="ctr"/>
            <a:r>
              <a:rPr lang="it-IT" dirty="0"/>
              <a:t>Un immigrato che impara l’italiano in Italia lo impara come una seconda lingua</a:t>
            </a:r>
          </a:p>
          <a:p>
            <a:pPr algn="ctr"/>
            <a:endParaRPr lang="it-IT" dirty="0"/>
          </a:p>
          <a:p>
            <a:pPr algn="ctr"/>
            <a:r>
              <a:rPr lang="it-IT" dirty="0"/>
              <a:t>Chi studia l’italiano in un altro paese dove non si sente parlare l’italiano normalmente lo impara come una lingua straniera</a:t>
            </a:r>
          </a:p>
          <a:p>
            <a:pPr algn="ctr"/>
            <a:endParaRPr lang="it-IT" dirty="0"/>
          </a:p>
          <a:p>
            <a:pPr algn="ctr"/>
            <a:r>
              <a:rPr lang="it-IT" dirty="0"/>
              <a:t>La differenza sta nell’input!</a:t>
            </a:r>
          </a:p>
          <a:p>
            <a:endParaRPr lang="en-IN" dirty="0"/>
          </a:p>
        </p:txBody>
      </p:sp>
    </p:spTree>
    <p:extLst>
      <p:ext uri="{BB962C8B-B14F-4D97-AF65-F5344CB8AC3E}">
        <p14:creationId xmlns:p14="http://schemas.microsoft.com/office/powerpoint/2010/main" val="1963634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A10D78-87EE-4F06-8962-A4C2AEC09AA7}"/>
              </a:ext>
            </a:extLst>
          </p:cNvPr>
          <p:cNvSpPr>
            <a:spLocks noGrp="1"/>
          </p:cNvSpPr>
          <p:nvPr>
            <p:ph idx="1"/>
          </p:nvPr>
        </p:nvSpPr>
        <p:spPr/>
        <p:txBody>
          <a:bodyPr/>
          <a:lstStyle/>
          <a:p>
            <a:pPr marL="0" indent="0" algn="just">
              <a:lnSpc>
                <a:spcPct val="150000"/>
              </a:lnSpc>
              <a:buNone/>
            </a:pPr>
            <a:r>
              <a:rPr lang="it-IT" dirty="0"/>
              <a:t>DESCRIVETE IL PASSAGGIO DAL SISTEMA VOCALICO LATINO AL SISTEMA VOCALICO ITALIANO PARLANDO DI QUANTITÀ E QUALITÀ VOCALICA, MONOTTONGAMENTO E DITTONGAMENTO. (150 parole)</a:t>
            </a:r>
            <a:endParaRPr lang="en-IN" dirty="0"/>
          </a:p>
          <a:p>
            <a:endParaRPr lang="en-IN" dirty="0"/>
          </a:p>
        </p:txBody>
      </p:sp>
    </p:spTree>
    <p:extLst>
      <p:ext uri="{BB962C8B-B14F-4D97-AF65-F5344CB8AC3E}">
        <p14:creationId xmlns:p14="http://schemas.microsoft.com/office/powerpoint/2010/main" val="1073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C7A73-E055-4373-994C-51E712DB396A}"/>
              </a:ext>
            </a:extLst>
          </p:cNvPr>
          <p:cNvSpPr>
            <a:spLocks noGrp="1"/>
          </p:cNvSpPr>
          <p:nvPr>
            <p:ph type="title"/>
          </p:nvPr>
        </p:nvSpPr>
        <p:spPr/>
        <p:txBody>
          <a:bodyPr/>
          <a:lstStyle/>
          <a:p>
            <a:pPr algn="ctr"/>
            <a:r>
              <a:rPr lang="it-IT" dirty="0"/>
              <a:t>BI/MULTI/PLURILINGUISMO</a:t>
            </a:r>
            <a:br>
              <a:rPr lang="it-IT" dirty="0"/>
            </a:br>
            <a:endParaRPr lang="en-IN" dirty="0"/>
          </a:p>
        </p:txBody>
      </p:sp>
      <p:sp>
        <p:nvSpPr>
          <p:cNvPr id="3" name="Content Placeholder 2">
            <a:extLst>
              <a:ext uri="{FF2B5EF4-FFF2-40B4-BE49-F238E27FC236}">
                <a16:creationId xmlns:a16="http://schemas.microsoft.com/office/drawing/2014/main" id="{FDB653B7-BF5F-4F07-84DD-F6C74366D14A}"/>
              </a:ext>
            </a:extLst>
          </p:cNvPr>
          <p:cNvSpPr>
            <a:spLocks noGrp="1"/>
          </p:cNvSpPr>
          <p:nvPr>
            <p:ph idx="1"/>
          </p:nvPr>
        </p:nvSpPr>
        <p:spPr/>
        <p:txBody>
          <a:bodyPr>
            <a:normAutofit lnSpcReduction="10000"/>
          </a:bodyPr>
          <a:lstStyle/>
          <a:p>
            <a:pPr marL="457200" indent="-457200">
              <a:buFontTx/>
              <a:buChar char="-"/>
            </a:pPr>
            <a:r>
              <a:rPr lang="it-IT" b="1" dirty="0"/>
              <a:t>precoce o infantile</a:t>
            </a:r>
          </a:p>
          <a:p>
            <a:pPr marL="0" indent="0">
              <a:buNone/>
            </a:pPr>
            <a:r>
              <a:rPr lang="it-IT" dirty="0"/>
              <a:t> l’individuo ha una competenza uguale o molto simile tra due lingue apprese simultaneamente o quasi in ambiente familiare nella prima infanzia</a:t>
            </a:r>
          </a:p>
          <a:p>
            <a:pPr marL="457200" indent="-457200">
              <a:buFontTx/>
              <a:buChar char="-"/>
            </a:pPr>
            <a:r>
              <a:rPr lang="it-IT" b="1" dirty="0"/>
              <a:t>bilanciato </a:t>
            </a:r>
          </a:p>
          <a:p>
            <a:pPr marL="0" indent="0">
              <a:buNone/>
            </a:pPr>
            <a:r>
              <a:rPr lang="it-IT" dirty="0"/>
              <a:t>la competenza linguistica nelle due lingue è la stessa. Questo succede </a:t>
            </a:r>
            <a:r>
              <a:rPr lang="it-IT" dirty="0" err="1"/>
              <a:t>cosi’</a:t>
            </a:r>
            <a:r>
              <a:rPr lang="it-IT" dirty="0"/>
              <a:t> di rado che </a:t>
            </a:r>
            <a:r>
              <a:rPr lang="it-IT" dirty="0" err="1"/>
              <a:t>e’</a:t>
            </a:r>
            <a:r>
              <a:rPr lang="it-IT" dirty="0"/>
              <a:t> stato chiamato una mosca bianca.</a:t>
            </a:r>
          </a:p>
          <a:p>
            <a:pPr marL="285750" indent="-285750">
              <a:buFontTx/>
              <a:buChar char="-"/>
            </a:pPr>
            <a:r>
              <a:rPr lang="it-IT" b="1" dirty="0"/>
              <a:t>dominante</a:t>
            </a:r>
          </a:p>
          <a:p>
            <a:pPr marL="0" indent="0">
              <a:buNone/>
            </a:pPr>
            <a:r>
              <a:rPr lang="it-IT" dirty="0"/>
              <a:t>la competenza linguistica in una delle due lingue è superiore alla conoscenza dell’altra lingua. </a:t>
            </a:r>
          </a:p>
          <a:p>
            <a:endParaRPr lang="en-IN" dirty="0"/>
          </a:p>
        </p:txBody>
      </p:sp>
    </p:spTree>
    <p:extLst>
      <p:ext uri="{BB962C8B-B14F-4D97-AF65-F5344CB8AC3E}">
        <p14:creationId xmlns:p14="http://schemas.microsoft.com/office/powerpoint/2010/main" val="2384503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1EE810-8D68-455F-92B0-9E527CDBAC5E}"/>
              </a:ext>
            </a:extLst>
          </p:cNvPr>
          <p:cNvSpPr>
            <a:spLocks noGrp="1"/>
          </p:cNvSpPr>
          <p:nvPr>
            <p:ph idx="1"/>
          </p:nvPr>
        </p:nvSpPr>
        <p:spPr>
          <a:xfrm>
            <a:off x="838200" y="102742"/>
            <a:ext cx="10515600" cy="6637105"/>
          </a:xfrm>
        </p:spPr>
        <p:txBody>
          <a:bodyPr>
            <a:normAutofit/>
          </a:bodyPr>
          <a:lstStyle/>
          <a:p>
            <a:pPr marL="0" indent="0">
              <a:buNone/>
            </a:pPr>
            <a:r>
              <a:rPr lang="it-IT" dirty="0"/>
              <a:t>-   </a:t>
            </a:r>
            <a:r>
              <a:rPr lang="it-IT" b="1" dirty="0"/>
              <a:t>simultaneo</a:t>
            </a:r>
          </a:p>
          <a:p>
            <a:pPr marL="0" indent="0">
              <a:buNone/>
            </a:pPr>
            <a:r>
              <a:rPr lang="it-IT" dirty="0"/>
              <a:t>quando le due lingue vengono apprese allo stesso tempo</a:t>
            </a:r>
          </a:p>
          <a:p>
            <a:pPr marL="0" indent="0">
              <a:buNone/>
            </a:pPr>
            <a:endParaRPr lang="it-IT" dirty="0"/>
          </a:p>
          <a:p>
            <a:pPr marL="342900" indent="-342900">
              <a:buFontTx/>
              <a:buChar char="-"/>
            </a:pPr>
            <a:r>
              <a:rPr lang="it-IT" b="1" dirty="0"/>
              <a:t>successivo </a:t>
            </a:r>
          </a:p>
          <a:p>
            <a:pPr marL="0" indent="0">
              <a:buNone/>
            </a:pPr>
            <a:r>
              <a:rPr lang="it-IT" dirty="0"/>
              <a:t>le due lingue vengono apprese in momenti diversi. </a:t>
            </a:r>
          </a:p>
          <a:p>
            <a:pPr marL="0" indent="0">
              <a:buNone/>
            </a:pPr>
            <a:endParaRPr lang="it-IT" dirty="0"/>
          </a:p>
          <a:p>
            <a:pPr marL="0" indent="0">
              <a:buNone/>
            </a:pPr>
            <a:r>
              <a:rPr lang="it-IT" dirty="0"/>
              <a:t>-   </a:t>
            </a:r>
            <a:r>
              <a:rPr lang="it-IT" b="1" dirty="0"/>
              <a:t>additivo</a:t>
            </a:r>
          </a:p>
          <a:p>
            <a:pPr marL="0" indent="0">
              <a:buNone/>
            </a:pPr>
            <a:r>
              <a:rPr lang="it-IT" dirty="0"/>
              <a:t>Si aggiunge una lingua al repertorio linguistico di una persona</a:t>
            </a:r>
          </a:p>
          <a:p>
            <a:pPr marL="0" indent="0">
              <a:buNone/>
            </a:pPr>
            <a:endParaRPr lang="it-IT" dirty="0"/>
          </a:p>
          <a:p>
            <a:pPr marL="0" indent="0">
              <a:buNone/>
            </a:pPr>
            <a:r>
              <a:rPr lang="it-IT" dirty="0"/>
              <a:t>-   </a:t>
            </a:r>
            <a:r>
              <a:rPr lang="it-IT" b="1" dirty="0"/>
              <a:t>sottrattivo </a:t>
            </a:r>
          </a:p>
          <a:p>
            <a:pPr marL="0" indent="0">
              <a:buNone/>
            </a:pPr>
            <a:r>
              <a:rPr lang="it-IT" dirty="0"/>
              <a:t>la competenza in una o più lingue si deteriora in seguito a una riduzione nell’uso di una lingua a vantaggio di altre lingue. </a:t>
            </a:r>
            <a:endParaRPr lang="en-IN" dirty="0"/>
          </a:p>
        </p:txBody>
      </p:sp>
    </p:spTree>
    <p:extLst>
      <p:ext uri="{BB962C8B-B14F-4D97-AF65-F5344CB8AC3E}">
        <p14:creationId xmlns:p14="http://schemas.microsoft.com/office/powerpoint/2010/main" val="1285684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CAB517-A583-4BD9-83C5-BB0D0FAD5DB6}"/>
              </a:ext>
            </a:extLst>
          </p:cNvPr>
          <p:cNvSpPr>
            <a:spLocks noGrp="1"/>
          </p:cNvSpPr>
          <p:nvPr>
            <p:ph idx="1"/>
          </p:nvPr>
        </p:nvSpPr>
        <p:spPr>
          <a:xfrm>
            <a:off x="838200" y="-102742"/>
            <a:ext cx="10515600" cy="6852863"/>
          </a:xfrm>
        </p:spPr>
        <p:txBody>
          <a:bodyPr>
            <a:normAutofit/>
          </a:bodyPr>
          <a:lstStyle/>
          <a:p>
            <a:r>
              <a:rPr lang="en-US" sz="3600" dirty="0"/>
              <a:t>LINGUISTICA CONTRASTIVA, TRANSFER E INTERFERENZA</a:t>
            </a:r>
          </a:p>
          <a:p>
            <a:pPr marL="0" indent="0">
              <a:buNone/>
            </a:pPr>
            <a:r>
              <a:rPr lang="en-US" dirty="0"/>
              <a:t>Anni 50 e 60</a:t>
            </a:r>
          </a:p>
          <a:p>
            <a:r>
              <a:rPr lang="en-US" sz="3600" dirty="0"/>
              <a:t>ACQUISIZIONE SPONTANEA E APPRENDIMENTO GUIDATO</a:t>
            </a:r>
          </a:p>
          <a:p>
            <a:pPr marL="0" indent="0">
              <a:buNone/>
            </a:pPr>
            <a:r>
              <a:rPr lang="en-US" dirty="0">
                <a:solidFill>
                  <a:srgbClr val="0070C0"/>
                </a:solidFill>
              </a:rPr>
              <a:t>STEPHEN KRASHEN Anni 70</a:t>
            </a:r>
          </a:p>
          <a:p>
            <a:pPr marL="0" indent="0">
              <a:buNone/>
            </a:pPr>
            <a:r>
              <a:rPr lang="en-US" dirty="0" err="1"/>
              <a:t>Studi</a:t>
            </a:r>
            <a:r>
              <a:rPr lang="en-US" dirty="0"/>
              <a:t> </a:t>
            </a:r>
            <a:r>
              <a:rPr lang="en-US" dirty="0" err="1"/>
              <a:t>fatti</a:t>
            </a:r>
            <a:r>
              <a:rPr lang="en-US" dirty="0"/>
              <a:t> </a:t>
            </a:r>
            <a:r>
              <a:rPr lang="en-US" dirty="0" err="1"/>
              <a:t>sull’apprendimento</a:t>
            </a:r>
            <a:r>
              <a:rPr lang="en-US" dirty="0"/>
              <a:t> </a:t>
            </a:r>
            <a:r>
              <a:rPr lang="en-US" dirty="0" err="1"/>
              <a:t>dell’inglese</a:t>
            </a:r>
            <a:r>
              <a:rPr lang="en-US" dirty="0"/>
              <a:t> e poi </a:t>
            </a:r>
            <a:r>
              <a:rPr lang="en-US" dirty="0" err="1"/>
              <a:t>i</a:t>
            </a:r>
            <a:r>
              <a:rPr lang="en-US" dirty="0"/>
              <a:t> </a:t>
            </a:r>
            <a:r>
              <a:rPr lang="en-US" dirty="0" err="1"/>
              <a:t>concetti</a:t>
            </a:r>
            <a:r>
              <a:rPr lang="en-US" dirty="0"/>
              <a:t> </a:t>
            </a:r>
            <a:r>
              <a:rPr lang="en-US" dirty="0" err="1"/>
              <a:t>sono</a:t>
            </a:r>
            <a:r>
              <a:rPr lang="en-US" dirty="0"/>
              <a:t> </a:t>
            </a:r>
            <a:r>
              <a:rPr lang="en-US" dirty="0" err="1"/>
              <a:t>stati</a:t>
            </a:r>
            <a:r>
              <a:rPr lang="en-US" dirty="0"/>
              <a:t> </a:t>
            </a:r>
            <a:r>
              <a:rPr lang="en-US" dirty="0" err="1"/>
              <a:t>estesi</a:t>
            </a:r>
            <a:r>
              <a:rPr lang="en-US" dirty="0"/>
              <a:t> </a:t>
            </a:r>
            <a:r>
              <a:rPr lang="en-US" dirty="0" err="1"/>
              <a:t>alle</a:t>
            </a:r>
            <a:r>
              <a:rPr lang="en-US" dirty="0"/>
              <a:t> lingue in </a:t>
            </a:r>
            <a:r>
              <a:rPr lang="en-US" dirty="0" err="1"/>
              <a:t>generale</a:t>
            </a:r>
            <a:r>
              <a:rPr lang="en-US" dirty="0"/>
              <a:t>, non solo </a:t>
            </a:r>
            <a:r>
              <a:rPr lang="en-US" dirty="0" err="1"/>
              <a:t>l’inglese</a:t>
            </a:r>
            <a:endParaRPr lang="en-US" dirty="0"/>
          </a:p>
          <a:p>
            <a:r>
              <a:rPr lang="en-US" sz="3600" dirty="0"/>
              <a:t>SEMPLICI ERRORI? NO, FORME DEVIANTI O ERRORI SISTEMATICI </a:t>
            </a:r>
          </a:p>
          <a:p>
            <a:r>
              <a:rPr lang="en-US" sz="3600" dirty="0"/>
              <a:t>INTERLINGUA</a:t>
            </a:r>
          </a:p>
          <a:p>
            <a:pPr marL="0" indent="0">
              <a:buNone/>
            </a:pPr>
            <a:r>
              <a:rPr lang="en-US" dirty="0">
                <a:solidFill>
                  <a:srgbClr val="0070C0"/>
                </a:solidFill>
              </a:rPr>
              <a:t>S. PIT CORDER(1967) E LARRY SELINKER (1972)</a:t>
            </a:r>
          </a:p>
          <a:p>
            <a:endParaRPr lang="en-IN" dirty="0"/>
          </a:p>
        </p:txBody>
      </p:sp>
    </p:spTree>
    <p:extLst>
      <p:ext uri="{BB962C8B-B14F-4D97-AF65-F5344CB8AC3E}">
        <p14:creationId xmlns:p14="http://schemas.microsoft.com/office/powerpoint/2010/main" val="1599334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FDD2E2-0276-4E7E-B655-2739FAABA1F4}"/>
              </a:ext>
            </a:extLst>
          </p:cNvPr>
          <p:cNvSpPr>
            <a:spLocks noGrp="1"/>
          </p:cNvSpPr>
          <p:nvPr>
            <p:ph idx="1"/>
          </p:nvPr>
        </p:nvSpPr>
        <p:spPr>
          <a:xfrm>
            <a:off x="838200" y="256854"/>
            <a:ext cx="10515600" cy="5920109"/>
          </a:xfrm>
        </p:spPr>
        <p:txBody>
          <a:bodyPr>
            <a:normAutofit fontScale="92500" lnSpcReduction="20000"/>
          </a:bodyPr>
          <a:lstStyle/>
          <a:p>
            <a:r>
              <a:rPr lang="en-US" sz="4400" dirty="0"/>
              <a:t>FATTORI FONDAMENTALI PER L’APPRENDIMENTO</a:t>
            </a:r>
          </a:p>
          <a:p>
            <a:r>
              <a:rPr lang="en-US" dirty="0">
                <a:solidFill>
                  <a:srgbClr val="0070C0"/>
                </a:solidFill>
              </a:rPr>
              <a:t>ZOLTAN DORNYEI</a:t>
            </a:r>
            <a:r>
              <a:rPr lang="en-US" dirty="0"/>
              <a:t>…..  MOTIVAZIONE</a:t>
            </a:r>
          </a:p>
          <a:p>
            <a:r>
              <a:rPr lang="en-US" dirty="0">
                <a:solidFill>
                  <a:srgbClr val="0070C0"/>
                </a:solidFill>
              </a:rPr>
              <a:t>ERIC LENNEBERG</a:t>
            </a:r>
            <a:r>
              <a:rPr lang="en-US" dirty="0"/>
              <a:t>….. ETA’ CRITICA</a:t>
            </a:r>
          </a:p>
          <a:p>
            <a:r>
              <a:rPr lang="en-US" dirty="0" err="1"/>
              <a:t>concetti</a:t>
            </a:r>
            <a:r>
              <a:rPr lang="en-US" dirty="0"/>
              <a:t> </a:t>
            </a:r>
            <a:r>
              <a:rPr lang="en-US" dirty="0" err="1"/>
              <a:t>riassunti</a:t>
            </a:r>
            <a:r>
              <a:rPr lang="en-US" dirty="0"/>
              <a:t> in </a:t>
            </a:r>
            <a:r>
              <a:rPr lang="en-US" b="1" dirty="0">
                <a:solidFill>
                  <a:srgbClr val="0070C0"/>
                </a:solidFill>
              </a:rPr>
              <a:t>Che </a:t>
            </a:r>
            <a:r>
              <a:rPr lang="en-US" b="1" dirty="0" err="1">
                <a:solidFill>
                  <a:srgbClr val="0070C0"/>
                </a:solidFill>
              </a:rPr>
              <a:t>cos’è</a:t>
            </a:r>
            <a:r>
              <a:rPr lang="en-US" b="1" dirty="0">
                <a:solidFill>
                  <a:srgbClr val="0070C0"/>
                </a:solidFill>
              </a:rPr>
              <a:t> la </a:t>
            </a:r>
            <a:r>
              <a:rPr lang="en-US" b="1" dirty="0" err="1">
                <a:solidFill>
                  <a:srgbClr val="0070C0"/>
                </a:solidFill>
              </a:rPr>
              <a:t>linguistica</a:t>
            </a:r>
            <a:r>
              <a:rPr lang="en-US" b="1" dirty="0">
                <a:solidFill>
                  <a:srgbClr val="0070C0"/>
                </a:solidFill>
              </a:rPr>
              <a:t> </a:t>
            </a:r>
            <a:r>
              <a:rPr lang="en-US" b="1" dirty="0" err="1">
                <a:solidFill>
                  <a:srgbClr val="0070C0"/>
                </a:solidFill>
              </a:rPr>
              <a:t>acquisizionale</a:t>
            </a:r>
            <a:r>
              <a:rPr lang="en-US" b="1" dirty="0">
                <a:solidFill>
                  <a:srgbClr val="0070C0"/>
                </a:solidFill>
              </a:rPr>
              <a:t> </a:t>
            </a:r>
            <a:r>
              <a:rPr lang="en-US" dirty="0">
                <a:solidFill>
                  <a:srgbClr val="0070C0"/>
                </a:solidFill>
              </a:rPr>
              <a:t>(2005) di Marina </a:t>
            </a:r>
            <a:r>
              <a:rPr lang="en-US" dirty="0" err="1">
                <a:solidFill>
                  <a:srgbClr val="0070C0"/>
                </a:solidFill>
              </a:rPr>
              <a:t>Chini</a:t>
            </a:r>
            <a:r>
              <a:rPr lang="en-US" dirty="0">
                <a:solidFill>
                  <a:srgbClr val="0070C0"/>
                </a:solidFill>
              </a:rPr>
              <a:t>, Le </a:t>
            </a:r>
            <a:r>
              <a:rPr lang="en-US" dirty="0" err="1">
                <a:solidFill>
                  <a:srgbClr val="0070C0"/>
                </a:solidFill>
              </a:rPr>
              <a:t>Bussole</a:t>
            </a:r>
            <a:r>
              <a:rPr lang="en-US" dirty="0">
                <a:solidFill>
                  <a:srgbClr val="0070C0"/>
                </a:solidFill>
              </a:rPr>
              <a:t>, </a:t>
            </a:r>
            <a:r>
              <a:rPr lang="en-US" dirty="0" err="1">
                <a:solidFill>
                  <a:srgbClr val="0070C0"/>
                </a:solidFill>
              </a:rPr>
              <a:t>Carocci</a:t>
            </a:r>
            <a:endParaRPr lang="en-US" dirty="0">
              <a:solidFill>
                <a:srgbClr val="0070C0"/>
              </a:solidFill>
            </a:endParaRPr>
          </a:p>
          <a:p>
            <a:endParaRPr lang="en-US" dirty="0"/>
          </a:p>
          <a:p>
            <a:r>
              <a:rPr lang="en-US" sz="4400" dirty="0"/>
              <a:t>FOSSILIZZAZIONE</a:t>
            </a:r>
          </a:p>
          <a:p>
            <a:r>
              <a:rPr lang="en-US" sz="3600" dirty="0"/>
              <a:t>QUANDO L’APPRENDIMENTO DI UNA LINGUA SI FERMA PRIMA DI ARRIVARE ALLE FORME E STRUTTURE DELLA LINGUA TARGET(LINGUA D’ARRIVO)</a:t>
            </a:r>
          </a:p>
          <a:p>
            <a:endParaRPr lang="en-IN" sz="4400" dirty="0"/>
          </a:p>
          <a:p>
            <a:r>
              <a:rPr lang="en-US" sz="4400" dirty="0"/>
              <a:t>LINGUA D’APPRENDENTI O INTERLANGUAGE</a:t>
            </a:r>
          </a:p>
          <a:p>
            <a:endParaRPr lang="en-IN" dirty="0"/>
          </a:p>
        </p:txBody>
      </p:sp>
    </p:spTree>
    <p:extLst>
      <p:ext uri="{BB962C8B-B14F-4D97-AF65-F5344CB8AC3E}">
        <p14:creationId xmlns:p14="http://schemas.microsoft.com/office/powerpoint/2010/main" val="146380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C9E6F-FA17-47D6-B59D-0AD8EDF91CEA}"/>
              </a:ext>
            </a:extLst>
          </p:cNvPr>
          <p:cNvSpPr>
            <a:spLocks noGrp="1"/>
          </p:cNvSpPr>
          <p:nvPr>
            <p:ph type="title"/>
          </p:nvPr>
        </p:nvSpPr>
        <p:spPr/>
        <p:txBody>
          <a:bodyPr/>
          <a:lstStyle/>
          <a:p>
            <a:pPr algn="ctr"/>
            <a:r>
              <a:rPr lang="en-IN" dirty="0"/>
              <a:t>LINGUA SECONDA O STRANIERA</a:t>
            </a:r>
          </a:p>
        </p:txBody>
      </p:sp>
      <p:sp>
        <p:nvSpPr>
          <p:cNvPr id="3" name="Content Placeholder 2">
            <a:extLst>
              <a:ext uri="{FF2B5EF4-FFF2-40B4-BE49-F238E27FC236}">
                <a16:creationId xmlns:a16="http://schemas.microsoft.com/office/drawing/2014/main" id="{E08C3D31-2D38-4472-A253-87223C5774E9}"/>
              </a:ext>
            </a:extLst>
          </p:cNvPr>
          <p:cNvSpPr>
            <a:spLocks noGrp="1"/>
          </p:cNvSpPr>
          <p:nvPr>
            <p:ph idx="1"/>
          </p:nvPr>
        </p:nvSpPr>
        <p:spPr/>
        <p:txBody>
          <a:bodyPr/>
          <a:lstStyle/>
          <a:p>
            <a:r>
              <a:rPr lang="en-IN" dirty="0"/>
              <a:t>VARIETA’ DI APPRENDIMENTO</a:t>
            </a:r>
          </a:p>
          <a:p>
            <a:r>
              <a:rPr lang="en-IN" dirty="0"/>
              <a:t>LINGUISTICA ACQUISIZIONALE</a:t>
            </a:r>
          </a:p>
          <a:p>
            <a:r>
              <a:rPr lang="en-IN" dirty="0"/>
              <a:t>APPRENDIMENTO SPONTANEO/ACQUISIZIONE</a:t>
            </a:r>
          </a:p>
          <a:p>
            <a:r>
              <a:rPr lang="en-IN" dirty="0"/>
              <a:t>APPRENDIMENTO GUIDATO</a:t>
            </a:r>
          </a:p>
          <a:p>
            <a:r>
              <a:rPr lang="en-IN" dirty="0"/>
              <a:t>LINGUISTICA CONTRASTIVA-TRANSFER ED INTERFERENZA</a:t>
            </a:r>
          </a:p>
          <a:p>
            <a:r>
              <a:rPr lang="en-IN" dirty="0"/>
              <a:t>INTERLINGUA</a:t>
            </a:r>
          </a:p>
          <a:p>
            <a:r>
              <a:rPr lang="en-IN" dirty="0"/>
              <a:t>SEQUENZE D’APPRENDIMENTO</a:t>
            </a:r>
          </a:p>
          <a:p>
            <a:endParaRPr lang="en-IN" dirty="0"/>
          </a:p>
          <a:p>
            <a:endParaRPr lang="en-IN" dirty="0"/>
          </a:p>
        </p:txBody>
      </p:sp>
    </p:spTree>
    <p:extLst>
      <p:ext uri="{BB962C8B-B14F-4D97-AF65-F5344CB8AC3E}">
        <p14:creationId xmlns:p14="http://schemas.microsoft.com/office/powerpoint/2010/main" val="3541354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TotalTime>
  <Words>1681</Words>
  <Application>Microsoft Office PowerPoint</Application>
  <PresentationFormat>Widescreen</PresentationFormat>
  <Paragraphs>262</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Wingdings</vt:lpstr>
      <vt:lpstr>Office Theme</vt:lpstr>
      <vt:lpstr>PowerPoint Presentation</vt:lpstr>
      <vt:lpstr> IL MONDO IN ITALIA </vt:lpstr>
      <vt:lpstr>L’ITALIANO IN INDIA</vt:lpstr>
      <vt:lpstr> LINGUA SECONDA E LINGUA STRANIERA </vt:lpstr>
      <vt:lpstr>BI/MULTI/PLURILINGUISMO </vt:lpstr>
      <vt:lpstr>PowerPoint Presentation</vt:lpstr>
      <vt:lpstr>PowerPoint Presentation</vt:lpstr>
      <vt:lpstr>PowerPoint Presentation</vt:lpstr>
      <vt:lpstr>LINGUA SECONDA O STRANIERA</vt:lpstr>
      <vt:lpstr>FORME DEVIANTI</vt:lpstr>
      <vt:lpstr>L’ITALIANO NEL TEMPO STORIA DELLA LINGUA ITALIANA DALLE ORIGINI AL TRECENTO</vt:lpstr>
      <vt:lpstr>PowerPoint Presentation</vt:lpstr>
      <vt:lpstr>IL VOLGARE ITALIANO</vt:lpstr>
      <vt:lpstr>LA NASCITA DELLA LETTERATURA IN VOLGARE</vt:lpstr>
      <vt:lpstr>SAN FRANCESCO D’ASSISI IL CANTICO DELLE CREATURE</vt:lpstr>
      <vt:lpstr>JACOPONE DA TODI 1230-1306</vt:lpstr>
      <vt:lpstr>FONETICA</vt:lpstr>
      <vt:lpstr>VOCALI</vt:lpstr>
      <vt:lpstr>CONSONANTI</vt:lpstr>
      <vt:lpstr>MORFOSINTASSI</vt:lpstr>
      <vt:lpstr>LA MORFOLOGIA LATINA</vt:lpstr>
      <vt:lpstr>LA MORFOSINTASSI</vt:lpstr>
      <vt:lpstr>L’ITALIANO OGGI</vt:lpstr>
      <vt:lpstr>ALTRI CONCETTI IMPORTANTI</vt:lpstr>
      <vt:lpstr>IL TESTO</vt:lpstr>
      <vt:lpstr>PowerPoint Presentation</vt:lpstr>
      <vt:lpstr>COESIONE E COERENZA</vt:lpstr>
      <vt:lpstr>PowerPoint Presentation</vt:lpstr>
      <vt:lpstr>LA COESIONE</vt:lpstr>
      <vt:lpstr>PowerPoint Presentation</vt:lpstr>
      <vt:lpstr>ALTRI CONCETTI IMPORTANTI</vt:lpstr>
      <vt:lpstr> FRASE COMPLESSA </vt:lpstr>
      <vt:lpstr>PowerPoint Presentation</vt:lpstr>
      <vt:lpstr>PowerPoint Presentation</vt:lpstr>
      <vt:lpstr>PROVA</vt:lpstr>
      <vt:lpstr>PowerPoint Presentation</vt:lpstr>
      <vt:lpstr>PowerPoint Presentation</vt:lpstr>
      <vt:lpstr>GRUPPO M</vt:lpstr>
      <vt:lpstr>GRUPPO 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FRASE</dc:title>
  <dc:creator>Tanya Roy</dc:creator>
  <cp:lastModifiedBy>Tanya Roy</cp:lastModifiedBy>
  <cp:revision>65</cp:revision>
  <dcterms:created xsi:type="dcterms:W3CDTF">2019-10-16T19:34:40Z</dcterms:created>
  <dcterms:modified xsi:type="dcterms:W3CDTF">2019-10-18T14:55:19Z</dcterms:modified>
</cp:coreProperties>
</file>