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9" r:id="rId5"/>
    <p:sldId id="259" r:id="rId6"/>
    <p:sldId id="281" r:id="rId7"/>
    <p:sldId id="286" r:id="rId8"/>
    <p:sldId id="280" r:id="rId9"/>
    <p:sldId id="261" r:id="rId10"/>
    <p:sldId id="273" r:id="rId11"/>
    <p:sldId id="288" r:id="rId12"/>
    <p:sldId id="287" r:id="rId13"/>
    <p:sldId id="289" r:id="rId14"/>
    <p:sldId id="263" r:id="rId15"/>
    <p:sldId id="265" r:id="rId16"/>
    <p:sldId id="266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136FA-181A-44A0-8B09-3EA439B7A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C428A-5E1B-4EE9-82A7-63E0A6981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B255E-C273-4926-B678-2E2FF67A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BB30E-E33B-47E7-9962-201E64098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B8C44-8263-4B52-86AD-8B94A4EF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128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BC63-8877-4BA7-80CD-65EF8C6A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EA249-64ED-4F4A-AE2E-3CD033DF5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91F39-EDC9-40F4-B924-870F3B80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10AD2-40CB-496D-809C-58955246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9060F-AFC1-4107-8091-5D6C953E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92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64A29-1BD3-4FFE-A5F5-36D53AAD2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59336-71EC-4908-9AD2-CB1B43F48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BF403-630D-4233-93CB-90EB3E8C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F96B5-14DB-4B90-8461-CDCA43B94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F0B4F-756A-40F8-B179-2ED7715DD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966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ECCC0-8A95-457F-93AF-BA859A22E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2729E-211F-4F8F-96F0-619644701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8236-D424-410E-8E5E-C22AA286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3B106-B6E3-4772-A394-63A004239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03035-1074-4DB5-949C-B3DE88BFE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26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68E0-7B00-4FC6-8A0C-884CB0AD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9BABD-DF07-439E-BEF7-3E530B4F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38ED7-ADAC-4741-A27E-98CF344F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F6C0E-0E50-4A06-A00B-A2A01446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AB9C1-8CF4-483F-8D76-E88273DA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666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B8E3-819C-4CF0-9C00-38D07C51D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24CB3-B633-4B86-86EF-63822B2C2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49340-34FC-42D2-AE3A-CC2337DB3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F8412-2932-4816-B767-85CDD5B5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8B8FE-DBC5-4040-8A57-5CDD8112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87570-35D9-415C-AE44-CB4C0FC5B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442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D5B86-A7B4-4287-810E-A1205E1D0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C1D76-A615-4D6A-8086-199016F58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CFCC5E-C9C0-4A15-B730-2318B88ED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8204CD-6F77-4C74-94C4-F6E0895AB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7DB57-C149-48D1-9FAA-4C306DF41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C4151D-4404-4C5B-846D-600C2CC0F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EB6806-530F-4F50-A455-8D4F9193A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1B65C9-FDC3-4527-852F-45581BA0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74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ABE87-F7F7-4D1E-B72E-D0B194AF3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F84812-BE62-418A-9395-3AF6C0C6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BD97A-F1E5-40EA-937E-69004D5E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94DB11-724D-4952-A6EC-9F0F18699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631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C6380-3D8E-43F3-A74E-C73C06C4A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420D7-3F66-42ED-A4AB-557034F4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C9F40-DCB8-4AF0-A7C8-E13E5DD51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669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5E487-BEA0-4C4C-B46D-3FAC2F35F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91CF5-2647-4E66-89A9-CD0491316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FD0E2-94B3-48AD-BB5B-4F8E6FCAC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261EF-C3D1-465D-A255-3E977BB7F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415D9-AF59-49F6-8826-5A20BB3B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5C8BA-32D2-4901-82D7-F8B47F00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501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E626-E56C-4C9D-BA98-79A3AE460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E2781B-02B8-4C4F-89EB-7FB334ECA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B5E23-2EB3-4FFB-9663-FC4071AFF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C87C8-16B9-44CE-A68F-419BEF2D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8AADA-8A37-42C5-9200-19D5D1C49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07E8A-2DC7-4F49-8CC1-6C835EB0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870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E15879-22EB-49AF-B947-16DDF32C5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DBBCA-0012-497C-8B38-DFD7DEDAE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38785-6E12-4C1D-9251-4BDF6730E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3649E-977C-4A26-BEB1-58F3534B6A65}" type="datetimeFigureOut">
              <a:rPr lang="en-IN" smtClean="0"/>
              <a:t>21-11-2019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EC982-696C-444D-8640-5DDE4640C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E9193-BD86-4268-BE9A-A858764BC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572BA-4B0C-43F0-B40D-AE2C620961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406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364C1-4645-4A14-A103-58380E4B9E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 PAROLA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DFB14-F7E5-4BCA-A487-62B964664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IN" dirty="0"/>
          </a:p>
          <a:p>
            <a:pPr algn="r"/>
            <a:r>
              <a:rPr lang="en-IN" dirty="0"/>
              <a:t>Da</a:t>
            </a:r>
            <a:r>
              <a:rPr lang="en-IN" i="1" dirty="0"/>
              <a:t> </a:t>
            </a:r>
            <a:r>
              <a:rPr lang="en-IN" i="1" dirty="0" err="1"/>
              <a:t>Grammatica</a:t>
            </a:r>
            <a:r>
              <a:rPr lang="en-IN" i="1" dirty="0"/>
              <a:t>: parole, </a:t>
            </a:r>
            <a:r>
              <a:rPr lang="en-IN" i="1" dirty="0" err="1"/>
              <a:t>frasi</a:t>
            </a:r>
            <a:r>
              <a:rPr lang="en-IN" i="1" dirty="0"/>
              <a:t>, </a:t>
            </a:r>
            <a:r>
              <a:rPr lang="en-IN" i="1" dirty="0" err="1"/>
              <a:t>testi</a:t>
            </a:r>
            <a:r>
              <a:rPr lang="en-IN" i="1" dirty="0"/>
              <a:t> </a:t>
            </a:r>
            <a:r>
              <a:rPr lang="en-IN" i="1" dirty="0" err="1"/>
              <a:t>dell’italiano</a:t>
            </a:r>
            <a:r>
              <a:rPr lang="en-IN" i="1" dirty="0"/>
              <a:t>, </a:t>
            </a:r>
          </a:p>
          <a:p>
            <a:pPr algn="r"/>
            <a:r>
              <a:rPr lang="en-IN" dirty="0"/>
              <a:t>2018, di Angela Ferrari, Luciano </a:t>
            </a:r>
            <a:r>
              <a:rPr lang="en-IN" dirty="0" err="1"/>
              <a:t>Zampese</a:t>
            </a:r>
            <a:r>
              <a:rPr lang="en-IN" dirty="0"/>
              <a:t>,</a:t>
            </a:r>
          </a:p>
          <a:p>
            <a:pPr algn="r"/>
            <a:r>
              <a:rPr lang="en-IN" dirty="0"/>
              <a:t>pp. 27 </a:t>
            </a:r>
          </a:p>
        </p:txBody>
      </p:sp>
    </p:spTree>
    <p:extLst>
      <p:ext uri="{BB962C8B-B14F-4D97-AF65-F5344CB8AC3E}">
        <p14:creationId xmlns:p14="http://schemas.microsoft.com/office/powerpoint/2010/main" val="1913455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9E277-A4F5-4D1D-AA06-81BC58E77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0496"/>
            <a:ext cx="12192000" cy="410929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3600" dirty="0"/>
              <a:t>Il verbo è quella classe di ………………, contenente membri come </a:t>
            </a:r>
            <a:r>
              <a:rPr lang="it-IT" sz="3600" i="1" dirty="0"/>
              <a:t>ridere</a:t>
            </a:r>
            <a:r>
              <a:rPr lang="it-IT" sz="3600" dirty="0"/>
              <a:t> o </a:t>
            </a:r>
            <a:r>
              <a:rPr lang="it-IT" sz="3600" i="1" dirty="0"/>
              <a:t>mangiare</a:t>
            </a:r>
            <a:r>
              <a:rPr lang="it-IT" sz="3600" dirty="0"/>
              <a:t>, che si presta a essere modificata morfologicamente per esprimere, ad es., il …………… (</a:t>
            </a:r>
            <a:r>
              <a:rPr lang="it-IT" sz="3600" i="1" dirty="0"/>
              <a:t>rido</a:t>
            </a:r>
            <a:r>
              <a:rPr lang="it-IT" sz="3600" dirty="0"/>
              <a:t>, </a:t>
            </a:r>
            <a:r>
              <a:rPr lang="it-IT" sz="3600" i="1" dirty="0"/>
              <a:t>ridevo</a:t>
            </a:r>
            <a:r>
              <a:rPr lang="it-IT" sz="3600" dirty="0"/>
              <a:t>;), la ……………. (</a:t>
            </a:r>
            <a:r>
              <a:rPr lang="it-IT" sz="3600" i="1" dirty="0"/>
              <a:t>rido</a:t>
            </a:r>
            <a:r>
              <a:rPr lang="it-IT" sz="3600" dirty="0"/>
              <a:t>, </a:t>
            </a:r>
            <a:r>
              <a:rPr lang="it-IT" sz="3600" i="1" dirty="0"/>
              <a:t>ridiamo</a:t>
            </a:r>
            <a:r>
              <a:rPr lang="it-IT" sz="3600" dirty="0"/>
              <a:t>) e il …………... (</a:t>
            </a:r>
            <a:r>
              <a:rPr lang="it-IT" sz="3600" i="1" dirty="0"/>
              <a:t>riderei</a:t>
            </a:r>
            <a:r>
              <a:rPr lang="it-IT" sz="3600" dirty="0"/>
              <a:t>, </a:t>
            </a:r>
            <a:r>
              <a:rPr lang="it-IT" sz="3600" i="1" dirty="0"/>
              <a:t>ridessi</a:t>
            </a:r>
            <a:r>
              <a:rPr lang="it-IT" sz="3600" dirty="0"/>
              <a:t>). </a:t>
            </a:r>
          </a:p>
          <a:p>
            <a:pPr marL="0" indent="0">
              <a:lnSpc>
                <a:spcPct val="150000"/>
              </a:lnSpc>
              <a:buNone/>
            </a:pPr>
            <a:endParaRPr lang="it-IT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2746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77333-F3B4-4442-8F02-CACCE59C2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FORME VERBALI FINITE E NON FINITE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0899F-1C17-4BBE-AEE6-A3E244DF5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294"/>
            <a:ext cx="10515600" cy="535970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/>
              <a:t>VERBI REGOLARI</a:t>
            </a:r>
          </a:p>
          <a:p>
            <a:pPr marL="0" indent="0">
              <a:lnSpc>
                <a:spcPct val="150000"/>
              </a:lnSpc>
              <a:buNone/>
            </a:pPr>
            <a:endParaRPr lang="en-IN" dirty="0"/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VERBI IRREGOLARI</a:t>
            </a:r>
          </a:p>
          <a:p>
            <a:pPr marL="0" indent="0">
              <a:lnSpc>
                <a:spcPct val="150000"/>
              </a:lnSpc>
              <a:buNone/>
            </a:pPr>
            <a:endParaRPr lang="en-IN" dirty="0"/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FORMA RIFLESSIVA</a:t>
            </a:r>
          </a:p>
          <a:p>
            <a:pPr marL="0" indent="0">
              <a:lnSpc>
                <a:spcPct val="150000"/>
              </a:lnSpc>
              <a:buNone/>
            </a:pPr>
            <a:endParaRPr lang="en-IN" dirty="0"/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MODI E TEMPI VERBALI</a:t>
            </a:r>
          </a:p>
        </p:txBody>
      </p:sp>
    </p:spTree>
    <p:extLst>
      <p:ext uri="{BB962C8B-B14F-4D97-AF65-F5344CB8AC3E}">
        <p14:creationId xmlns:p14="http://schemas.microsoft.com/office/powerpoint/2010/main" val="58573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AD3C-8937-4D64-AF99-D7294506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52" y="1819352"/>
            <a:ext cx="10515600" cy="1325563"/>
          </a:xfrm>
        </p:spPr>
        <p:txBody>
          <a:bodyPr/>
          <a:lstStyle/>
          <a:p>
            <a:pPr algn="ctr"/>
            <a:r>
              <a:rPr lang="en-IN" dirty="0"/>
              <a:t>FRASI NOMINALI E LA NOMINALIZZAZIONE</a:t>
            </a:r>
          </a:p>
        </p:txBody>
      </p:sp>
    </p:spTree>
    <p:extLst>
      <p:ext uri="{BB962C8B-B14F-4D97-AF65-F5344CB8AC3E}">
        <p14:creationId xmlns:p14="http://schemas.microsoft.com/office/powerpoint/2010/main" val="521056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C7584-AF4F-4EF6-8DB7-BEEEB5EDF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>IL VERBO-TEMPI E MODI VERBALI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83998-6D83-431F-9488-3F87DC3CC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26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dirty="0"/>
              <a:t>TEMPI</a:t>
            </a:r>
          </a:p>
          <a:p>
            <a:pPr marL="0" indent="0">
              <a:buNone/>
            </a:pPr>
            <a:r>
              <a:rPr lang="en-IN" dirty="0"/>
              <a:t>PASSATO</a:t>
            </a:r>
          </a:p>
          <a:p>
            <a:pPr marL="0" indent="0">
              <a:buNone/>
            </a:pPr>
            <a:r>
              <a:rPr lang="en-IN" dirty="0"/>
              <a:t>PRESENTE</a:t>
            </a:r>
          </a:p>
          <a:p>
            <a:pPr marL="0" indent="0">
              <a:buNone/>
            </a:pPr>
            <a:r>
              <a:rPr lang="en-IN" dirty="0"/>
              <a:t>FUTURO</a:t>
            </a:r>
          </a:p>
          <a:p>
            <a:pPr marL="0" indent="0" algn="ctr">
              <a:buNone/>
            </a:pPr>
            <a:r>
              <a:rPr lang="en-IN" dirty="0"/>
              <a:t>MODI</a:t>
            </a:r>
          </a:p>
          <a:p>
            <a:pPr marL="0" indent="0">
              <a:buNone/>
            </a:pPr>
            <a:r>
              <a:rPr lang="en-IN" dirty="0"/>
              <a:t>INDICATIVO</a:t>
            </a:r>
          </a:p>
          <a:p>
            <a:pPr marL="0" indent="0">
              <a:buNone/>
            </a:pPr>
            <a:r>
              <a:rPr lang="en-IN" dirty="0"/>
              <a:t>CONDIZIONALE</a:t>
            </a:r>
          </a:p>
          <a:p>
            <a:pPr marL="0" indent="0">
              <a:buNone/>
            </a:pPr>
            <a:r>
              <a:rPr lang="en-IN" dirty="0"/>
              <a:t>IMPERATIVO</a:t>
            </a:r>
          </a:p>
          <a:p>
            <a:pPr marL="0" indent="0">
              <a:buNone/>
            </a:pPr>
            <a:r>
              <a:rPr lang="en-IN" dirty="0"/>
              <a:t>CONGIUNTIVO</a:t>
            </a:r>
          </a:p>
          <a:p>
            <a:pPr marL="0" indent="0" algn="ctr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2338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5DDA0-C47B-4BDC-8C8B-AC5507CE0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VERBI AUSILIARI E VERBI COPULATIVI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927CF-9B6A-4522-BE62-4C13FA05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7277"/>
            <a:ext cx="12096520" cy="52880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250000"/>
              </a:lnSpc>
              <a:buNone/>
            </a:pPr>
            <a:r>
              <a:rPr lang="it-IT" dirty="0"/>
              <a:t>Le principali funzioni tradizionalmente riconosciute al verbo da questo punto di vista, accanto a quella predicativa, sono le funzioni </a:t>
            </a:r>
            <a:r>
              <a:rPr lang="it-IT" i="1" dirty="0"/>
              <a:t>copulativa</a:t>
            </a:r>
            <a:r>
              <a:rPr lang="it-IT" dirty="0"/>
              <a:t>, </a:t>
            </a:r>
            <a:r>
              <a:rPr lang="it-IT" i="1" dirty="0"/>
              <a:t>ausiliare</a:t>
            </a:r>
            <a:r>
              <a:rPr lang="it-IT" dirty="0"/>
              <a:t> e di </a:t>
            </a:r>
            <a:r>
              <a:rPr lang="it-IT" i="1" dirty="0"/>
              <a:t>supporto</a:t>
            </a:r>
            <a:r>
              <a:rPr lang="it-IT" dirty="0"/>
              <a:t> (Luca </a:t>
            </a:r>
            <a:r>
              <a:rPr lang="it-IT" dirty="0" err="1"/>
              <a:t>Serianni</a:t>
            </a:r>
            <a:r>
              <a:rPr lang="it-IT" dirty="0"/>
              <a:t> 1997). </a:t>
            </a:r>
          </a:p>
          <a:p>
            <a:pPr marL="0" indent="0">
              <a:lnSpc>
                <a:spcPct val="150000"/>
              </a:lnSpc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3736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C72B6-805A-4EA6-BFC2-602365BC4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ASPETTO VERBALE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A5A22-9C90-4156-A4A6-665D33683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IERI, ALLE OTTO, MICHELE E’ USCITO DI CASA.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IERI, ALLE OTTO, MICHELE USCIVA DI CASA.</a:t>
            </a:r>
          </a:p>
          <a:p>
            <a:endParaRPr lang="en-IN" dirty="0"/>
          </a:p>
          <a:p>
            <a:r>
              <a:rPr lang="en-IN" dirty="0"/>
              <a:t>MENTRE USCIVA….</a:t>
            </a:r>
          </a:p>
          <a:p>
            <a:r>
              <a:rPr lang="en-IN" dirty="0"/>
              <a:t>*MENTRE E’ USCITO…</a:t>
            </a:r>
          </a:p>
        </p:txBody>
      </p:sp>
    </p:spTree>
    <p:extLst>
      <p:ext uri="{BB962C8B-B14F-4D97-AF65-F5344CB8AC3E}">
        <p14:creationId xmlns:p14="http://schemas.microsoft.com/office/powerpoint/2010/main" val="1422144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252D-ECC1-4DB1-94C1-706F1572D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IMPERFETTIVO E PERFETTIVO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ACF60-98A1-4CD1-9428-81934F9A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AZIONE CONCLUSA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AZIONE CONTINUA O RIPETUTA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7148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7E63C-7544-41B1-B97E-C0A1B628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MODI VERBALI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97D3D-C689-4142-AAD8-40C18B519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IL FUTURO-USO MODALE-CHE ORE SARANNO?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IL CONDIZIONALE –USO DI CORTESIA- VORREI UN BICCHIERE D’ACQUA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06971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00C78-F01C-4AE8-9D4A-312E8FB7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DIATESI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49DEE-B7D3-49CC-BFC2-CD210A49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ATTIVO O PASSIVO</a:t>
            </a:r>
          </a:p>
        </p:txBody>
      </p:sp>
    </p:spTree>
    <p:extLst>
      <p:ext uri="{BB962C8B-B14F-4D97-AF65-F5344CB8AC3E}">
        <p14:creationId xmlns:p14="http://schemas.microsoft.com/office/powerpoint/2010/main" val="319897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1F5DB-E826-4D2C-8919-2FDA7F445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FORMA E FORMAZIONE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D6D71-640C-465B-89A1-264BB0F27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LA PAROLA</a:t>
            </a:r>
          </a:p>
          <a:p>
            <a:r>
              <a:rPr lang="en-IN" dirty="0"/>
              <a:t>FORMA E FORMAZIONE</a:t>
            </a:r>
          </a:p>
          <a:p>
            <a:r>
              <a:rPr lang="en-IN" dirty="0"/>
              <a:t>RADICE E DESINENZA</a:t>
            </a:r>
          </a:p>
          <a:p>
            <a:r>
              <a:rPr lang="en-IN" dirty="0"/>
              <a:t>PAROLE SEMPLICI E COMPLESSE </a:t>
            </a:r>
          </a:p>
          <a:p>
            <a:r>
              <a:rPr lang="en-IN" dirty="0"/>
              <a:t>FORMA LIBERA E FORMA LEGATA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sorris_o</a:t>
            </a:r>
            <a:endParaRPr lang="en-IN" dirty="0"/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dent_ista</a:t>
            </a:r>
            <a:endParaRPr lang="en-IN" dirty="0"/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nazion_al_izzare</a:t>
            </a:r>
            <a:endParaRPr lang="en-IN" dirty="0"/>
          </a:p>
          <a:p>
            <a:r>
              <a:rPr lang="en-IN" dirty="0"/>
              <a:t>COMPOSTE E DERIVATE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1. </a:t>
            </a:r>
            <a:r>
              <a:rPr lang="en-IN" dirty="0" err="1"/>
              <a:t>lavapiatti</a:t>
            </a:r>
            <a:endParaRPr lang="en-IN" dirty="0"/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2. </a:t>
            </a:r>
            <a:r>
              <a:rPr lang="en-IN" dirty="0" err="1"/>
              <a:t>capostazione</a:t>
            </a:r>
            <a:r>
              <a:rPr lang="en-IN" dirty="0"/>
              <a:t>-forma libera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/>
              <a:t>3. </a:t>
            </a:r>
            <a:r>
              <a:rPr lang="en-IN" dirty="0" err="1"/>
              <a:t>fioraio</a:t>
            </a:r>
            <a:r>
              <a:rPr lang="en-IN" dirty="0"/>
              <a:t>-forma libera e forma </a:t>
            </a:r>
            <a:r>
              <a:rPr lang="en-IN" dirty="0" err="1"/>
              <a:t>legata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455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623DC-9271-49B0-9CD1-1609B908D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TIPI SINTATTICI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58414-545D-4EA6-9F13-A8E2C55F4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IN" dirty="0"/>
              <a:t>CAPOSTAZIONE &gt; NOME + NOME</a:t>
            </a:r>
          </a:p>
          <a:p>
            <a:pPr>
              <a:lnSpc>
                <a:spcPct val="200000"/>
              </a:lnSpc>
            </a:pPr>
            <a:r>
              <a:rPr lang="en-IN" dirty="0"/>
              <a:t>CAMPOSANTO&gt; NOME+AGGETTIVO</a:t>
            </a:r>
          </a:p>
          <a:p>
            <a:pPr>
              <a:lnSpc>
                <a:spcPct val="200000"/>
              </a:lnSpc>
            </a:pPr>
            <a:r>
              <a:rPr lang="en-IN" dirty="0"/>
              <a:t>LAVASTOVIGLIE&gt;VERBO+NOME</a:t>
            </a:r>
          </a:p>
          <a:p>
            <a:pPr>
              <a:lnSpc>
                <a:spcPct val="200000"/>
              </a:lnSpc>
            </a:pPr>
            <a:r>
              <a:rPr lang="en-IN" dirty="0"/>
              <a:t>AGRODOLCE&gt;AGGETTIVO+AGGETTIVO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IN" dirty="0"/>
              <a:t>DIVERSE CATEGORIE SINTATTICHE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26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81321-3D68-467E-85C5-56B406AC7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DERIVAZIONE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0E094-9F71-4B35-A24D-B7D0AB3A2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PREFISSI- A SINISTRA DELLA FORMA LIBERA</a:t>
            </a:r>
          </a:p>
          <a:p>
            <a:pPr marL="0" indent="0">
              <a:buNone/>
            </a:pPr>
            <a:r>
              <a:rPr lang="en-IN" dirty="0"/>
              <a:t>IN-UTILE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SUFFISSI-A DESTRA DELLA FORMA LIBERA</a:t>
            </a:r>
          </a:p>
          <a:p>
            <a:pPr marL="0" indent="0">
              <a:buNone/>
            </a:pPr>
            <a:r>
              <a:rPr lang="en-IN" dirty="0"/>
              <a:t>UTIL-ITÀ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698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8EEA-3E35-45F7-9C79-3845B7F2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SIGNIFICATO E RELAZIONI DI SIGNIFICATO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2B04D-103E-411B-A594-B49BA551D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NUMERABILE E NON</a:t>
            </a:r>
          </a:p>
          <a:p>
            <a:endParaRPr lang="en-IN" dirty="0"/>
          </a:p>
          <a:p>
            <a:r>
              <a:rPr lang="en-IN" dirty="0"/>
              <a:t>TEMPO E ASPETTO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073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20098-C38C-4020-8790-AAEF2892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RELAZIONI FRA PAROLE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CF22D-C7F6-42E9-B4BE-EB0745B9A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UN CAMPO SEMANTICO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err="1"/>
              <a:t>giallastro</a:t>
            </a:r>
            <a:r>
              <a:rPr lang="en-IN" dirty="0"/>
              <a:t>… SOTTOCAMPI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RELAZIONI DI SIGNIFICATO</a:t>
            </a:r>
          </a:p>
          <a:p>
            <a:pPr marL="0" indent="0">
              <a:buNone/>
            </a:pPr>
            <a:r>
              <a:rPr lang="en-IN" dirty="0"/>
              <a:t>- OPPOSIZIONE GRADUABILE-freddo-</a:t>
            </a:r>
            <a:r>
              <a:rPr lang="en-IN" dirty="0" err="1"/>
              <a:t>caldo</a:t>
            </a:r>
            <a:r>
              <a:rPr lang="en-IN" dirty="0"/>
              <a:t>; </a:t>
            </a:r>
            <a:r>
              <a:rPr lang="en-IN" dirty="0" err="1"/>
              <a:t>concreto-astratto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- OPPOSIZIONE NON GRADUABILE-vivo-</a:t>
            </a:r>
            <a:r>
              <a:rPr lang="en-IN" dirty="0" err="1"/>
              <a:t>morto</a:t>
            </a:r>
            <a:r>
              <a:rPr lang="en-IN" dirty="0"/>
              <a:t>; dolce-amaro</a:t>
            </a:r>
          </a:p>
          <a:p>
            <a:pPr marL="0" indent="0">
              <a:buNone/>
            </a:pPr>
            <a:r>
              <a:rPr lang="en-IN" dirty="0"/>
              <a:t>- OPPOSIZIONE PER INVERSIONE-sotto-sopra; </a:t>
            </a:r>
            <a:r>
              <a:rPr lang="en-IN" dirty="0" err="1"/>
              <a:t>comprare-vendere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- OPPOSIZIONE DIREZIONALE-dentro-</a:t>
            </a:r>
            <a:r>
              <a:rPr lang="en-IN" dirty="0" err="1"/>
              <a:t>fuori</a:t>
            </a:r>
            <a:r>
              <a:rPr lang="en-IN" dirty="0"/>
              <a:t>; </a:t>
            </a:r>
            <a:r>
              <a:rPr lang="en-IN" dirty="0" err="1"/>
              <a:t>arrivare-partire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3412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6FBAC-396D-4867-92C1-D2AE728AE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270"/>
            <a:ext cx="10515600" cy="5923575"/>
          </a:xfrm>
        </p:spPr>
        <p:txBody>
          <a:bodyPr/>
          <a:lstStyle/>
          <a:p>
            <a:pPr marL="0" indent="0" algn="ctr">
              <a:buNone/>
            </a:pPr>
            <a:endParaRPr lang="en-IN" dirty="0"/>
          </a:p>
          <a:p>
            <a:pPr algn="ctr"/>
            <a:endParaRPr lang="en-IN" dirty="0"/>
          </a:p>
          <a:p>
            <a:pPr marL="0" indent="0" algn="ctr">
              <a:buNone/>
            </a:pPr>
            <a:r>
              <a:rPr lang="en-IN" sz="3600" dirty="0"/>
              <a:t>SINONIMIA, IPONIMIA (</a:t>
            </a:r>
            <a:r>
              <a:rPr lang="en-IN" sz="3600" dirty="0" err="1"/>
              <a:t>specifico</a:t>
            </a:r>
            <a:r>
              <a:rPr lang="en-IN" sz="3600" dirty="0"/>
              <a:t>) E IPERONIMIA (</a:t>
            </a:r>
            <a:r>
              <a:rPr lang="en-IN" sz="3600" dirty="0" err="1"/>
              <a:t>generale</a:t>
            </a:r>
            <a:r>
              <a:rPr lang="en-IN" sz="3600" dirty="0"/>
              <a:t>)</a:t>
            </a:r>
          </a:p>
          <a:p>
            <a:pPr marL="0" indent="0" algn="ctr">
              <a:buNone/>
            </a:pPr>
            <a:endParaRPr lang="en-IN" sz="3600" dirty="0"/>
          </a:p>
          <a:p>
            <a:pPr marL="0" indent="0" algn="ctr">
              <a:buNone/>
            </a:pPr>
            <a:r>
              <a:rPr lang="en-IN" sz="3600" dirty="0"/>
              <a:t>FORESTIERISMI</a:t>
            </a:r>
          </a:p>
          <a:p>
            <a:pPr marL="0" indent="0" algn="ctr">
              <a:buNone/>
            </a:pPr>
            <a:endParaRPr lang="en-IN" sz="3600" dirty="0"/>
          </a:p>
          <a:p>
            <a:pPr marL="0" indent="0" algn="ctr">
              <a:buNone/>
            </a:pPr>
            <a:r>
              <a:rPr lang="en-IN" sz="3600" dirty="0"/>
              <a:t>PRESTITI E CALCHI</a:t>
            </a:r>
          </a:p>
          <a:p>
            <a:pPr marL="0" indent="0" algn="ctr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227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9AFB-A9FE-4853-AE11-3062978C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L’ALTERAZIONE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80D7A-234B-4252-B981-CAFC04011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UN CASO PARTICOLARE DELLA DERIVAZIONE</a:t>
            </a:r>
          </a:p>
          <a:p>
            <a:pPr marL="0" indent="0">
              <a:buNone/>
            </a:pPr>
            <a:r>
              <a:rPr lang="en-IN" dirty="0"/>
              <a:t>I SUFFISSI ALTERATIVI CHE DANNO UN VALORE</a:t>
            </a:r>
          </a:p>
          <a:p>
            <a:pPr marL="0" indent="0">
              <a:buNone/>
            </a:pPr>
            <a:r>
              <a:rPr lang="en-IN" dirty="0" err="1"/>
              <a:t>Casina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Casetta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Casaccia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Casona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974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161AB-545D-4D11-BB20-4C9A0E2AA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319" y="1520327"/>
            <a:ext cx="10515600" cy="3166949"/>
          </a:xfrm>
        </p:spPr>
        <p:txBody>
          <a:bodyPr>
            <a:normAutofit/>
          </a:bodyPr>
          <a:lstStyle/>
          <a:p>
            <a:pPr algn="ctr"/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3CD60-78AB-4257-877B-01C07113F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24" y="969484"/>
            <a:ext cx="11012276" cy="5207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pPr marL="0" indent="0" algn="r">
              <a:buNone/>
            </a:pPr>
            <a:endParaRPr lang="en-IN" dirty="0"/>
          </a:p>
          <a:p>
            <a:pPr marL="0" indent="0" algn="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sz="4000" dirty="0"/>
              <a:t>IL VERBO</a:t>
            </a:r>
          </a:p>
          <a:p>
            <a:pPr marL="0" indent="0" algn="r">
              <a:buNone/>
            </a:pPr>
            <a:endParaRPr lang="en-IN" dirty="0"/>
          </a:p>
          <a:p>
            <a:pPr marL="0" indent="0" algn="r">
              <a:buNone/>
            </a:pPr>
            <a:endParaRPr lang="en-IN" dirty="0"/>
          </a:p>
          <a:p>
            <a:pPr marL="0" indent="0" algn="r">
              <a:buNone/>
            </a:pPr>
            <a:r>
              <a:rPr lang="en-IN" dirty="0"/>
              <a:t>Da</a:t>
            </a:r>
            <a:r>
              <a:rPr lang="en-IN" i="1" dirty="0"/>
              <a:t> </a:t>
            </a:r>
            <a:r>
              <a:rPr lang="en-IN" i="1" dirty="0" err="1"/>
              <a:t>Grammatica</a:t>
            </a:r>
            <a:r>
              <a:rPr lang="en-IN" i="1" dirty="0"/>
              <a:t>: parole, </a:t>
            </a:r>
            <a:r>
              <a:rPr lang="en-IN" i="1" dirty="0" err="1"/>
              <a:t>frasi</a:t>
            </a:r>
            <a:r>
              <a:rPr lang="en-IN" i="1" dirty="0"/>
              <a:t>, </a:t>
            </a:r>
            <a:r>
              <a:rPr lang="en-IN" i="1" dirty="0" err="1"/>
              <a:t>testi</a:t>
            </a:r>
            <a:r>
              <a:rPr lang="en-IN" i="1" dirty="0"/>
              <a:t> </a:t>
            </a:r>
            <a:r>
              <a:rPr lang="en-IN" i="1" dirty="0" err="1"/>
              <a:t>dell’italiano</a:t>
            </a:r>
            <a:r>
              <a:rPr lang="en-IN" i="1" dirty="0"/>
              <a:t>, </a:t>
            </a:r>
          </a:p>
          <a:p>
            <a:pPr marL="0" indent="0" algn="r">
              <a:buNone/>
            </a:pPr>
            <a:r>
              <a:rPr lang="en-IN" dirty="0"/>
              <a:t>2018, di Angela Ferrari, Luciano </a:t>
            </a:r>
            <a:r>
              <a:rPr lang="en-IN" dirty="0" err="1"/>
              <a:t>Zampese</a:t>
            </a:r>
            <a:r>
              <a:rPr lang="en-IN" dirty="0"/>
              <a:t>, </a:t>
            </a:r>
          </a:p>
          <a:p>
            <a:pPr marL="0" indent="0" algn="r">
              <a:buNone/>
            </a:pPr>
            <a:r>
              <a:rPr lang="en-IN" dirty="0"/>
              <a:t>pp. 39</a:t>
            </a:r>
          </a:p>
        </p:txBody>
      </p:sp>
    </p:spTree>
    <p:extLst>
      <p:ext uri="{BB962C8B-B14F-4D97-AF65-F5344CB8AC3E}">
        <p14:creationId xmlns:p14="http://schemas.microsoft.com/office/powerpoint/2010/main" val="281853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404</Words>
  <Application>Microsoft Office PowerPoint</Application>
  <PresentationFormat>Widescreen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LA PAROLA</vt:lpstr>
      <vt:lpstr>FORMA E FORMAZIONE</vt:lpstr>
      <vt:lpstr>TIPI SINTATTICI</vt:lpstr>
      <vt:lpstr>LA DERIVAZIONE</vt:lpstr>
      <vt:lpstr>SIGNIFICATO E RELAZIONI DI SIGNIFICATO</vt:lpstr>
      <vt:lpstr>RELAZIONI FRA PAROLE</vt:lpstr>
      <vt:lpstr>PowerPoint Presentation</vt:lpstr>
      <vt:lpstr>L’ALTERAZIONE</vt:lpstr>
      <vt:lpstr>    </vt:lpstr>
      <vt:lpstr>PowerPoint Presentation</vt:lpstr>
      <vt:lpstr>FORME VERBALI FINITE E NON FINITE</vt:lpstr>
      <vt:lpstr>FRASI NOMINALI E LA NOMINALIZZAZIONE</vt:lpstr>
      <vt:lpstr>IL VERBO-TEMPI E MODI VERBALI  </vt:lpstr>
      <vt:lpstr>VERBI AUSILIARI E VERBI COPULATIVI</vt:lpstr>
      <vt:lpstr>ASPETTO VERBALE</vt:lpstr>
      <vt:lpstr>IMPERFETTIVO E PERFETTIVO</vt:lpstr>
      <vt:lpstr>MODI VERBALI</vt:lpstr>
      <vt:lpstr>DIATESI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PAROLA</dc:title>
  <dc:creator>Tanya Roy</dc:creator>
  <cp:lastModifiedBy>919811477930</cp:lastModifiedBy>
  <cp:revision>32</cp:revision>
  <dcterms:created xsi:type="dcterms:W3CDTF">2019-11-03T18:03:07Z</dcterms:created>
  <dcterms:modified xsi:type="dcterms:W3CDTF">2019-11-21T07:57:12Z</dcterms:modified>
</cp:coreProperties>
</file>