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6" r:id="rId4"/>
    <p:sldId id="260" r:id="rId5"/>
    <p:sldId id="303" r:id="rId6"/>
    <p:sldId id="306" r:id="rId7"/>
    <p:sldId id="308" r:id="rId8"/>
    <p:sldId id="310" r:id="rId9"/>
    <p:sldId id="315" r:id="rId10"/>
    <p:sldId id="261" r:id="rId11"/>
    <p:sldId id="287" r:id="rId12"/>
    <p:sldId id="288" r:id="rId13"/>
    <p:sldId id="264" r:id="rId14"/>
    <p:sldId id="271" r:id="rId15"/>
    <p:sldId id="3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B865-2C08-4FFF-AF56-0EC956CFB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29491-1E41-4CF1-8306-5C6E52239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4C2B-9294-4BB3-AA80-A5412DA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430A-0FDF-44AE-8EC0-3545571C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F562-2359-49A5-BAF8-DA553DA6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4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76AC-83BE-470F-B686-F6796D4C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CD434-1AC0-4B70-861E-22503F7E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3B14-9C21-410F-BEC6-748A01D8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7FE6A-4DBB-456F-AC5A-C167971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C455-3AF1-4131-A87F-2F7CF92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A81D9-45CB-4A76-883B-19F47663C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6B22-E3EB-43F9-88F9-1A7E830D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8818-547B-4F82-9A91-5A57781A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1A0A-DF96-4D7C-BCBA-A0C7FB52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D9F-AE5F-46E9-8860-5D586888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4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E5FD-5044-4F39-8162-1A5C846F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E7B5-44C4-40D7-9F8A-7508FDD3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6A48-2C74-4830-8611-0E1B14CB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6BD1-3918-4A4D-810F-C234F6E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87BA-B028-4739-8716-46402C6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2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E6A5-EBF0-4C9D-A29D-F1AD548D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79247-70B8-4D26-BB85-BDF89087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70DC5-7B0D-4D81-B6C2-E6DADE59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5E4AF-9230-4780-A9A8-A1B7FC78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D4C1-C9FA-49FD-95BA-A8A7C793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01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6B5F-F436-41C7-BF99-7E2D298E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F4EB-CDA0-4ECD-A735-8ABE2E91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EE6D3-2A7C-42D8-9989-E05D816E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53DB-CC46-4280-9D09-CA29B8C4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EDEE-2C88-44BB-87B4-2CB72DB1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76BE-5CB8-4A6D-902A-C7F2EA12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53EF-94CA-465D-A31C-EECC89FC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8C6F7-1E97-4647-B4BB-C40E49CA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7369F-B8ED-4516-96F2-497D4E81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11EA4-FDC8-4096-8B77-83B0A6350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EFF9B-E366-403E-ACD1-69012C7B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C60E4-D080-489A-8ED4-15122CB9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1F59-3824-401E-B680-F8FE7071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69773-3E40-417B-8BE0-D228F6C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0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12B4-1B4C-4A20-B78D-2BDEED82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C6072-22AF-4374-BF2C-BCE20625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8CA0A-CE25-4CB9-BD04-6809341D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052A-F9F9-4B5C-B2EE-92AE643E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7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522E0-919E-4F67-922C-5C651F4E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F365B-7621-4147-B0C3-FF03D56B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B1E3D-D1E9-49BD-9027-8D493540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71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2007-5AC8-4A78-B7AA-A29165AE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50D-1E25-4ED0-855F-5A970093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770B8-6471-456B-A8B7-E34C66575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7E85A-B2CB-417A-B31B-A948D974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2492-B988-47F2-BAB5-5E646E95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71DBD-ED9D-4974-813D-AD7FDA3B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1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D2F5-0ACD-47F3-BC2D-D94A7888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84521-B29D-4C35-95DF-410AE9097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77F95-3084-4101-B94E-BBA1ADE5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6C4E-3FCA-4391-A052-74E8CBE6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D627-4B3B-42F1-8E2D-6A5CF53D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5AB2-8032-442A-B368-EE21A081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8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1D6B-EDD8-40EC-9C95-CF82C276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B843-865C-4FB0-94BA-AEC5A948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99020-9058-4951-9FEA-C62C48D7C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9203-2076-4FB0-A132-759CBC3D9136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8D87-2C48-4994-A8B8-B16EE7115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1AA73-319C-4E38-B38B-4009641C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38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abovsvineyard.blogspot.com/2011/01/diagramma-ad-albero-e-schema-x-barr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rammaticaitaliana.it/lezionegrammatica/17.140-il-sintagma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tipi-di-sintagma_%28Enciclopedia-dell%27Italiano%29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9773-AEE8-4303-B022-86CD11938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 FRASE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D3A43-8F8F-4122-9985-5B161F195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3600" dirty="0"/>
          </a:p>
          <a:p>
            <a:r>
              <a:rPr lang="en-IN" sz="3600" dirty="0"/>
              <a:t>LE SUE PARTI E LA SUA STRUTTURA</a:t>
            </a:r>
          </a:p>
        </p:txBody>
      </p:sp>
    </p:spTree>
    <p:extLst>
      <p:ext uri="{BB962C8B-B14F-4D97-AF65-F5344CB8AC3E}">
        <p14:creationId xmlns:p14="http://schemas.microsoft.com/office/powerpoint/2010/main" val="242860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FC8B-8235-4A87-B503-479EE09B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/>
              <a:t>DIAGRAMMA AD ALBERO</a:t>
            </a:r>
            <a:br>
              <a:rPr lang="en-IN" dirty="0"/>
            </a:br>
            <a:r>
              <a:rPr lang="en-IN" sz="2200" dirty="0">
                <a:hlinkClick r:id="rId2"/>
              </a:rPr>
              <a:t>http://labovsvineyard.blogspot.com/2011/01/diagramma-ad-albero-e-schema-x-barra.html</a:t>
            </a:r>
            <a:endParaRPr lang="en-IN" sz="2200" dirty="0"/>
          </a:p>
        </p:txBody>
      </p:sp>
      <p:pic>
        <p:nvPicPr>
          <p:cNvPr id="4" name="Picture 2" descr="Image result for DIAGRAMMA AD ALBERO--LINGUISTICA">
            <a:extLst>
              <a:ext uri="{FF2B5EF4-FFF2-40B4-BE49-F238E27FC236}">
                <a16:creationId xmlns:a16="http://schemas.microsoft.com/office/drawing/2014/main" id="{E0CC4B2E-40B0-49C9-85A2-063BBCAADB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82" y="2301410"/>
            <a:ext cx="10515600" cy="386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1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9F70-5A58-4B97-A648-F346E41E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ADC6-6EFA-4251-A98D-4D53305C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ACCORDO</a:t>
            </a:r>
          </a:p>
          <a:p>
            <a:pPr marL="0" indent="0">
              <a:buNone/>
            </a:pPr>
            <a:r>
              <a:rPr lang="en-IN" dirty="0"/>
              <a:t>ARTICOLO+NOME+AGGETTIVO</a:t>
            </a:r>
          </a:p>
          <a:p>
            <a:pPr marL="0" indent="0">
              <a:buNone/>
            </a:pPr>
            <a:r>
              <a:rPr lang="en-IN" dirty="0"/>
              <a:t>SOGGETTO+VERBO</a:t>
            </a:r>
          </a:p>
          <a:p>
            <a:pPr marL="0" indent="0">
              <a:buNone/>
            </a:pPr>
            <a:r>
              <a:rPr lang="en-IN" dirty="0"/>
              <a:t>PRONOME COMPLEMENTO OGGETTO DIRETTO CON IL PARTICIPIO PASSATO</a:t>
            </a:r>
          </a:p>
          <a:p>
            <a:pPr marL="0" indent="0">
              <a:buNone/>
            </a:pPr>
            <a:r>
              <a:rPr lang="en-IN" dirty="0"/>
              <a:t>Es. </a:t>
            </a:r>
            <a:r>
              <a:rPr lang="en-IN" dirty="0" err="1"/>
              <a:t>l’ho</a:t>
            </a:r>
            <a:r>
              <a:rPr lang="en-IN" dirty="0"/>
              <a:t> vista </a:t>
            </a:r>
            <a:r>
              <a:rPr lang="en-IN" dirty="0" err="1"/>
              <a:t>ieri</a:t>
            </a:r>
            <a:r>
              <a:rPr lang="en-IN" dirty="0"/>
              <a:t> (&lt;la ho vista </a:t>
            </a:r>
            <a:r>
              <a:rPr lang="en-IN" dirty="0" err="1"/>
              <a:t>ieri</a:t>
            </a:r>
            <a:r>
              <a:rPr lang="en-IN" dirty="0"/>
              <a:t>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GENERE GRAMMATICALE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234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BA55-2126-454E-A6DD-A3783522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PLURALI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8AD5-7EB8-4805-97E5-1A00C5E1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5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err="1"/>
              <a:t>Plurali</a:t>
            </a:r>
            <a:r>
              <a:rPr lang="en-IN" b="1" dirty="0"/>
              <a:t> </a:t>
            </a:r>
            <a:r>
              <a:rPr lang="en-IN" b="1" dirty="0" err="1"/>
              <a:t>femminili</a:t>
            </a:r>
            <a:r>
              <a:rPr lang="en-IN" b="1" dirty="0"/>
              <a:t> e </a:t>
            </a:r>
            <a:r>
              <a:rPr lang="en-IN" b="1" dirty="0" err="1"/>
              <a:t>maschili</a:t>
            </a:r>
            <a:r>
              <a:rPr lang="en-IN" b="1" dirty="0"/>
              <a:t> </a:t>
            </a:r>
            <a:r>
              <a:rPr lang="en-IN" dirty="0" err="1"/>
              <a:t>spesso</a:t>
            </a:r>
            <a:r>
              <a:rPr lang="en-IN" dirty="0"/>
              <a:t> </a:t>
            </a:r>
            <a:r>
              <a:rPr lang="en-IN" dirty="0" err="1"/>
              <a:t>hanno</a:t>
            </a:r>
            <a:r>
              <a:rPr lang="en-IN" dirty="0"/>
              <a:t> </a:t>
            </a:r>
            <a:r>
              <a:rPr lang="en-IN" dirty="0" err="1"/>
              <a:t>significati</a:t>
            </a:r>
            <a:r>
              <a:rPr lang="en-IN" dirty="0"/>
              <a:t> </a:t>
            </a:r>
            <a:r>
              <a:rPr lang="en-IN" dirty="0" err="1"/>
              <a:t>diversi</a:t>
            </a:r>
            <a:r>
              <a:rPr lang="en-IN" dirty="0"/>
              <a:t>, ad </a:t>
            </a:r>
            <a:r>
              <a:rPr lang="en-IN" dirty="0" err="1"/>
              <a:t>esempio</a:t>
            </a:r>
            <a:r>
              <a:rPr lang="en-IN" dirty="0"/>
              <a:t>: </a:t>
            </a:r>
            <a:r>
              <a:rPr lang="en-IN" i="1" dirty="0"/>
              <a:t>I </a:t>
            </a:r>
            <a:r>
              <a:rPr lang="en-IN" i="1" dirty="0" err="1"/>
              <a:t>bracci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braccia</a:t>
            </a:r>
            <a:endParaRPr lang="en-IN" i="1" dirty="0"/>
          </a:p>
          <a:p>
            <a:pPr marL="0" indent="0">
              <a:buNone/>
            </a:pPr>
            <a:r>
              <a:rPr lang="en-IN" i="1" dirty="0"/>
              <a:t>I </a:t>
            </a:r>
            <a:r>
              <a:rPr lang="en-IN" i="1" dirty="0" err="1"/>
              <a:t>labbri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labbra</a:t>
            </a:r>
            <a:endParaRPr lang="en-IN" i="1" dirty="0"/>
          </a:p>
          <a:p>
            <a:pPr marL="0" indent="0">
              <a:buNone/>
            </a:pPr>
            <a:r>
              <a:rPr lang="en-IN" i="1" dirty="0" err="1"/>
              <a:t>Gli</a:t>
            </a:r>
            <a:r>
              <a:rPr lang="en-IN" i="1" dirty="0"/>
              <a:t> </a:t>
            </a:r>
            <a:r>
              <a:rPr lang="en-IN" i="1" dirty="0" err="1"/>
              <a:t>ossi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ossa</a:t>
            </a:r>
            <a:endParaRPr lang="en-IN" i="1" dirty="0"/>
          </a:p>
          <a:p>
            <a:pPr marL="0" indent="0">
              <a:buNone/>
            </a:pPr>
            <a:r>
              <a:rPr lang="it-IT" b="1" dirty="0"/>
              <a:t>Plurali doppi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Luca </a:t>
            </a:r>
            <a:r>
              <a:rPr lang="it-IT" dirty="0" err="1"/>
              <a:t>Serianni</a:t>
            </a:r>
            <a:r>
              <a:rPr lang="it-IT" dirty="0"/>
              <a:t> scrive, nella sua </a:t>
            </a:r>
            <a:r>
              <a:rPr lang="it-IT" i="1" dirty="0"/>
              <a:t>Grammatica Italiana</a:t>
            </a:r>
            <a:r>
              <a:rPr lang="it-IT" dirty="0"/>
              <a:t>: "Nella maggior parte dei casi alla differenza di terminazione nel plurale corrisponde una sensibile differenza di significato, e non è difficile ritrovare opposizioni come «astratto» / «concreto», «generale» / «particolare», «collettivo» / «singolo» [...]"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766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C000-1241-48D3-9259-074F006E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ELEMENTI CIRCOSTANZIALI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68D1-8B33-4C5E-964E-E4A3CCBE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.</a:t>
            </a:r>
          </a:p>
          <a:p>
            <a:r>
              <a:rPr lang="en-IN" dirty="0"/>
              <a:t>La sera, </a:t>
            </a:r>
            <a:r>
              <a:rPr lang="en-IN" dirty="0" err="1"/>
              <a:t>dopo</a:t>
            </a:r>
            <a:r>
              <a:rPr lang="en-IN" dirty="0"/>
              <a:t> </a:t>
            </a:r>
            <a:r>
              <a:rPr lang="en-IN" dirty="0" err="1"/>
              <a:t>cena</a:t>
            </a:r>
            <a:r>
              <a:rPr lang="en-IN" dirty="0"/>
              <a:t>, 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 </a:t>
            </a:r>
            <a:r>
              <a:rPr lang="en-IN" dirty="0" err="1"/>
              <a:t>sul</a:t>
            </a:r>
            <a:r>
              <a:rPr lang="en-IN" dirty="0"/>
              <a:t> </a:t>
            </a:r>
            <a:r>
              <a:rPr lang="en-IN" dirty="0" err="1"/>
              <a:t>divano</a:t>
            </a:r>
            <a:r>
              <a:rPr lang="en-IN" dirty="0"/>
              <a:t> del </a:t>
            </a:r>
            <a:r>
              <a:rPr lang="en-IN" dirty="0" err="1"/>
              <a:t>soggiorno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dirty="0" err="1"/>
              <a:t>Gli</a:t>
            </a:r>
            <a:r>
              <a:rPr lang="en-IN" dirty="0"/>
              <a:t> </a:t>
            </a:r>
            <a:r>
              <a:rPr lang="en-IN" dirty="0" err="1"/>
              <a:t>elementi</a:t>
            </a:r>
            <a:r>
              <a:rPr lang="en-IN" dirty="0"/>
              <a:t> </a:t>
            </a:r>
            <a:r>
              <a:rPr lang="en-IN" dirty="0" err="1"/>
              <a:t>esterni</a:t>
            </a:r>
            <a:r>
              <a:rPr lang="en-IN" dirty="0"/>
              <a:t> al </a:t>
            </a:r>
            <a:r>
              <a:rPr lang="en-IN" dirty="0" err="1"/>
              <a:t>nucleo</a:t>
            </a:r>
            <a:r>
              <a:rPr lang="en-IN" dirty="0"/>
              <a:t> </a:t>
            </a:r>
            <a:r>
              <a:rPr lang="en-IN" dirty="0" err="1"/>
              <a:t>sono</a:t>
            </a:r>
            <a:r>
              <a:rPr lang="en-IN" dirty="0"/>
              <a:t> </a:t>
            </a:r>
            <a:r>
              <a:rPr lang="en-IN" dirty="0" err="1"/>
              <a:t>definiti</a:t>
            </a:r>
            <a:r>
              <a:rPr lang="en-IN" dirty="0"/>
              <a:t> </a:t>
            </a:r>
            <a:r>
              <a:rPr lang="en-IN" dirty="0" err="1"/>
              <a:t>circostanziali</a:t>
            </a:r>
            <a:r>
              <a:rPr lang="en-IN" dirty="0"/>
              <a:t> o extranuclear. </a:t>
            </a:r>
            <a:r>
              <a:rPr lang="en-IN" dirty="0" err="1"/>
              <a:t>Possono</a:t>
            </a:r>
            <a:r>
              <a:rPr lang="en-IN" dirty="0"/>
              <a:t> </a:t>
            </a:r>
            <a:r>
              <a:rPr lang="en-IN" dirty="0" err="1"/>
              <a:t>essere</a:t>
            </a:r>
            <a:r>
              <a:rPr lang="en-IN" dirty="0"/>
              <a:t> </a:t>
            </a:r>
            <a:r>
              <a:rPr lang="en-IN" dirty="0" err="1"/>
              <a:t>spostati</a:t>
            </a:r>
            <a:r>
              <a:rPr lang="en-IN" dirty="0"/>
              <a:t> </a:t>
            </a:r>
            <a:r>
              <a:rPr lang="en-IN" dirty="0" err="1"/>
              <a:t>all’interno</a:t>
            </a:r>
            <a:r>
              <a:rPr lang="en-IN" dirty="0"/>
              <a:t> </a:t>
            </a:r>
            <a:r>
              <a:rPr lang="en-IN" dirty="0" err="1"/>
              <a:t>della</a:t>
            </a:r>
            <a:r>
              <a:rPr lang="en-IN" dirty="0"/>
              <a:t> </a:t>
            </a:r>
            <a:r>
              <a:rPr lang="en-IN" dirty="0" err="1"/>
              <a:t>frase</a:t>
            </a:r>
            <a:r>
              <a:rPr lang="en-IN" dirty="0"/>
              <a:t> e </a:t>
            </a:r>
            <a:r>
              <a:rPr lang="en-IN" dirty="0" err="1"/>
              <a:t>anche</a:t>
            </a:r>
            <a:r>
              <a:rPr lang="en-IN" dirty="0"/>
              <a:t> </a:t>
            </a:r>
            <a:r>
              <a:rPr lang="en-IN" dirty="0" err="1"/>
              <a:t>tolti</a:t>
            </a:r>
            <a:r>
              <a:rPr lang="en-IN" dirty="0"/>
              <a:t> </a:t>
            </a:r>
            <a:r>
              <a:rPr lang="en-IN" dirty="0" err="1"/>
              <a:t>lasciano</a:t>
            </a:r>
            <a:r>
              <a:rPr lang="en-IN" dirty="0"/>
              <a:t> la </a:t>
            </a:r>
            <a:r>
              <a:rPr lang="en-IN" dirty="0" err="1"/>
              <a:t>frase</a:t>
            </a:r>
            <a:r>
              <a:rPr lang="en-IN" dirty="0"/>
              <a:t> con </a:t>
            </a:r>
            <a:r>
              <a:rPr lang="en-IN" dirty="0" err="1"/>
              <a:t>il</a:t>
            </a:r>
            <a:r>
              <a:rPr lang="en-IN" dirty="0"/>
              <a:t> </a:t>
            </a:r>
            <a:r>
              <a:rPr lang="en-IN" dirty="0" err="1"/>
              <a:t>suo</a:t>
            </a:r>
            <a:r>
              <a:rPr lang="en-IN"/>
              <a:t> significato</a:t>
            </a:r>
            <a:r>
              <a:rPr lang="en-IN" dirty="0"/>
              <a:t> </a:t>
            </a:r>
            <a:r>
              <a:rPr lang="en-IN" dirty="0" err="1"/>
              <a:t>essenziale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78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D7B1-9646-4C58-9F73-C77D1B6B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519C-1A64-458F-9E05-ABDD4853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/>
              <a:t>ORDINE DELLE PAROLE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DISLOCAZIONE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MARCO HA VINTO LA GARA.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u="sng" dirty="0"/>
              <a:t>MARCO</a:t>
            </a:r>
            <a:r>
              <a:rPr lang="en-IN" dirty="0"/>
              <a:t> HA VINTO LA GARA.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HA VINTO LA GARA </a:t>
            </a:r>
            <a:r>
              <a:rPr lang="en-IN" u="sng" dirty="0"/>
              <a:t>MARCO.</a:t>
            </a:r>
          </a:p>
          <a:p>
            <a:pPr marL="0" indent="0">
              <a:lnSpc>
                <a:spcPct val="110000"/>
              </a:lnSpc>
              <a:buNone/>
            </a:pPr>
            <a:endParaRPr lang="en-IN" dirty="0"/>
          </a:p>
          <a:p>
            <a:pPr marL="0" indent="0">
              <a:lnSpc>
                <a:spcPct val="110000"/>
              </a:lnSpc>
              <a:buNone/>
            </a:pPr>
            <a:r>
              <a:rPr lang="it-IT" dirty="0" err="1"/>
              <a:t>ll</a:t>
            </a:r>
            <a:r>
              <a:rPr lang="it-IT" dirty="0"/>
              <a:t> vino rosso fa bene per la prevenzione della trombosi.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È rosso il vino che fa bene per la prevenzione della trombosi.</a:t>
            </a:r>
            <a:br>
              <a:rPr lang="it-IT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779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27102-8FF4-4101-85F0-A3D54AA2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421A-5440-4F08-86CA-5A4EDEDE8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IN" dirty="0"/>
              <a:t>PRONOMI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VADO AL CONCERTO. TU CI VAI?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u="sng" dirty="0"/>
              <a:t>IO</a:t>
            </a:r>
            <a:r>
              <a:rPr lang="en-IN" dirty="0"/>
              <a:t> CI VADO E TU?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842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B2B0-8957-4753-A20C-7264C79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SEMPLICE E COMPLESSA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1B6D-20DF-4B46-AC87-01EEA41B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531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SEMPLICE: </a:t>
            </a:r>
            <a:r>
              <a:rPr lang="en-IN" dirty="0"/>
              <a:t>PRESENZA DI UN SOLO VERBO: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IL GATTO SIAMESE COLOR CIOCCOLATO DEI NOSTRI VICINI COSI’ SIMPATICI SI E’ PERSO</a:t>
            </a:r>
          </a:p>
          <a:p>
            <a:pPr marL="0" indent="0">
              <a:lnSpc>
                <a:spcPct val="250000"/>
              </a:lnSpc>
              <a:buNone/>
            </a:pPr>
            <a:endParaRPr lang="it-IT" dirty="0"/>
          </a:p>
          <a:p>
            <a:pPr>
              <a:lnSpc>
                <a:spcPct val="250000"/>
              </a:lnSpc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766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6A9B-CC43-445A-B3FC-7A398769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17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LE PARTI POSSIBILI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F029-7CBE-43EE-B8EE-992F8E11D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304"/>
            <a:ext cx="10515600" cy="61747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IN" b="1" dirty="0"/>
              <a:t>NOME</a:t>
            </a:r>
          </a:p>
          <a:p>
            <a:pPr>
              <a:lnSpc>
                <a:spcPct val="200000"/>
              </a:lnSpc>
            </a:pPr>
            <a:r>
              <a:rPr lang="en-IN" b="1" dirty="0"/>
              <a:t>VERBO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AGGETTIVO </a:t>
            </a:r>
          </a:p>
          <a:p>
            <a:pPr>
              <a:lnSpc>
                <a:spcPct val="200000"/>
              </a:lnSpc>
            </a:pPr>
            <a:r>
              <a:rPr lang="en-IN" b="1" dirty="0"/>
              <a:t>PRONOME 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AVVERBIO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ARTICOLO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PREPOSIZIONE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81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2427-C135-48EC-BFF0-4C73C1C2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VERBO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1BAB-09DE-4808-9472-E2EF6CB60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NUCLEO DELLA FRASE</a:t>
            </a:r>
          </a:p>
          <a:p>
            <a:endParaRPr lang="en-IN" dirty="0"/>
          </a:p>
          <a:p>
            <a:r>
              <a:rPr lang="en-IN" dirty="0"/>
              <a:t>SINTAGMI</a:t>
            </a:r>
          </a:p>
          <a:p>
            <a:pPr marL="0" indent="0">
              <a:buNone/>
            </a:pPr>
            <a:r>
              <a:rPr lang="en-IN" dirty="0"/>
              <a:t>LA RAGAZZA DI MILANO (SN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SP di Milano) LEGGE UN LIBRO DI STORIA (</a:t>
            </a:r>
            <a:r>
              <a:rPr lang="en-IN" u="sng" dirty="0"/>
              <a:t>SV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SN-un </a:t>
            </a:r>
            <a:r>
              <a:rPr lang="en-IN" u="sng" dirty="0" err="1"/>
              <a:t>libro</a:t>
            </a:r>
            <a:r>
              <a:rPr lang="en-IN" u="sng" dirty="0"/>
              <a:t> di </a:t>
            </a:r>
            <a:r>
              <a:rPr lang="en-IN" u="sng" dirty="0" err="1"/>
              <a:t>storia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SP di </a:t>
            </a:r>
            <a:r>
              <a:rPr lang="en-IN" u="sng" dirty="0" err="1"/>
              <a:t>storia</a:t>
            </a:r>
            <a:r>
              <a:rPr lang="en-IN" dirty="0"/>
              <a:t>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809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1F3D-AF4A-4A0F-9ABC-01463CA6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 SINTAGMI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406E-FD71-4ADA-93BB-B84E3616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12092683" cy="51673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4000" dirty="0"/>
              <a:t>Le frasi si possono dividere in unità sintattiche, queste unità si chiamano </a:t>
            </a:r>
            <a:r>
              <a:rPr lang="it-IT" sz="4000" b="1" dirty="0"/>
              <a:t>sintagmi</a:t>
            </a:r>
            <a:r>
              <a:rPr lang="it-IT" sz="4000" dirty="0"/>
              <a:t>. Questo termine indica un insieme di parole che forma un'unità sintattica all'interno della frase. </a:t>
            </a:r>
          </a:p>
          <a:p>
            <a:pPr marL="0" indent="0" algn="just">
              <a:buNone/>
            </a:pPr>
            <a:r>
              <a:rPr lang="it-IT" sz="4000" dirty="0"/>
              <a:t>I due fondamentali tipi di </a:t>
            </a:r>
            <a:r>
              <a:rPr lang="it-IT" sz="4000" b="1" dirty="0"/>
              <a:t>sintagma</a:t>
            </a:r>
            <a:r>
              <a:rPr lang="it-IT" sz="4000" dirty="0"/>
              <a:t> sono il </a:t>
            </a:r>
            <a:r>
              <a:rPr lang="it-IT" sz="4000" b="1" dirty="0"/>
              <a:t>sintagma</a:t>
            </a:r>
            <a:r>
              <a:rPr lang="it-IT" sz="4000" dirty="0"/>
              <a:t> nominale e il </a:t>
            </a:r>
            <a:r>
              <a:rPr lang="it-IT" sz="4000" b="1" dirty="0"/>
              <a:t>sintagma</a:t>
            </a:r>
            <a:r>
              <a:rPr lang="it-IT" sz="4000" dirty="0"/>
              <a:t> verbale.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lnSpc>
                <a:spcPct val="100000"/>
              </a:lnSpc>
              <a:buNone/>
            </a:pPr>
            <a:r>
              <a:rPr lang="it-IT" sz="2000" dirty="0">
                <a:hlinkClick r:id="rId2"/>
              </a:rPr>
              <a:t>Il sintagma - Grammatica italiana</a:t>
            </a:r>
          </a:p>
          <a:p>
            <a:pPr marL="0" indent="0" algn="r">
              <a:lnSpc>
                <a:spcPct val="100000"/>
              </a:lnSpc>
              <a:buNone/>
            </a:pPr>
            <a:br>
              <a:rPr lang="it-IT" sz="2000" dirty="0">
                <a:hlinkClick r:id="rId2"/>
              </a:rPr>
            </a:br>
            <a:r>
              <a:rPr lang="it-IT" sz="2000" dirty="0">
                <a:hlinkClick r:id="rId2"/>
              </a:rPr>
              <a:t>https://www.lagrammaticaitaliana.it › 17.140-il-sintagma.aspx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795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DAAA-DF10-49C8-A7E8-1E81AE12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SINTAGMA NOMINALE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166E-3B4F-4EC7-B60B-7A59C14F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 ES. hai letto un libro molto difficile (LIP: FC6)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200" dirty="0"/>
              <a:t>dove al nome </a:t>
            </a:r>
            <a:r>
              <a:rPr lang="it-IT" sz="3200" i="1" dirty="0"/>
              <a:t>libro</a:t>
            </a:r>
            <a:r>
              <a:rPr lang="it-IT" sz="3200" dirty="0"/>
              <a:t> sono aggiunti elementi posti sia prima che dopo: prima l’articolo </a:t>
            </a:r>
            <a:r>
              <a:rPr lang="it-IT" sz="3200" i="1" dirty="0"/>
              <a:t>un</a:t>
            </a:r>
            <a:r>
              <a:rPr lang="it-IT" sz="3200" dirty="0"/>
              <a:t>; dopo l’avverbio </a:t>
            </a:r>
            <a:r>
              <a:rPr lang="it-IT" sz="3200" i="1" dirty="0"/>
              <a:t>molto</a:t>
            </a:r>
            <a:r>
              <a:rPr lang="it-IT" sz="3200" dirty="0"/>
              <a:t> e l’aggettivo</a:t>
            </a:r>
            <a:r>
              <a:rPr lang="it-IT" sz="3200" i="1" dirty="0"/>
              <a:t> difficile</a:t>
            </a:r>
            <a:r>
              <a:rPr lang="it-IT" sz="3200" dirty="0"/>
              <a:t>. </a:t>
            </a:r>
          </a:p>
          <a:p>
            <a:pPr marL="0" indent="0">
              <a:buNone/>
            </a:pPr>
            <a:r>
              <a:rPr lang="it-IT" sz="3200" dirty="0"/>
              <a:t>Insieme, queste quattro parole formano un sintagma nominale, con il nome </a:t>
            </a:r>
            <a:r>
              <a:rPr lang="it-IT" sz="3200" i="1" dirty="0"/>
              <a:t>libro</a:t>
            </a:r>
            <a:r>
              <a:rPr lang="it-IT" sz="3200" dirty="0"/>
              <a:t> come testa. </a:t>
            </a:r>
          </a:p>
          <a:p>
            <a:pPr marL="0" indent="0">
              <a:buNone/>
            </a:pPr>
            <a:r>
              <a:rPr lang="it-IT" sz="3200" dirty="0"/>
              <a:t>A sua volta, l’aggettivo </a:t>
            </a:r>
            <a:r>
              <a:rPr lang="it-IT" sz="3200" i="1" dirty="0"/>
              <a:t>difficile</a:t>
            </a:r>
            <a:r>
              <a:rPr lang="it-IT" sz="3200" dirty="0"/>
              <a:t> è testa nel sintagma aggettivale </a:t>
            </a:r>
            <a:r>
              <a:rPr lang="it-IT" sz="3200" i="1" dirty="0"/>
              <a:t>molto difficile</a:t>
            </a:r>
            <a:r>
              <a:rPr lang="it-IT" sz="3200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126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1D92-68F3-4E22-A111-1173580D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TESTA DEL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2969-C7CD-499E-978F-71C3CA43F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1690688"/>
            <a:ext cx="12000216" cy="516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testa del sintagma è decisiva per le funzioni sintattiche del sintagma nella frase.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/>
              <a:t>Ad es., un sintagma nominale come </a:t>
            </a:r>
            <a:r>
              <a:rPr lang="it-IT" i="1" dirty="0"/>
              <a:t>il signore</a:t>
            </a:r>
            <a:r>
              <a:rPr lang="it-IT" dirty="0"/>
              <a:t> può occupare il posto di  soggetto o di oggetto diretto, mentre un sintagma aggettivale come </a:t>
            </a:r>
            <a:r>
              <a:rPr lang="it-IT" i="1" dirty="0"/>
              <a:t>molto vecchio</a:t>
            </a:r>
            <a:r>
              <a:rPr lang="it-IT" dirty="0"/>
              <a:t> può avere funzione attributiva ( attributo) in un SN o funzionare da complemento predicativo del soggetto ( predicativo, complemento). In </a:t>
            </a:r>
            <a:r>
              <a:rPr lang="it-IT" i="1" dirty="0"/>
              <a:t>molto vecchio</a:t>
            </a:r>
            <a:r>
              <a:rPr lang="it-IT" dirty="0"/>
              <a:t> la testa è l’aggettivo </a:t>
            </a:r>
            <a:r>
              <a:rPr lang="it-IT" i="1" dirty="0"/>
              <a:t>vecchio</a:t>
            </a:r>
            <a:r>
              <a:rPr lang="it-IT" dirty="0"/>
              <a:t>, che a sua volta è modificato dall’avverbio </a:t>
            </a:r>
            <a:r>
              <a:rPr lang="it-IT" i="1" dirty="0"/>
              <a:t>molto</a:t>
            </a:r>
            <a:r>
              <a:rPr lang="it-IT" dirty="0"/>
              <a:t>. Spesso l’accordo di  genere e di  numero serve a mostrare la dipendenza fra i singoli elementi del SN.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13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9A34A-08A7-454D-85CA-3C3B2DDC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CRITERI</a:t>
            </a:r>
            <a:br>
              <a:rPr lang="en-IN" dirty="0"/>
            </a:br>
            <a:r>
              <a:rPr lang="en-IN" sz="2200" dirty="0">
                <a:hlinkClick r:id="rId2"/>
              </a:rPr>
              <a:t>http://www.treccani.it/enciclopedia/tipi-di-sintagma_%28Enciclopedia-dell%27Italiano%29/</a:t>
            </a: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4B335-C15B-4BFB-89A1-500BBF252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SPOSTABILITA’</a:t>
            </a:r>
          </a:p>
          <a:p>
            <a:pPr marL="0" indent="0">
              <a:buNone/>
            </a:pPr>
            <a:r>
              <a:rPr lang="it-IT" dirty="0"/>
              <a:t> [Di queste cose] [io e lei] [abbiamo parlato] [anche ieri] (Maggiani 1995: 249)</a:t>
            </a:r>
          </a:p>
          <a:p>
            <a:pPr marL="0" indent="0">
              <a:buNone/>
            </a:pPr>
            <a:r>
              <a:rPr lang="it-IT" dirty="0"/>
              <a:t>i singoli sintagmi si possono spostare senza rompere la struttura della frase mentre non sarebbe possibile spostare liberamente le singole parole.</a:t>
            </a:r>
          </a:p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SOSTITUIBILITA’</a:t>
            </a:r>
          </a:p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Una parola o una sequenza di parole che non può essere sostituita da una proforma, non forma un sintagma.</a:t>
            </a:r>
          </a:p>
          <a:p>
            <a:pPr marL="0" indent="0">
              <a:buNone/>
            </a:pPr>
            <a:endParaRPr lang="it-IT" dirty="0">
              <a:solidFill>
                <a:srgbClr val="3E3F3E"/>
              </a:solidFill>
              <a:latin typeface="Crimson Text"/>
            </a:endParaRPr>
          </a:p>
          <a:p>
            <a:pPr marL="0" indent="0">
              <a:buNone/>
            </a:pPr>
            <a:endParaRPr lang="it-IT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81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D466-8D76-4B5B-9FD9-CC8D6B08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BE2C-018E-44AF-91BD-B14324F92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ENUNCIABILITÀ IN ISOLAMENTO : «Finalmente stiamo vincendo!» Finalmente (Vassalli 2010: 184)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357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685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Crimson Text</vt:lpstr>
      <vt:lpstr>Office Theme</vt:lpstr>
      <vt:lpstr>LA FRASE</vt:lpstr>
      <vt:lpstr>SEMPLICE E COMPLESSA </vt:lpstr>
      <vt:lpstr>LE PARTI POSSIBILI</vt:lpstr>
      <vt:lpstr>IL VERBO</vt:lpstr>
      <vt:lpstr>I SINTAGMI</vt:lpstr>
      <vt:lpstr>SINTAGMA NOMINALE</vt:lpstr>
      <vt:lpstr>LA TESTA DEL SINTAGMA</vt:lpstr>
      <vt:lpstr>CRITERI http://www.treccani.it/enciclopedia/tipi-di-sintagma_%28Enciclopedia-dell%27Italiano%29/</vt:lpstr>
      <vt:lpstr>PowerPoint Presentation</vt:lpstr>
      <vt:lpstr>DIAGRAMMA AD ALBERO http://labovsvineyard.blogspot.com/2011/01/diagramma-ad-albero-e-schema-x-barra.html</vt:lpstr>
      <vt:lpstr>IL NOME</vt:lpstr>
      <vt:lpstr>PLURALI</vt:lpstr>
      <vt:lpstr>ELEMENTI CIRCOSTANZIALI</vt:lpstr>
      <vt:lpstr>MARCATEZZA</vt:lpstr>
      <vt:lpstr>MARCATEZZA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</dc:title>
  <dc:creator>Tanya Roy</dc:creator>
  <cp:lastModifiedBy>919811477930</cp:lastModifiedBy>
  <cp:revision>87</cp:revision>
  <dcterms:created xsi:type="dcterms:W3CDTF">2019-10-18T14:44:00Z</dcterms:created>
  <dcterms:modified xsi:type="dcterms:W3CDTF">2019-11-21T21:47:47Z</dcterms:modified>
</cp:coreProperties>
</file>