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74" r:id="rId2"/>
    <p:sldId id="286" r:id="rId3"/>
    <p:sldId id="272" r:id="rId4"/>
    <p:sldId id="302" r:id="rId5"/>
    <p:sldId id="271" r:id="rId6"/>
    <p:sldId id="299" r:id="rId7"/>
    <p:sldId id="287" r:id="rId8"/>
    <p:sldId id="298" r:id="rId9"/>
    <p:sldId id="284" r:id="rId10"/>
    <p:sldId id="273" r:id="rId11"/>
    <p:sldId id="270" r:id="rId12"/>
    <p:sldId id="275" r:id="rId13"/>
    <p:sldId id="276" r:id="rId14"/>
    <p:sldId id="300" r:id="rId15"/>
    <p:sldId id="304" r:id="rId16"/>
    <p:sldId id="265" r:id="rId17"/>
    <p:sldId id="278" r:id="rId18"/>
    <p:sldId id="266" r:id="rId19"/>
    <p:sldId id="267" r:id="rId20"/>
    <p:sldId id="268" r:id="rId21"/>
    <p:sldId id="279" r:id="rId22"/>
    <p:sldId id="269" r:id="rId23"/>
    <p:sldId id="280" r:id="rId24"/>
    <p:sldId id="282" r:id="rId25"/>
    <p:sldId id="281" r:id="rId26"/>
    <p:sldId id="283" r:id="rId27"/>
    <p:sldId id="285" r:id="rId28"/>
    <p:sldId id="288" r:id="rId29"/>
    <p:sldId id="289" r:id="rId30"/>
    <p:sldId id="290" r:id="rId31"/>
    <p:sldId id="291" r:id="rId32"/>
    <p:sldId id="292" r:id="rId33"/>
    <p:sldId id="294" r:id="rId34"/>
    <p:sldId id="296" r:id="rId35"/>
    <p:sldId id="293" r:id="rId36"/>
    <p:sldId id="295" r:id="rId37"/>
    <p:sldId id="297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737" autoAdjust="0"/>
  </p:normalViewPr>
  <p:slideViewPr>
    <p:cSldViewPr>
      <p:cViewPr varScale="1">
        <p:scale>
          <a:sx n="46" d="100"/>
          <a:sy n="4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7A810-49D3-4345-9BE0-0EC9270231C2}" type="datetimeFigureOut">
              <a:rPr lang="it-IT" smtClean="0"/>
              <a:pPr/>
              <a:t>21/09/2016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9F8EC-57E9-4012-85C0-8EA7C30924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51F7-2581-4C7D-A660-68F62F8C7BFD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3CB6-3703-4DCE-ADD1-7EACAE1DA5AE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7E64-C19B-4553-97A6-D8448475C4BD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3539-DBB6-4342-AFB2-156F6BAF3085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45B1-8D2B-415C-BBBE-904FDC37B04C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28C-FD01-4BED-A309-58C3E66F75A2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3B43-754A-4D61-8CE2-DC44929DE884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7E97-6CE7-4A44-A2A4-877347374DB8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6F01-4453-4F00-9B6A-30521B286FB0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444D-6AB9-4DA5-A6C2-AB6BD14A4793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71F77-7D31-4086-BB07-EB30C2BD7FE6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101D-3C09-4EC0-9E42-3AF3372114E8}" type="datetime1">
              <a:rPr lang="it-IT" smtClean="0"/>
              <a:pPr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fattoquotidiano.it/2012/03/02/fiscal-compact-paesi-europa-firmano-patto-bilancio-conti-pubblici/195070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Banca_depositari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Lista_degli_uomini_pi%C3%B9_ricchi_del_mondo_secondo_la_rivista_Forbes" TargetMode="External"/><Relationship Id="rId2" Type="http://schemas.openxmlformats.org/officeDocument/2006/relationships/hyperlink" Target="http://it.wikipedia.org/wiki/Berkshire_Hathawa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.wikipedia.org/wiki/Forbe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Prestito_(finanza)" TargetMode="External"/><Relationship Id="rId2" Type="http://schemas.openxmlformats.org/officeDocument/2006/relationships/hyperlink" Target="https://it.wikipedia.org/wiki/Leveraged_buyou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Hedge_fund" TargetMode="External"/><Relationship Id="rId5" Type="http://schemas.openxmlformats.org/officeDocument/2006/relationships/hyperlink" Target="https://it.wikipedia.org/wiki/Tasso_di_interesse" TargetMode="External"/><Relationship Id="rId4" Type="http://schemas.openxmlformats.org/officeDocument/2006/relationships/hyperlink" Target="https://it.wikipedia.org/wiki/Rendimento_(economia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Titolo_(finanza)" TargetMode="External"/><Relationship Id="rId2" Type="http://schemas.openxmlformats.org/officeDocument/2006/relationships/hyperlink" Target="http://it.wikipedia.org/wiki/Azione_(finanz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.wikipedia.org/wiki/Titolo_tossico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51520" y="260648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/>
              <a:t>Prof. D. Cazzaniga Francesetti</a:t>
            </a:r>
          </a:p>
          <a:p>
            <a:pPr algn="ctr"/>
            <a:endParaRPr lang="it-IT" sz="3600" b="1" dirty="0" smtClean="0"/>
          </a:p>
          <a:p>
            <a:pPr algn="ctr"/>
            <a:r>
              <a:rPr lang="it-IT" sz="3600" b="1" dirty="0" smtClean="0"/>
              <a:t>NOZIONI SULLA MONETA E I MAGGIORI STRUMENTI  FINANZIARI: fondi, derivati, banche, quantitative </a:t>
            </a:r>
            <a:r>
              <a:rPr lang="it-IT" sz="3600" b="1" dirty="0" err="1" smtClean="0"/>
              <a:t>easing…</a:t>
            </a:r>
            <a:endParaRPr lang="it-IT" sz="3600" b="1" dirty="0" smtClean="0"/>
          </a:p>
          <a:p>
            <a:pPr algn="ctr">
              <a:buNone/>
            </a:pPr>
            <a:r>
              <a:rPr lang="it-IT" sz="3600" b="1" dirty="0" smtClean="0"/>
              <a:t>Loro impatto sulla pace.</a:t>
            </a:r>
            <a:endParaRPr lang="it-IT" sz="3600" dirty="0" smtClean="0"/>
          </a:p>
          <a:p>
            <a:endParaRPr lang="it-IT" sz="3600" dirty="0" smtClean="0"/>
          </a:p>
          <a:p>
            <a:r>
              <a:rPr lang="it-IT" sz="3600" dirty="0" smtClean="0"/>
              <a:t>                        </a:t>
            </a:r>
          </a:p>
          <a:p>
            <a:r>
              <a:rPr lang="it-IT" sz="3600" dirty="0" smtClean="0"/>
              <a:t> PREMESSA: la finanza si basa sul </a:t>
            </a:r>
            <a:r>
              <a:rPr lang="it-IT" sz="3600" u="sng" dirty="0" smtClean="0"/>
              <a:t>denaro</a:t>
            </a:r>
            <a:r>
              <a:rPr lang="it-IT" sz="3600" dirty="0" smtClean="0"/>
              <a:t> . Esso è un bene e, come tutti i beni, il suo prezzo, l’interesse, è sottoposto alla legge della domanda e dell’offerta</a:t>
            </a:r>
            <a:r>
              <a:rPr lang="it-IT" sz="2400" dirty="0" smtClean="0"/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Su questi meccanismi si inserisce il </a:t>
            </a:r>
            <a:r>
              <a:rPr lang="it-IT" b="1" dirty="0" smtClean="0"/>
              <a:t>Patto di bilancio europeo</a:t>
            </a:r>
            <a:r>
              <a:rPr lang="it-IT" dirty="0" smtClean="0"/>
              <a:t> o </a:t>
            </a:r>
            <a:r>
              <a:rPr lang="it-IT" b="1" dirty="0" smtClean="0"/>
              <a:t>Trattato sulla stabilità, coordinamento e </a:t>
            </a:r>
            <a:r>
              <a:rPr lang="it-IT" b="1" dirty="0" err="1" smtClean="0"/>
              <a:t>governance</a:t>
            </a:r>
            <a:r>
              <a:rPr lang="it-IT" b="1" dirty="0" smtClean="0"/>
              <a:t> nell’unione economica e monetaria</a:t>
            </a:r>
            <a:r>
              <a:rPr lang="it-IT" dirty="0" smtClean="0"/>
              <a:t>, conosciuto con l’anglicismo </a:t>
            </a:r>
            <a:r>
              <a:rPr lang="it-IT" b="1" dirty="0" smtClean="0"/>
              <a:t>Fiscal compact </a:t>
            </a:r>
            <a:r>
              <a:rPr lang="it-IT" dirty="0" smtClean="0"/>
              <a:t>(</a:t>
            </a:r>
            <a:r>
              <a:rPr lang="it-IT" i="1" dirty="0" smtClean="0"/>
              <a:t>riduzione fiscale</a:t>
            </a:r>
            <a:r>
              <a:rPr lang="it-IT" dirty="0" smtClean="0"/>
              <a:t>), è un accordo approvato con un trattato internazionale il 2 marzo 2012 da 25 dei 27 stati membri dell’Unione europea, entrato in vigore il 1º gennaio 2013.”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4000" i="1" dirty="0" smtClean="0"/>
              <a:t>Il fiscal compact contiene le regole concise UE per la gestione </a:t>
            </a:r>
            <a:r>
              <a:rPr lang="it-IT" sz="4000" i="1" u="sng" dirty="0" smtClean="0"/>
              <a:t>del fisco </a:t>
            </a:r>
            <a:r>
              <a:rPr lang="it-IT" sz="4000" i="1" dirty="0" smtClean="0"/>
              <a:t>degli stati membri, tra queste c’è l’impegno del nostro paese a </a:t>
            </a:r>
            <a:r>
              <a:rPr lang="it-IT" sz="4000" i="1" dirty="0" smtClean="0">
                <a:hlinkClick r:id="rId2"/>
              </a:rPr>
              <a:t>ridurre il rapporto tra debito pubblico e Pil al 60 per cento</a:t>
            </a:r>
            <a:r>
              <a:rPr lang="it-IT" sz="4000" i="1" dirty="0" smtClean="0"/>
              <a:t> attraverso una maxi manovra finanziaria all’anno per i prossimi 20 anni, la prima avverrà quest’anno</a:t>
            </a:r>
            <a:r>
              <a:rPr lang="it-IT" i="1" dirty="0" smtClean="0"/>
              <a:t>. 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dirty="0" smtClean="0"/>
              <a:t>A fine dicembre </a:t>
            </a:r>
            <a:r>
              <a:rPr lang="it-IT" b="1" dirty="0" smtClean="0"/>
              <a:t>2015</a:t>
            </a:r>
            <a:r>
              <a:rPr lang="it-IT" dirty="0" smtClean="0"/>
              <a:t> </a:t>
            </a:r>
            <a:r>
              <a:rPr lang="it-IT" u="sng" dirty="0" smtClean="0"/>
              <a:t>debito</a:t>
            </a:r>
            <a:r>
              <a:rPr lang="it-IT" dirty="0" smtClean="0"/>
              <a:t> </a:t>
            </a:r>
            <a:r>
              <a:rPr lang="it-IT" dirty="0" err="1" smtClean="0"/>
              <a:t>pubbI</a:t>
            </a:r>
            <a:r>
              <a:rPr lang="it-IT" dirty="0" smtClean="0"/>
              <a:t> It. </a:t>
            </a:r>
            <a:r>
              <a:rPr lang="it-IT" dirty="0" smtClean="0"/>
              <a:t>era a   2.171,6 miliardi di euro, in aumento di 33,8 miliardi sul dicembre 2014. Nel 2016 sta crescendo a 2214,9 per salvataggio delle 4 banche </a:t>
            </a:r>
            <a:r>
              <a:rPr lang="it-IT" sz="2600" dirty="0" smtClean="0"/>
              <a:t>(se fallivano precipitavano anche i loro prestiti in </a:t>
            </a:r>
            <a:r>
              <a:rPr lang="it-IT" sz="2600" dirty="0" err="1" smtClean="0"/>
              <a:t>bot</a:t>
            </a:r>
            <a:r>
              <a:rPr lang="it-IT" sz="2600" dirty="0" smtClean="0"/>
              <a:t> </a:t>
            </a:r>
            <a:r>
              <a:rPr lang="it-IT" sz="2600" dirty="0" smtClean="0"/>
              <a:t>, i depositi </a:t>
            </a:r>
            <a:r>
              <a:rPr lang="it-IT" sz="2600" dirty="0" err="1" smtClean="0"/>
              <a:t>priv</a:t>
            </a:r>
            <a:r>
              <a:rPr lang="it-IT" sz="2600" dirty="0" smtClean="0"/>
              <a:t> </a:t>
            </a:r>
            <a:r>
              <a:rPr lang="it-IT" sz="2600" dirty="0" err="1" smtClean="0"/>
              <a:t>etc…</a:t>
            </a:r>
            <a:r>
              <a:rPr lang="it-IT" dirty="0" smtClean="0"/>
              <a:t>). Deficit 2,6% </a:t>
            </a:r>
            <a:r>
              <a:rPr lang="it-IT" dirty="0" smtClean="0"/>
              <a:t> nel ‘16?.</a:t>
            </a:r>
            <a:endParaRPr lang="it-IT" dirty="0" smtClean="0"/>
          </a:p>
          <a:p>
            <a:r>
              <a:rPr lang="it-IT" dirty="0" smtClean="0"/>
              <a:t> il rapporto </a:t>
            </a:r>
            <a:r>
              <a:rPr lang="it-IT" dirty="0" err="1" smtClean="0">
                <a:solidFill>
                  <a:srgbClr val="FF0000"/>
                </a:solidFill>
              </a:rPr>
              <a:t>debito-pil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Ital</a:t>
            </a:r>
            <a:r>
              <a:rPr lang="it-IT" dirty="0" err="1" smtClean="0"/>
              <a:t>supera</a:t>
            </a:r>
            <a:r>
              <a:rPr lang="it-IT" dirty="0" smtClean="0"/>
              <a:t> </a:t>
            </a:r>
            <a:r>
              <a:rPr lang="it-IT" dirty="0" smtClean="0"/>
              <a:t>il 132,7 </a:t>
            </a:r>
            <a:r>
              <a:rPr lang="it-IT" dirty="0" smtClean="0"/>
              <a:t>% del Pil  </a:t>
            </a:r>
            <a:r>
              <a:rPr lang="it-IT" dirty="0" smtClean="0"/>
              <a:t>bisogna ridurlo di almeno circa </a:t>
            </a:r>
            <a:r>
              <a:rPr lang="it-IT" b="1" dirty="0" smtClean="0"/>
              <a:t>900 miliardi</a:t>
            </a:r>
            <a:r>
              <a:rPr lang="it-IT" dirty="0" smtClean="0"/>
              <a:t> di euro, il che equivale a circa 45 miliardi l’anno per due decenni.  Paesi europei con positivo </a:t>
            </a:r>
            <a:r>
              <a:rPr lang="it-IT" dirty="0" err="1" smtClean="0"/>
              <a:t>deb-Pil</a:t>
            </a:r>
            <a:r>
              <a:rPr lang="it-IT" dirty="0" smtClean="0"/>
              <a:t>, nel 2015, Lussemburgo (+1,2%), Germania (+0,7%) ed Estonia (+0,4%) hanno registrato un surplus rispetto al Pil nella gestione dei conti pubblici, 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Il pagamento dei 45 miliardi avverrà o attraverso </a:t>
            </a:r>
            <a:r>
              <a:rPr lang="it-IT" b="1" dirty="0" smtClean="0"/>
              <a:t>l’aumento delle tasse o attraverso la contrazione della spesa pubblica. </a:t>
            </a:r>
            <a:r>
              <a:rPr lang="it-IT" dirty="0" smtClean="0"/>
              <a:t> 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it-IT" dirty="0" smtClean="0"/>
              <a:t> </a:t>
            </a:r>
          </a:p>
          <a:p>
            <a:pPr algn="ctr">
              <a:lnSpc>
                <a:spcPct val="160000"/>
              </a:lnSpc>
              <a:buNone/>
            </a:pPr>
            <a:r>
              <a:rPr lang="it-IT" b="1" dirty="0" smtClean="0">
                <a:solidFill>
                  <a:srgbClr val="FF0000"/>
                </a:solidFill>
              </a:rPr>
              <a:t>Ripeto</a:t>
            </a:r>
          </a:p>
          <a:p>
            <a:pPr algn="ctr">
              <a:lnSpc>
                <a:spcPct val="160000"/>
              </a:lnSpc>
              <a:buNone/>
            </a:pPr>
            <a:r>
              <a:rPr lang="it-IT" sz="3800" b="1" dirty="0" smtClean="0">
                <a:solidFill>
                  <a:srgbClr val="FF0000"/>
                </a:solidFill>
              </a:rPr>
              <a:t>Chi ha in portafoglio gran parte del nostro debito pubblico sono </a:t>
            </a:r>
          </a:p>
          <a:p>
            <a:pPr algn="ctr">
              <a:lnSpc>
                <a:spcPct val="160000"/>
              </a:lnSpc>
              <a:buNone/>
            </a:pPr>
            <a:r>
              <a:rPr lang="it-IT" sz="3800" b="1" dirty="0" smtClean="0">
                <a:solidFill>
                  <a:srgbClr val="FF0000"/>
                </a:solidFill>
              </a:rPr>
              <a:t>le stesse banche italiane 60%. Poi i tedeschi etc</a:t>
            </a:r>
            <a:r>
              <a:rPr lang="it-IT" sz="3800" b="1" dirty="0" smtClean="0"/>
              <a:t>.</a:t>
            </a:r>
            <a:endParaRPr lang="it-IT" sz="3800" dirty="0" smtClean="0"/>
          </a:p>
          <a:p>
            <a:pPr algn="ctr">
              <a:lnSpc>
                <a:spcPct val="160000"/>
              </a:lnSpc>
              <a:buNone/>
            </a:pPr>
            <a:r>
              <a:rPr lang="it-IT" sz="4000" dirty="0" smtClean="0"/>
              <a:t>Dato che hanno i soldi dei Bot. ,della BCE, dei cittadini risparmiatori, delle loro </a:t>
            </a:r>
            <a:r>
              <a:rPr lang="it-IT" sz="4000" dirty="0" err="1" smtClean="0"/>
              <a:t>speculaz</a:t>
            </a:r>
            <a:r>
              <a:rPr lang="it-IT" sz="4000" dirty="0" smtClean="0"/>
              <a:t> etc., alle singole banche conviene sempre più speculare col denaro a</a:t>
            </a:r>
            <a:r>
              <a:rPr lang="it-IT" sz="4000" dirty="0" smtClean="0">
                <a:solidFill>
                  <a:srgbClr val="FF0000"/>
                </a:solidFill>
              </a:rPr>
              <a:t> disposizione invece di darlo alle imprese</a:t>
            </a:r>
            <a:r>
              <a:rPr lang="it-IT" sz="4000" dirty="0" smtClean="0"/>
              <a:t>. </a:t>
            </a:r>
          </a:p>
          <a:p>
            <a:pPr algn="ctr">
              <a:lnSpc>
                <a:spcPct val="160000"/>
              </a:lnSpc>
              <a:buNone/>
            </a:pPr>
            <a:r>
              <a:rPr lang="it-IT" sz="4000" dirty="0" smtClean="0"/>
              <a:t>Speculano con  i mezzi finanziari su altri strumenti finanziari: </a:t>
            </a:r>
          </a:p>
          <a:p>
            <a:pPr algn="ctr">
              <a:lnSpc>
                <a:spcPct val="160000"/>
              </a:lnSpc>
              <a:buNone/>
            </a:pPr>
            <a:r>
              <a:rPr lang="it-IT" sz="4000" dirty="0" smtClean="0"/>
              <a:t>es. fondi e </a:t>
            </a:r>
            <a:r>
              <a:rPr lang="it-IT" sz="4000" dirty="0" err="1" smtClean="0"/>
              <a:t>derivati…</a:t>
            </a:r>
            <a:r>
              <a:rPr lang="it-IT" sz="4000" dirty="0" smtClean="0"/>
              <a:t>.(oltre a prestare soldi agli stati in deficit contro </a:t>
            </a:r>
            <a:r>
              <a:rPr lang="it-IT" sz="4000" dirty="0" err="1" smtClean="0"/>
              <a:t>bond…</a:t>
            </a:r>
            <a:r>
              <a:rPr lang="it-IT" sz="4000" dirty="0" smtClean="0"/>
              <a:t>.)</a:t>
            </a:r>
          </a:p>
          <a:p>
            <a:pPr algn="ctr">
              <a:lnSpc>
                <a:spcPct val="160000"/>
              </a:lnSpc>
            </a:pPr>
            <a:endParaRPr lang="it-IT" dirty="0" smtClean="0"/>
          </a:p>
          <a:p>
            <a:pPr algn="ctr">
              <a:lnSpc>
                <a:spcPct val="160000"/>
              </a:lnSpc>
            </a:pP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 smtClean="0"/>
          </a:p>
          <a:p>
            <a:pPr algn="ctr">
              <a:lnSpc>
                <a:spcPct val="160000"/>
              </a:lnSpc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endParaRPr lang="it-IT" sz="4000" dirty="0" smtClean="0"/>
          </a:p>
          <a:p>
            <a:endParaRPr lang="it-IT" sz="4000" dirty="0" smtClean="0"/>
          </a:p>
          <a:p>
            <a:pPr algn="ctr"/>
            <a:r>
              <a:rPr lang="it-IT" sz="4000" dirty="0" smtClean="0"/>
              <a:t>Le guerre sono sempre nate da </a:t>
            </a:r>
            <a:r>
              <a:rPr lang="it-IT" sz="4000" dirty="0" err="1" smtClean="0"/>
              <a:t>infl</a:t>
            </a:r>
            <a:r>
              <a:rPr lang="it-IT" sz="4000" dirty="0" smtClean="0"/>
              <a:t>. o </a:t>
            </a:r>
            <a:r>
              <a:rPr lang="it-IT" sz="4000" dirty="0" err="1" smtClean="0"/>
              <a:t>defl</a:t>
            </a:r>
            <a:r>
              <a:rPr lang="it-IT" sz="4000" dirty="0" smtClean="0"/>
              <a:t>.</a:t>
            </a:r>
          </a:p>
          <a:p>
            <a:pPr algn="ctr">
              <a:buNone/>
            </a:pPr>
            <a:r>
              <a:rPr lang="it-IT" sz="4000" dirty="0" smtClean="0"/>
              <a:t>VEDIAMO ORA Cosa </a:t>
            </a:r>
            <a:r>
              <a:rPr lang="it-IT" sz="4000" dirty="0" smtClean="0"/>
              <a:t>sono i fondi, i derivati,  </a:t>
            </a:r>
          </a:p>
          <a:p>
            <a:pPr algn="ctr">
              <a:buNone/>
            </a:pPr>
            <a:r>
              <a:rPr lang="it-IT" sz="4000" dirty="0" smtClean="0"/>
              <a:t>                </a:t>
            </a:r>
            <a:r>
              <a:rPr lang="it-IT" sz="4000" dirty="0" err="1" smtClean="0"/>
              <a:t>easing……e</a:t>
            </a:r>
            <a:r>
              <a:rPr lang="it-IT" sz="4000" dirty="0" smtClean="0"/>
              <a:t> altri nuovi </a:t>
            </a:r>
            <a:r>
              <a:rPr lang="it-IT" sz="4000" dirty="0" err="1" smtClean="0"/>
              <a:t>grimardelli</a:t>
            </a:r>
            <a:r>
              <a:rPr lang="it-IT" sz="4000" dirty="0" smtClean="0"/>
              <a:t> per fare denaro col denaro.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it-IT" dirty="0" smtClean="0"/>
              <a:t>DEFINIZIONE </a:t>
            </a:r>
            <a:r>
              <a:rPr lang="it-IT" dirty="0" err="1" smtClean="0"/>
              <a:t>DI</a:t>
            </a:r>
            <a:r>
              <a:rPr lang="it-IT" dirty="0" smtClean="0"/>
              <a:t> FONDO COMUNE </a:t>
            </a:r>
            <a:r>
              <a:rPr lang="it-IT" dirty="0" err="1" smtClean="0"/>
              <a:t>DI</a:t>
            </a:r>
            <a:r>
              <a:rPr lang="it-IT" dirty="0" smtClean="0"/>
              <a:t> INVESTIMENTO  </a:t>
            </a:r>
          </a:p>
          <a:p>
            <a:pPr>
              <a:buNone/>
            </a:pPr>
            <a:r>
              <a:rPr lang="it-IT" sz="4100" i="1" dirty="0" smtClean="0"/>
              <a:t>E’ un patrimonio autonomo, suddiviso in quote, di pertinenza di una pluralità di partecipanti gestito in monte.</a:t>
            </a:r>
          </a:p>
          <a:p>
            <a:pPr>
              <a:buNone/>
            </a:pPr>
            <a:r>
              <a:rPr lang="it-IT" sz="4100" i="1" dirty="0" smtClean="0"/>
              <a:t> cioè. è un </a:t>
            </a:r>
            <a:r>
              <a:rPr lang="it-IT" sz="4100" dirty="0" smtClean="0"/>
              <a:t>investimento collettivo di denaro risparmiato </a:t>
            </a:r>
            <a:r>
              <a:rPr lang="it-IT" sz="4100" dirty="0" smtClean="0"/>
              <a:t>dai singoli diviso </a:t>
            </a:r>
            <a:r>
              <a:rPr lang="it-IT" sz="4100" dirty="0" smtClean="0"/>
              <a:t>in </a:t>
            </a:r>
            <a:r>
              <a:rPr lang="it-IT" sz="4100" dirty="0" smtClean="0"/>
              <a:t>quote. </a:t>
            </a:r>
            <a:r>
              <a:rPr lang="it-IT" sz="4100" dirty="0" smtClean="0"/>
              <a:t>Gestito da una società  autonoma in genere di proprietà di una banca o del fondo stesso. Lo scopo della Soc. è investire i capitali sul mercato </a:t>
            </a:r>
            <a:r>
              <a:rPr lang="it-IT" sz="4100" dirty="0" smtClean="0"/>
              <a:t>mobiliare </a:t>
            </a:r>
            <a:r>
              <a:rPr lang="it-IT" sz="3100" dirty="0" smtClean="0"/>
              <a:t>es. non Fiat ma </a:t>
            </a:r>
            <a:r>
              <a:rPr lang="it-IT" sz="3100" dirty="0" err="1" smtClean="0"/>
              <a:t>soc</a:t>
            </a:r>
            <a:r>
              <a:rPr lang="it-IT" sz="3100" dirty="0" smtClean="0"/>
              <a:t> finanziaria che possiede Fiat </a:t>
            </a:r>
            <a:r>
              <a:rPr lang="it-IT" sz="4100" dirty="0" smtClean="0"/>
              <a:t>diversificando l'investimento in più </a:t>
            </a:r>
            <a:r>
              <a:rPr lang="it-IT" sz="4100" i="1" dirty="0" smtClean="0"/>
              <a:t>settori e</a:t>
            </a:r>
            <a:r>
              <a:rPr lang="it-IT" sz="4100" dirty="0" smtClean="0"/>
              <a:t> così riducendo il rischio rispetto all'</a:t>
            </a:r>
            <a:r>
              <a:rPr lang="it-IT" sz="4100" dirty="0" err="1" smtClean="0"/>
              <a:t>invest</a:t>
            </a:r>
            <a:r>
              <a:rPr lang="it-IT" sz="4100" dirty="0" smtClean="0"/>
              <a:t>. diretto in azioni di una singola società in un singolo settore.</a:t>
            </a:r>
          </a:p>
          <a:p>
            <a:pPr algn="ctr"/>
            <a:r>
              <a:rPr lang="it-IT" sz="3300" dirty="0" smtClean="0"/>
              <a:t>La </a:t>
            </a:r>
            <a:r>
              <a:rPr lang="it-IT" sz="3300" i="1" dirty="0" smtClean="0">
                <a:hlinkClick r:id="rId2" tooltip="Banca depositaria"/>
              </a:rPr>
              <a:t>banca depositaria</a:t>
            </a:r>
            <a:r>
              <a:rPr lang="it-IT" sz="3300" dirty="0" smtClean="0"/>
              <a:t> custodisce materialmente i titoli del fondo e ne tiene in cassa le disponibilità liquide.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i="1" dirty="0" smtClean="0"/>
              <a:t>Molti tipi di fondi:</a:t>
            </a:r>
          </a:p>
          <a:p>
            <a:r>
              <a:rPr lang="it-IT" i="1" dirty="0" smtClean="0"/>
              <a:t> fondi a distribuzione </a:t>
            </a:r>
            <a:r>
              <a:rPr lang="it-IT" dirty="0" smtClean="0"/>
              <a:t>dei proventi </a:t>
            </a:r>
            <a:r>
              <a:rPr lang="it-IT" dirty="0" err="1" smtClean="0"/>
              <a:t>es</a:t>
            </a:r>
            <a:r>
              <a:rPr lang="it-IT" dirty="0" smtClean="0"/>
              <a:t> . </a:t>
            </a:r>
            <a:r>
              <a:rPr lang="it-IT" dirty="0" smtClean="0"/>
              <a:t> Guadagni o perdite vanno </a:t>
            </a:r>
            <a:r>
              <a:rPr lang="it-IT" dirty="0" smtClean="0">
                <a:solidFill>
                  <a:srgbClr val="FF0000"/>
                </a:solidFill>
              </a:rPr>
              <a:t>ogni </a:t>
            </a:r>
            <a:r>
              <a:rPr lang="it-IT" dirty="0" smtClean="0">
                <a:solidFill>
                  <a:srgbClr val="FF0000"/>
                </a:solidFill>
              </a:rPr>
              <a:t>mese </a:t>
            </a:r>
            <a:r>
              <a:rPr lang="it-IT" dirty="0" smtClean="0"/>
              <a:t>sul conto corrente</a:t>
            </a:r>
          </a:p>
          <a:p>
            <a:r>
              <a:rPr lang="it-IT" i="1" dirty="0" smtClean="0"/>
              <a:t> ad accumulazione </a:t>
            </a:r>
            <a:r>
              <a:rPr lang="it-IT" dirty="0" smtClean="0"/>
              <a:t>i guadagni-perdite  si hanno  alla </a:t>
            </a:r>
            <a:r>
              <a:rPr lang="it-IT" dirty="0" smtClean="0">
                <a:solidFill>
                  <a:srgbClr val="FF0000"/>
                </a:solidFill>
              </a:rPr>
              <a:t>fine  del contratto</a:t>
            </a:r>
          </a:p>
          <a:p>
            <a:r>
              <a:rPr lang="it-IT" dirty="0" err="1" smtClean="0"/>
              <a:t>*Di</a:t>
            </a:r>
            <a:r>
              <a:rPr lang="it-IT" dirty="0" smtClean="0"/>
              <a:t> tipo aperto quando i partecipanti hanno diritto di chiedere, in </a:t>
            </a:r>
            <a:r>
              <a:rPr lang="it-IT" u="sng" dirty="0" smtClean="0">
                <a:solidFill>
                  <a:srgbClr val="FF0000"/>
                </a:solidFill>
              </a:rPr>
              <a:t>qualsiasi momento</a:t>
            </a:r>
            <a:r>
              <a:rPr lang="it-IT" dirty="0" smtClean="0"/>
              <a:t>, il rimborso delle quote secondo le modalità previste dalle regole di funzionamento del Fondo.</a:t>
            </a:r>
          </a:p>
          <a:p>
            <a:r>
              <a:rPr lang="it-IT" dirty="0" err="1" smtClean="0"/>
              <a:t>*Di</a:t>
            </a:r>
            <a:r>
              <a:rPr lang="it-IT" dirty="0" smtClean="0"/>
              <a:t> tipo chiuso se il diritto al rimborso delle quote è solo a </a:t>
            </a:r>
            <a:r>
              <a:rPr lang="it-IT" u="sng" dirty="0" smtClean="0">
                <a:solidFill>
                  <a:srgbClr val="FF0000"/>
                </a:solidFill>
              </a:rPr>
              <a:t>scadenze predeterminate</a:t>
            </a:r>
            <a:r>
              <a:rPr lang="it-IT" dirty="0" smtClean="0"/>
              <a:t>. Oppure le quote-azioni si vendono sul mercato.</a:t>
            </a:r>
          </a:p>
          <a:p>
            <a:endParaRPr lang="it-IT" i="1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>
            <a:normAutofit/>
          </a:bodyPr>
          <a:lstStyle/>
          <a:p>
            <a:r>
              <a:rPr lang="it-IT" dirty="0" err="1" smtClean="0"/>
              <a:t>*Fondi</a:t>
            </a:r>
            <a:r>
              <a:rPr lang="it-IT" dirty="0" smtClean="0"/>
              <a:t> con </a:t>
            </a:r>
            <a:r>
              <a:rPr lang="it-IT" dirty="0" smtClean="0">
                <a:solidFill>
                  <a:srgbClr val="FF0000"/>
                </a:solidFill>
              </a:rPr>
              <a:t>Indici azionari settoriali</a:t>
            </a:r>
            <a:r>
              <a:rPr lang="it-IT" b="1" dirty="0" smtClean="0"/>
              <a:t> </a:t>
            </a:r>
            <a:r>
              <a:rPr lang="it-IT" dirty="0" smtClean="0"/>
              <a:t>(automobilistici, </a:t>
            </a:r>
            <a:r>
              <a:rPr lang="it-IT" dirty="0" err="1" smtClean="0"/>
              <a:t>tecnolog</a:t>
            </a:r>
            <a:r>
              <a:rPr lang="it-IT" dirty="0" smtClean="0"/>
              <a:t>, </a:t>
            </a:r>
            <a:r>
              <a:rPr lang="it-IT" dirty="0" err="1" smtClean="0"/>
              <a:t>telecomunicaz</a:t>
            </a:r>
            <a:r>
              <a:rPr lang="it-IT" dirty="0" smtClean="0"/>
              <a:t>, utilities, banche, energia, servizi finanziari ecc)</a:t>
            </a:r>
          </a:p>
          <a:p>
            <a:r>
              <a:rPr lang="it-IT" dirty="0" smtClean="0"/>
              <a:t>*</a:t>
            </a:r>
            <a:r>
              <a:rPr lang="it-IT" dirty="0" smtClean="0">
                <a:solidFill>
                  <a:srgbClr val="FF0000"/>
                </a:solidFill>
              </a:rPr>
              <a:t>F. immobiliari </a:t>
            </a:r>
            <a:r>
              <a:rPr lang="it-IT" dirty="0" smtClean="0"/>
              <a:t>(cioè quote di azioni di soc. immobiliari e non le case, o </a:t>
            </a:r>
            <a:r>
              <a:rPr lang="it-IT" dirty="0" err="1" smtClean="0"/>
              <a:t>az</a:t>
            </a:r>
            <a:r>
              <a:rPr lang="it-IT" dirty="0" smtClean="0"/>
              <a:t> di contratti derivati su materie prime).</a:t>
            </a:r>
          </a:p>
          <a:p>
            <a:r>
              <a:rPr lang="it-IT" dirty="0" smtClean="0"/>
              <a:t>*</a:t>
            </a:r>
            <a:r>
              <a:rPr lang="it-IT" dirty="0" smtClean="0">
                <a:solidFill>
                  <a:srgbClr val="FF0000"/>
                </a:solidFill>
              </a:rPr>
              <a:t>F. bilanciati: </a:t>
            </a:r>
            <a:r>
              <a:rPr lang="it-IT" dirty="0" smtClean="0"/>
              <a:t>mobiliari e immobiliari</a:t>
            </a:r>
          </a:p>
          <a:p>
            <a:endParaRPr lang="it-IT" dirty="0" smtClean="0"/>
          </a:p>
          <a:p>
            <a:r>
              <a:rPr lang="it-IT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Hedge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fund</a:t>
            </a:r>
            <a:r>
              <a:rPr lang="it-IT" dirty="0" smtClean="0">
                <a:solidFill>
                  <a:srgbClr val="FF0000"/>
                </a:solidFill>
              </a:rPr>
              <a:t> (barriera) </a:t>
            </a:r>
            <a:r>
              <a:rPr lang="it-IT" dirty="0" smtClean="0"/>
              <a:t>o speculativi con cui si rischia e si guadagna di più, sono dedicati a soggetti specifici che dispongono di alte somme minimo  500.000 euro.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it-IT" baseline="30000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Fondi</a:t>
            </a:r>
            <a:r>
              <a:rPr lang="it-IT" dirty="0" smtClean="0">
                <a:solidFill>
                  <a:srgbClr val="FF0000"/>
                </a:solidFill>
              </a:rPr>
              <a:t> mobiliari</a:t>
            </a:r>
            <a:r>
              <a:rPr lang="it-IT" dirty="0" smtClean="0"/>
              <a:t>: composti da patrimoni di azioni, </a:t>
            </a:r>
            <a:r>
              <a:rPr lang="it-IT" dirty="0" err="1" smtClean="0"/>
              <a:t>obbligaz</a:t>
            </a:r>
            <a:r>
              <a:rPr lang="it-IT" dirty="0" smtClean="0"/>
              <a:t>. ordinarie, titoli di Stato in euro, dollari, sterline </a:t>
            </a:r>
            <a:r>
              <a:rPr lang="it-IT" dirty="0" err="1" smtClean="0"/>
              <a:t>etc</a:t>
            </a:r>
            <a:r>
              <a:rPr lang="it-IT" dirty="0" smtClean="0"/>
              <a:t> segmentati per scadenza. </a:t>
            </a:r>
          </a:p>
          <a:p>
            <a:r>
              <a:rPr lang="it-IT" dirty="0" smtClean="0"/>
              <a:t>Titoli di società private dell’area euro e </a:t>
            </a:r>
            <a:r>
              <a:rPr lang="it-IT" dirty="0" err="1" smtClean="0"/>
              <a:t>non…</a:t>
            </a:r>
            <a:r>
              <a:rPr lang="it-IT" dirty="0" smtClean="0"/>
              <a:t>.. es. </a:t>
            </a:r>
            <a:r>
              <a:rPr lang="it-IT" dirty="0" smtClean="0">
                <a:solidFill>
                  <a:srgbClr val="FF0000"/>
                </a:solidFill>
              </a:rPr>
              <a:t>le holding </a:t>
            </a:r>
            <a:r>
              <a:rPr lang="it-IT" dirty="0" smtClean="0"/>
              <a:t>cioè le società costruite apposta per detenere le azioni di gruppi di società o anche una sola soc. operativa e dirigerne le operazioni verso il profitto; </a:t>
            </a:r>
            <a:endParaRPr lang="it-IT" dirty="0" smtClean="0"/>
          </a:p>
          <a:p>
            <a:r>
              <a:rPr lang="it-IT" dirty="0" err="1" smtClean="0"/>
              <a:t>………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es</a:t>
            </a:r>
            <a:r>
              <a:rPr lang="it-IT" dirty="0" smtClean="0"/>
              <a:t> </a:t>
            </a:r>
            <a:r>
              <a:rPr lang="it-IT" u="sng" dirty="0" err="1" smtClean="0">
                <a:hlinkClick r:id="rId2" tooltip="Berkshire Hathaway"/>
              </a:rPr>
              <a:t>Berkshire</a:t>
            </a:r>
            <a:r>
              <a:rPr lang="it-IT" u="sng" dirty="0" smtClean="0">
                <a:hlinkClick r:id="rId2" tooltip="Berkshire Hathaway"/>
              </a:rPr>
              <a:t> </a:t>
            </a:r>
            <a:r>
              <a:rPr lang="it-IT" u="sng" dirty="0" err="1" smtClean="0">
                <a:hlinkClick r:id="rId2" tooltip="Berkshire Hathaway"/>
              </a:rPr>
              <a:t>Hathaway</a:t>
            </a:r>
            <a:r>
              <a:rPr lang="it-IT" dirty="0" smtClean="0"/>
              <a:t>. </a:t>
            </a:r>
            <a:r>
              <a:rPr lang="it-IT" sz="2600" dirty="0" smtClean="0"/>
              <a:t>in assoluto una delle più grandi</a:t>
            </a:r>
            <a:r>
              <a:rPr lang="it-IT" sz="2600" baseline="30000" dirty="0" smtClean="0"/>
              <a:t> </a:t>
            </a:r>
            <a:r>
              <a:rPr lang="it-IT" sz="3900" baseline="30000" dirty="0" smtClean="0"/>
              <a:t>holding </a:t>
            </a:r>
            <a:r>
              <a:rPr lang="it-IT" sz="4400" dirty="0" smtClean="0"/>
              <a:t>del </a:t>
            </a:r>
            <a:r>
              <a:rPr lang="it-IT" sz="4000" dirty="0" smtClean="0"/>
              <a:t>mondo</a:t>
            </a:r>
            <a:r>
              <a:rPr lang="it-IT" sz="3900" baseline="30000" dirty="0" smtClean="0"/>
              <a:t>, cioè </a:t>
            </a:r>
            <a:r>
              <a:rPr lang="it-IT" sz="3900" baseline="30000" dirty="0" err="1" smtClean="0"/>
              <a:t>soc</a:t>
            </a:r>
            <a:r>
              <a:rPr lang="it-IT" sz="3900" baseline="30000" dirty="0" smtClean="0"/>
              <a:t> che tengono le </a:t>
            </a:r>
            <a:r>
              <a:rPr lang="it-IT" sz="3900" baseline="30000" dirty="0" err="1" smtClean="0"/>
              <a:t>az</a:t>
            </a:r>
            <a:r>
              <a:rPr lang="it-IT" sz="3900" baseline="30000" dirty="0" smtClean="0"/>
              <a:t> e controllo soc.</a:t>
            </a:r>
            <a:r>
              <a:rPr lang="it-IT" sz="2600" dirty="0" smtClean="0"/>
              <a:t>; </a:t>
            </a:r>
            <a:r>
              <a:rPr lang="it-IT" sz="2600" dirty="0" smtClean="0"/>
              <a:t>il suo amministratore delegato </a:t>
            </a:r>
            <a:r>
              <a:rPr lang="it-IT" sz="2600" dirty="0" smtClean="0"/>
              <a:t>, di  BH,nonché </a:t>
            </a:r>
            <a:r>
              <a:rPr lang="it-IT" sz="2600" dirty="0" smtClean="0"/>
              <a:t>presidente è Warren Buffet , </a:t>
            </a:r>
            <a:r>
              <a:rPr lang="it-IT" sz="2600" dirty="0" smtClean="0">
                <a:hlinkClick r:id="rId3" tooltip="Lista degli uomini più ricchi del mondo secondo la rivista Forbes"/>
              </a:rPr>
              <a:t>Il secondo uomo più ricco del mondo nel 2015</a:t>
            </a:r>
            <a:r>
              <a:rPr lang="it-IT" sz="2600" dirty="0" smtClean="0"/>
              <a:t>secondo </a:t>
            </a:r>
            <a:r>
              <a:rPr lang="it-IT" sz="2600" dirty="0" err="1" smtClean="0">
                <a:hlinkClick r:id="rId4" tooltip="Forbes"/>
              </a:rPr>
              <a:t>Forbes</a:t>
            </a:r>
            <a:r>
              <a:rPr lang="it-IT" sz="2600" dirty="0" smtClean="0"/>
              <a:t>. </a:t>
            </a:r>
          </a:p>
          <a:p>
            <a:pPr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Fininvest </a:t>
            </a:r>
            <a:r>
              <a:rPr lang="it-IT" dirty="0" smtClean="0"/>
              <a:t>detiene tutte le </a:t>
            </a:r>
            <a:r>
              <a:rPr lang="it-IT" dirty="0" err="1" smtClean="0"/>
              <a:t>soc</a:t>
            </a:r>
            <a:r>
              <a:rPr lang="it-IT" dirty="0" smtClean="0"/>
              <a:t> di Berlusconi.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Gli </a:t>
            </a:r>
            <a:r>
              <a:rPr lang="it-IT" dirty="0" err="1" smtClean="0"/>
              <a:t>hedge</a:t>
            </a:r>
            <a:r>
              <a:rPr lang="it-IT" dirty="0" smtClean="0"/>
              <a:t> per accrescere i soldi disponibili  usano </a:t>
            </a:r>
          </a:p>
          <a:p>
            <a:pPr>
              <a:buNone/>
            </a:pPr>
            <a:r>
              <a:rPr lang="it-IT" dirty="0" smtClean="0"/>
              <a:t>1.sia vendite allo scoperto (non pagano subito)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2.sia </a:t>
            </a:r>
            <a:r>
              <a:rPr lang="it-IT" dirty="0" smtClean="0">
                <a:solidFill>
                  <a:srgbClr val="FF0000"/>
                </a:solidFill>
              </a:rPr>
              <a:t>leve</a:t>
            </a:r>
            <a:r>
              <a:rPr lang="it-IT" dirty="0" smtClean="0"/>
              <a:t> finanziarie  </a:t>
            </a:r>
            <a:r>
              <a:rPr lang="it-IT" dirty="0" err="1" smtClean="0"/>
              <a:t>ragioneristiche</a:t>
            </a:r>
            <a:r>
              <a:rPr lang="it-IT" dirty="0" smtClean="0"/>
              <a:t>  o </a:t>
            </a:r>
            <a:r>
              <a:rPr lang="it-IT" i="1" u="sng" dirty="0" err="1" smtClean="0">
                <a:hlinkClick r:id="rId2" tooltip="Leveraged buyout"/>
              </a:rPr>
              <a:t>leveraged</a:t>
            </a:r>
            <a:r>
              <a:rPr lang="it-IT" i="1" u="sng" dirty="0" smtClean="0">
                <a:hlinkClick r:id="rId2" tooltip="Leveraged buyout"/>
              </a:rPr>
              <a:t> buyout</a:t>
            </a:r>
            <a:r>
              <a:rPr lang="it-IT" i="1" dirty="0" smtClean="0"/>
              <a:t>.</a:t>
            </a:r>
          </a:p>
          <a:p>
            <a:pPr>
              <a:buNone/>
            </a:pPr>
            <a:r>
              <a:rPr lang="it-IT" i="1" dirty="0" smtClean="0"/>
              <a:t>Cioè prendere in </a:t>
            </a:r>
            <a:r>
              <a:rPr lang="it-IT" i="1" u="sng" dirty="0" smtClean="0">
                <a:hlinkClick r:id="rId3" tooltip="Prestito (finanza)"/>
              </a:rPr>
              <a:t>prestito</a:t>
            </a:r>
            <a:r>
              <a:rPr lang="it-IT" i="1" dirty="0" smtClean="0"/>
              <a:t> dei capitali sperando nella propria capacità di investirli ottenendo un</a:t>
            </a:r>
            <a:r>
              <a:rPr lang="it-IT" i="1" u="sng" dirty="0" smtClean="0"/>
              <a:t> r</a:t>
            </a:r>
            <a:r>
              <a:rPr lang="it-IT" i="1" u="sng" dirty="0" smtClean="0">
                <a:hlinkClick r:id="rId4" tooltip="Rendimento (economia)"/>
              </a:rPr>
              <a:t>endimento</a:t>
            </a:r>
            <a:r>
              <a:rPr lang="it-IT" i="1" dirty="0" smtClean="0"/>
              <a:t> maggiore del </a:t>
            </a:r>
            <a:r>
              <a:rPr lang="it-IT" i="1" u="sng" dirty="0" smtClean="0">
                <a:hlinkClick r:id="rId5" tooltip="Tasso di interesse"/>
              </a:rPr>
              <a:t>tasso di interesse</a:t>
            </a:r>
            <a:r>
              <a:rPr lang="it-IT" i="1" dirty="0" smtClean="0"/>
              <a:t> richiesto dal prestatore e utilizzando un investimento di capitale proprio minimo. </a:t>
            </a:r>
          </a:p>
          <a:p>
            <a:endParaRPr lang="it-IT" i="1" dirty="0" smtClean="0"/>
          </a:p>
          <a:p>
            <a:r>
              <a:rPr lang="it-IT" b="1" i="1" dirty="0" smtClean="0"/>
              <a:t>Gli</a:t>
            </a:r>
            <a:r>
              <a:rPr lang="it-IT" i="1" dirty="0" smtClean="0"/>
              <a:t> </a:t>
            </a:r>
            <a:r>
              <a:rPr lang="it-IT" i="1" u="sng" dirty="0" err="1" smtClean="0"/>
              <a:t>hedge</a:t>
            </a:r>
            <a:r>
              <a:rPr lang="it-IT" i="1" u="sng" dirty="0" smtClean="0"/>
              <a:t> </a:t>
            </a:r>
            <a:r>
              <a:rPr lang="it-IT" i="1" dirty="0" smtClean="0"/>
              <a:t> spesso utilizzano </a:t>
            </a:r>
            <a:r>
              <a:rPr lang="it-IT" i="1" dirty="0" smtClean="0">
                <a:solidFill>
                  <a:srgbClr val="FF0000"/>
                </a:solidFill>
              </a:rPr>
              <a:t>valori </a:t>
            </a:r>
            <a:r>
              <a:rPr lang="it-IT" i="1" dirty="0" smtClean="0">
                <a:solidFill>
                  <a:srgbClr val="FF0000"/>
                </a:solidFill>
              </a:rPr>
              <a:t>della 2 </a:t>
            </a:r>
            <a:r>
              <a:rPr lang="it-IT" i="1" u="sng" dirty="0" smtClean="0">
                <a:solidFill>
                  <a:srgbClr val="FF0000"/>
                </a:solidFill>
              </a:rPr>
              <a:t>leva 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u="sng" dirty="0" smtClean="0">
                <a:solidFill>
                  <a:srgbClr val="FF0000"/>
                </a:solidFill>
              </a:rPr>
              <a:t>assai</a:t>
            </a:r>
            <a:r>
              <a:rPr lang="it-IT" i="1" dirty="0" smtClean="0"/>
              <a:t> elevati, anche superiori a mille — ossia, l'indebitamento finanziario netto di un </a:t>
            </a:r>
            <a:r>
              <a:rPr lang="it-IT" i="1" u="sng" dirty="0" err="1" smtClean="0">
                <a:hlinkClick r:id="rId6" tooltip="Hedge fund"/>
              </a:rPr>
              <a:t>hedge</a:t>
            </a:r>
            <a:r>
              <a:rPr lang="it-IT" i="1" u="sng" dirty="0" smtClean="0">
                <a:hlinkClick r:id="rId6" tooltip="Hedge fund"/>
              </a:rPr>
              <a:t> </a:t>
            </a:r>
            <a:r>
              <a:rPr lang="it-IT" i="1" u="sng" dirty="0" err="1" smtClean="0">
                <a:hlinkClick r:id="rId6" tooltip="Hedge fund"/>
              </a:rPr>
              <a:t>fund</a:t>
            </a:r>
            <a:r>
              <a:rPr lang="it-IT" i="1" dirty="0" smtClean="0"/>
              <a:t> è spesso mille volte superiore al suo patrimonio netto.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2 4"/>
          <p:cNvCxnSpPr/>
          <p:nvPr/>
        </p:nvCxnSpPr>
        <p:spPr>
          <a:xfrm flipV="1">
            <a:off x="1403648" y="836712"/>
            <a:ext cx="0" cy="4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403648" y="5013176"/>
            <a:ext cx="6048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igura a mano libera 10"/>
          <p:cNvSpPr/>
          <p:nvPr/>
        </p:nvSpPr>
        <p:spPr>
          <a:xfrm>
            <a:off x="2051720" y="1844824"/>
            <a:ext cx="3634740" cy="2426568"/>
          </a:xfrm>
          <a:custGeom>
            <a:avLst/>
            <a:gdLst>
              <a:gd name="connsiteX0" fmla="*/ 0 w 3634740"/>
              <a:gd name="connsiteY0" fmla="*/ 2651760 h 2651760"/>
              <a:gd name="connsiteX1" fmla="*/ 228600 w 3634740"/>
              <a:gd name="connsiteY1" fmla="*/ 2628900 h 2651760"/>
              <a:gd name="connsiteX2" fmla="*/ 297180 w 3634740"/>
              <a:gd name="connsiteY2" fmla="*/ 2606040 h 2651760"/>
              <a:gd name="connsiteX3" fmla="*/ 388620 w 3634740"/>
              <a:gd name="connsiteY3" fmla="*/ 2583180 h 2651760"/>
              <a:gd name="connsiteX4" fmla="*/ 457200 w 3634740"/>
              <a:gd name="connsiteY4" fmla="*/ 2560320 h 2651760"/>
              <a:gd name="connsiteX5" fmla="*/ 594360 w 3634740"/>
              <a:gd name="connsiteY5" fmla="*/ 2537460 h 2651760"/>
              <a:gd name="connsiteX6" fmla="*/ 731520 w 3634740"/>
              <a:gd name="connsiteY6" fmla="*/ 2491740 h 2651760"/>
              <a:gd name="connsiteX7" fmla="*/ 822960 w 3634740"/>
              <a:gd name="connsiteY7" fmla="*/ 2468880 h 2651760"/>
              <a:gd name="connsiteX8" fmla="*/ 868680 w 3634740"/>
              <a:gd name="connsiteY8" fmla="*/ 2400300 h 2651760"/>
              <a:gd name="connsiteX9" fmla="*/ 1005840 w 3634740"/>
              <a:gd name="connsiteY9" fmla="*/ 2308860 h 2651760"/>
              <a:gd name="connsiteX10" fmla="*/ 1143000 w 3634740"/>
              <a:gd name="connsiteY10" fmla="*/ 2217420 h 2651760"/>
              <a:gd name="connsiteX11" fmla="*/ 1211580 w 3634740"/>
              <a:gd name="connsiteY11" fmla="*/ 2148840 h 2651760"/>
              <a:gd name="connsiteX12" fmla="*/ 1280160 w 3634740"/>
              <a:gd name="connsiteY12" fmla="*/ 2103120 h 2651760"/>
              <a:gd name="connsiteX13" fmla="*/ 1508760 w 3634740"/>
              <a:gd name="connsiteY13" fmla="*/ 2057400 h 2651760"/>
              <a:gd name="connsiteX14" fmla="*/ 1691640 w 3634740"/>
              <a:gd name="connsiteY14" fmla="*/ 2034540 h 2651760"/>
              <a:gd name="connsiteX15" fmla="*/ 1760220 w 3634740"/>
              <a:gd name="connsiteY15" fmla="*/ 2011680 h 2651760"/>
              <a:gd name="connsiteX16" fmla="*/ 1851660 w 3634740"/>
              <a:gd name="connsiteY16" fmla="*/ 1988820 h 2651760"/>
              <a:gd name="connsiteX17" fmla="*/ 1920240 w 3634740"/>
              <a:gd name="connsiteY17" fmla="*/ 1943100 h 2651760"/>
              <a:gd name="connsiteX18" fmla="*/ 1943100 w 3634740"/>
              <a:gd name="connsiteY18" fmla="*/ 1851660 h 2651760"/>
              <a:gd name="connsiteX19" fmla="*/ 2011680 w 3634740"/>
              <a:gd name="connsiteY19" fmla="*/ 1805940 h 2651760"/>
              <a:gd name="connsiteX20" fmla="*/ 2080260 w 3634740"/>
              <a:gd name="connsiteY20" fmla="*/ 1737360 h 2651760"/>
              <a:gd name="connsiteX21" fmla="*/ 2217420 w 3634740"/>
              <a:gd name="connsiteY21" fmla="*/ 1623060 h 2651760"/>
              <a:gd name="connsiteX22" fmla="*/ 2651760 w 3634740"/>
              <a:gd name="connsiteY22" fmla="*/ 1234440 h 2651760"/>
              <a:gd name="connsiteX23" fmla="*/ 2811780 w 3634740"/>
              <a:gd name="connsiteY23" fmla="*/ 1097280 h 2651760"/>
              <a:gd name="connsiteX24" fmla="*/ 2926080 w 3634740"/>
              <a:gd name="connsiteY24" fmla="*/ 1005840 h 2651760"/>
              <a:gd name="connsiteX25" fmla="*/ 3040380 w 3634740"/>
              <a:gd name="connsiteY25" fmla="*/ 845820 h 2651760"/>
              <a:gd name="connsiteX26" fmla="*/ 3131820 w 3634740"/>
              <a:gd name="connsiteY26" fmla="*/ 685800 h 2651760"/>
              <a:gd name="connsiteX27" fmla="*/ 3314700 w 3634740"/>
              <a:gd name="connsiteY27" fmla="*/ 525780 h 2651760"/>
              <a:gd name="connsiteX28" fmla="*/ 3451860 w 3634740"/>
              <a:gd name="connsiteY28" fmla="*/ 388620 h 2651760"/>
              <a:gd name="connsiteX29" fmla="*/ 3520440 w 3634740"/>
              <a:gd name="connsiteY29" fmla="*/ 320040 h 2651760"/>
              <a:gd name="connsiteX30" fmla="*/ 3543300 w 3634740"/>
              <a:gd name="connsiteY30" fmla="*/ 228600 h 2651760"/>
              <a:gd name="connsiteX31" fmla="*/ 3634740 w 3634740"/>
              <a:gd name="connsiteY31" fmla="*/ 91440 h 2651760"/>
              <a:gd name="connsiteX32" fmla="*/ 3634740 w 3634740"/>
              <a:gd name="connsiteY32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634740" h="2651760">
                <a:moveTo>
                  <a:pt x="0" y="2651760"/>
                </a:moveTo>
                <a:cubicBezTo>
                  <a:pt x="76200" y="2644140"/>
                  <a:pt x="152910" y="2640545"/>
                  <a:pt x="228600" y="2628900"/>
                </a:cubicBezTo>
                <a:cubicBezTo>
                  <a:pt x="252416" y="2625236"/>
                  <a:pt x="274011" y="2612660"/>
                  <a:pt x="297180" y="2606040"/>
                </a:cubicBezTo>
                <a:cubicBezTo>
                  <a:pt x="327389" y="2597409"/>
                  <a:pt x="358411" y="2591811"/>
                  <a:pt x="388620" y="2583180"/>
                </a:cubicBezTo>
                <a:cubicBezTo>
                  <a:pt x="411789" y="2576560"/>
                  <a:pt x="433677" y="2565547"/>
                  <a:pt x="457200" y="2560320"/>
                </a:cubicBezTo>
                <a:cubicBezTo>
                  <a:pt x="502447" y="2550265"/>
                  <a:pt x="549393" y="2548702"/>
                  <a:pt x="594360" y="2537460"/>
                </a:cubicBezTo>
                <a:cubicBezTo>
                  <a:pt x="641114" y="2525771"/>
                  <a:pt x="684766" y="2503429"/>
                  <a:pt x="731520" y="2491740"/>
                </a:cubicBezTo>
                <a:lnTo>
                  <a:pt x="822960" y="2468880"/>
                </a:lnTo>
                <a:cubicBezTo>
                  <a:pt x="838200" y="2446020"/>
                  <a:pt x="848003" y="2418392"/>
                  <a:pt x="868680" y="2400300"/>
                </a:cubicBezTo>
                <a:cubicBezTo>
                  <a:pt x="910033" y="2364116"/>
                  <a:pt x="1005840" y="2308860"/>
                  <a:pt x="1005840" y="2308860"/>
                </a:cubicBezTo>
                <a:cubicBezTo>
                  <a:pt x="1104735" y="2160518"/>
                  <a:pt x="984027" y="2308262"/>
                  <a:pt x="1143000" y="2217420"/>
                </a:cubicBezTo>
                <a:cubicBezTo>
                  <a:pt x="1171069" y="2201380"/>
                  <a:pt x="1186744" y="2169536"/>
                  <a:pt x="1211580" y="2148840"/>
                </a:cubicBezTo>
                <a:cubicBezTo>
                  <a:pt x="1232686" y="2131251"/>
                  <a:pt x="1255586" y="2115407"/>
                  <a:pt x="1280160" y="2103120"/>
                </a:cubicBezTo>
                <a:cubicBezTo>
                  <a:pt x="1343313" y="2071543"/>
                  <a:pt x="1451320" y="2065059"/>
                  <a:pt x="1508760" y="2057400"/>
                </a:cubicBezTo>
                <a:lnTo>
                  <a:pt x="1691640" y="2034540"/>
                </a:lnTo>
                <a:cubicBezTo>
                  <a:pt x="1714500" y="2026920"/>
                  <a:pt x="1737051" y="2018300"/>
                  <a:pt x="1760220" y="2011680"/>
                </a:cubicBezTo>
                <a:cubicBezTo>
                  <a:pt x="1790429" y="2003049"/>
                  <a:pt x="1822782" y="2001196"/>
                  <a:pt x="1851660" y="1988820"/>
                </a:cubicBezTo>
                <a:cubicBezTo>
                  <a:pt x="1876913" y="1977997"/>
                  <a:pt x="1897380" y="1958340"/>
                  <a:pt x="1920240" y="1943100"/>
                </a:cubicBezTo>
                <a:cubicBezTo>
                  <a:pt x="1927860" y="1912620"/>
                  <a:pt x="1925672" y="1877801"/>
                  <a:pt x="1943100" y="1851660"/>
                </a:cubicBezTo>
                <a:cubicBezTo>
                  <a:pt x="1958340" y="1828800"/>
                  <a:pt x="1990574" y="1823529"/>
                  <a:pt x="2011680" y="1805940"/>
                </a:cubicBezTo>
                <a:cubicBezTo>
                  <a:pt x="2036516" y="1785244"/>
                  <a:pt x="2056097" y="1758838"/>
                  <a:pt x="2080260" y="1737360"/>
                </a:cubicBezTo>
                <a:cubicBezTo>
                  <a:pt x="2124741" y="1697821"/>
                  <a:pt x="2173808" y="1663556"/>
                  <a:pt x="2217420" y="1623060"/>
                </a:cubicBezTo>
                <a:cubicBezTo>
                  <a:pt x="2711770" y="1164021"/>
                  <a:pt x="2038500" y="1745490"/>
                  <a:pt x="2651760" y="1234440"/>
                </a:cubicBezTo>
                <a:cubicBezTo>
                  <a:pt x="2705730" y="1189465"/>
                  <a:pt x="2757810" y="1142255"/>
                  <a:pt x="2811780" y="1097280"/>
                </a:cubicBezTo>
                <a:cubicBezTo>
                  <a:pt x="2849263" y="1066044"/>
                  <a:pt x="2896805" y="1044873"/>
                  <a:pt x="2926080" y="1005840"/>
                </a:cubicBezTo>
                <a:cubicBezTo>
                  <a:pt x="2955519" y="966588"/>
                  <a:pt x="3013638" y="892618"/>
                  <a:pt x="3040380" y="845820"/>
                </a:cubicBezTo>
                <a:cubicBezTo>
                  <a:pt x="3081033" y="774678"/>
                  <a:pt x="3081188" y="746558"/>
                  <a:pt x="3131820" y="685800"/>
                </a:cubicBezTo>
                <a:cubicBezTo>
                  <a:pt x="3198706" y="605537"/>
                  <a:pt x="3229783" y="602978"/>
                  <a:pt x="3314700" y="525780"/>
                </a:cubicBezTo>
                <a:cubicBezTo>
                  <a:pt x="3362543" y="482286"/>
                  <a:pt x="3406140" y="434340"/>
                  <a:pt x="3451860" y="388620"/>
                </a:cubicBezTo>
                <a:lnTo>
                  <a:pt x="3520440" y="320040"/>
                </a:lnTo>
                <a:cubicBezTo>
                  <a:pt x="3528060" y="289560"/>
                  <a:pt x="3529249" y="256701"/>
                  <a:pt x="3543300" y="228600"/>
                </a:cubicBezTo>
                <a:cubicBezTo>
                  <a:pt x="3567874" y="179452"/>
                  <a:pt x="3634740" y="146389"/>
                  <a:pt x="3634740" y="91440"/>
                </a:cubicBezTo>
                <a:lnTo>
                  <a:pt x="363474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trike="sngStrike" dirty="0"/>
          </a:p>
        </p:txBody>
      </p:sp>
      <p:sp>
        <p:nvSpPr>
          <p:cNvPr id="15" name="Figura a mano libera 14"/>
          <p:cNvSpPr/>
          <p:nvPr/>
        </p:nvSpPr>
        <p:spPr>
          <a:xfrm>
            <a:off x="2771800" y="1556792"/>
            <a:ext cx="2943200" cy="2304256"/>
          </a:xfrm>
          <a:custGeom>
            <a:avLst/>
            <a:gdLst>
              <a:gd name="connsiteX0" fmla="*/ 0 w 2446020"/>
              <a:gd name="connsiteY0" fmla="*/ 0 h 1897380"/>
              <a:gd name="connsiteX1" fmla="*/ 114300 w 2446020"/>
              <a:gd name="connsiteY1" fmla="*/ 160020 h 1897380"/>
              <a:gd name="connsiteX2" fmla="*/ 228600 w 2446020"/>
              <a:gd name="connsiteY2" fmla="*/ 274320 h 1897380"/>
              <a:gd name="connsiteX3" fmla="*/ 251460 w 2446020"/>
              <a:gd name="connsiteY3" fmla="*/ 365760 h 1897380"/>
              <a:gd name="connsiteX4" fmla="*/ 320040 w 2446020"/>
              <a:gd name="connsiteY4" fmla="*/ 411480 h 1897380"/>
              <a:gd name="connsiteX5" fmla="*/ 388620 w 2446020"/>
              <a:gd name="connsiteY5" fmla="*/ 548640 h 1897380"/>
              <a:gd name="connsiteX6" fmla="*/ 502920 w 2446020"/>
              <a:gd name="connsiteY6" fmla="*/ 685800 h 1897380"/>
              <a:gd name="connsiteX7" fmla="*/ 617220 w 2446020"/>
              <a:gd name="connsiteY7" fmla="*/ 800100 h 1897380"/>
              <a:gd name="connsiteX8" fmla="*/ 685800 w 2446020"/>
              <a:gd name="connsiteY8" fmla="*/ 777240 h 1897380"/>
              <a:gd name="connsiteX9" fmla="*/ 708660 w 2446020"/>
              <a:gd name="connsiteY9" fmla="*/ 868680 h 1897380"/>
              <a:gd name="connsiteX10" fmla="*/ 731520 w 2446020"/>
              <a:gd name="connsiteY10" fmla="*/ 937260 h 1897380"/>
              <a:gd name="connsiteX11" fmla="*/ 800100 w 2446020"/>
              <a:gd name="connsiteY11" fmla="*/ 960120 h 1897380"/>
              <a:gd name="connsiteX12" fmla="*/ 982980 w 2446020"/>
              <a:gd name="connsiteY12" fmla="*/ 1051560 h 1897380"/>
              <a:gd name="connsiteX13" fmla="*/ 1005840 w 2446020"/>
              <a:gd name="connsiteY13" fmla="*/ 1120140 h 1897380"/>
              <a:gd name="connsiteX14" fmla="*/ 1074420 w 2446020"/>
              <a:gd name="connsiteY14" fmla="*/ 1188720 h 1897380"/>
              <a:gd name="connsiteX15" fmla="*/ 1165860 w 2446020"/>
              <a:gd name="connsiteY15" fmla="*/ 1211580 h 1897380"/>
              <a:gd name="connsiteX16" fmla="*/ 1234440 w 2446020"/>
              <a:gd name="connsiteY16" fmla="*/ 1234440 h 1897380"/>
              <a:gd name="connsiteX17" fmla="*/ 1371600 w 2446020"/>
              <a:gd name="connsiteY17" fmla="*/ 1325880 h 1897380"/>
              <a:gd name="connsiteX18" fmla="*/ 1440180 w 2446020"/>
              <a:gd name="connsiteY18" fmla="*/ 1371600 h 1897380"/>
              <a:gd name="connsiteX19" fmla="*/ 1577340 w 2446020"/>
              <a:gd name="connsiteY19" fmla="*/ 1440180 h 1897380"/>
              <a:gd name="connsiteX20" fmla="*/ 1737360 w 2446020"/>
              <a:gd name="connsiteY20" fmla="*/ 1600200 h 1897380"/>
              <a:gd name="connsiteX21" fmla="*/ 1783080 w 2446020"/>
              <a:gd name="connsiteY21" fmla="*/ 1668780 h 1897380"/>
              <a:gd name="connsiteX22" fmla="*/ 1851660 w 2446020"/>
              <a:gd name="connsiteY22" fmla="*/ 1691640 h 1897380"/>
              <a:gd name="connsiteX23" fmla="*/ 2057400 w 2446020"/>
              <a:gd name="connsiteY23" fmla="*/ 1714500 h 1897380"/>
              <a:gd name="connsiteX24" fmla="*/ 2194560 w 2446020"/>
              <a:gd name="connsiteY24" fmla="*/ 1805940 h 1897380"/>
              <a:gd name="connsiteX25" fmla="*/ 2286000 w 2446020"/>
              <a:gd name="connsiteY25" fmla="*/ 1828800 h 1897380"/>
              <a:gd name="connsiteX26" fmla="*/ 2446020 w 2446020"/>
              <a:gd name="connsiteY26" fmla="*/ 1897380 h 189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446020" h="1897380">
                <a:moveTo>
                  <a:pt x="0" y="0"/>
                </a:moveTo>
                <a:cubicBezTo>
                  <a:pt x="53340" y="160020"/>
                  <a:pt x="0" y="121920"/>
                  <a:pt x="114300" y="160020"/>
                </a:cubicBezTo>
                <a:cubicBezTo>
                  <a:pt x="175260" y="403860"/>
                  <a:pt x="76200" y="121920"/>
                  <a:pt x="228600" y="274320"/>
                </a:cubicBezTo>
                <a:cubicBezTo>
                  <a:pt x="250816" y="296536"/>
                  <a:pt x="234032" y="339619"/>
                  <a:pt x="251460" y="365760"/>
                </a:cubicBezTo>
                <a:cubicBezTo>
                  <a:pt x="266700" y="388620"/>
                  <a:pt x="297180" y="396240"/>
                  <a:pt x="320040" y="411480"/>
                </a:cubicBezTo>
                <a:cubicBezTo>
                  <a:pt x="451067" y="608021"/>
                  <a:pt x="293976" y="359351"/>
                  <a:pt x="388620" y="548640"/>
                </a:cubicBezTo>
                <a:cubicBezTo>
                  <a:pt x="431188" y="633776"/>
                  <a:pt x="439723" y="609964"/>
                  <a:pt x="502920" y="685800"/>
                </a:cubicBezTo>
                <a:cubicBezTo>
                  <a:pt x="598170" y="800100"/>
                  <a:pt x="491490" y="716280"/>
                  <a:pt x="617220" y="800100"/>
                </a:cubicBezTo>
                <a:cubicBezTo>
                  <a:pt x="640080" y="792480"/>
                  <a:pt x="666523" y="762782"/>
                  <a:pt x="685800" y="777240"/>
                </a:cubicBezTo>
                <a:cubicBezTo>
                  <a:pt x="710934" y="796091"/>
                  <a:pt x="700029" y="838471"/>
                  <a:pt x="708660" y="868680"/>
                </a:cubicBezTo>
                <a:cubicBezTo>
                  <a:pt x="715280" y="891849"/>
                  <a:pt x="714481" y="920221"/>
                  <a:pt x="731520" y="937260"/>
                </a:cubicBezTo>
                <a:cubicBezTo>
                  <a:pt x="748559" y="954299"/>
                  <a:pt x="777240" y="952500"/>
                  <a:pt x="800100" y="960120"/>
                </a:cubicBezTo>
                <a:cubicBezTo>
                  <a:pt x="851746" y="1115058"/>
                  <a:pt x="772838" y="946489"/>
                  <a:pt x="982980" y="1051560"/>
                </a:cubicBezTo>
                <a:cubicBezTo>
                  <a:pt x="1004533" y="1062336"/>
                  <a:pt x="992474" y="1100090"/>
                  <a:pt x="1005840" y="1120140"/>
                </a:cubicBezTo>
                <a:cubicBezTo>
                  <a:pt x="1023773" y="1147039"/>
                  <a:pt x="1046351" y="1172680"/>
                  <a:pt x="1074420" y="1188720"/>
                </a:cubicBezTo>
                <a:cubicBezTo>
                  <a:pt x="1101699" y="1204308"/>
                  <a:pt x="1135651" y="1202949"/>
                  <a:pt x="1165860" y="1211580"/>
                </a:cubicBezTo>
                <a:cubicBezTo>
                  <a:pt x="1189029" y="1218200"/>
                  <a:pt x="1213376" y="1222738"/>
                  <a:pt x="1234440" y="1234440"/>
                </a:cubicBezTo>
                <a:cubicBezTo>
                  <a:pt x="1282474" y="1261125"/>
                  <a:pt x="1325880" y="1295400"/>
                  <a:pt x="1371600" y="1325880"/>
                </a:cubicBezTo>
                <a:cubicBezTo>
                  <a:pt x="1394460" y="1341120"/>
                  <a:pt x="1414116" y="1362912"/>
                  <a:pt x="1440180" y="1371600"/>
                </a:cubicBezTo>
                <a:cubicBezTo>
                  <a:pt x="1534824" y="1403148"/>
                  <a:pt x="1488710" y="1381094"/>
                  <a:pt x="1577340" y="1440180"/>
                </a:cubicBezTo>
                <a:cubicBezTo>
                  <a:pt x="1682146" y="1597390"/>
                  <a:pt x="1616651" y="1559964"/>
                  <a:pt x="1737360" y="1600200"/>
                </a:cubicBezTo>
                <a:cubicBezTo>
                  <a:pt x="1752600" y="1623060"/>
                  <a:pt x="1761626" y="1651617"/>
                  <a:pt x="1783080" y="1668780"/>
                </a:cubicBezTo>
                <a:cubicBezTo>
                  <a:pt x="1801896" y="1683833"/>
                  <a:pt x="1827891" y="1687679"/>
                  <a:pt x="1851660" y="1691640"/>
                </a:cubicBezTo>
                <a:cubicBezTo>
                  <a:pt x="1919723" y="1702984"/>
                  <a:pt x="1988820" y="1706880"/>
                  <a:pt x="2057400" y="1714500"/>
                </a:cubicBezTo>
                <a:cubicBezTo>
                  <a:pt x="2103120" y="1744980"/>
                  <a:pt x="2141252" y="1792613"/>
                  <a:pt x="2194560" y="1805940"/>
                </a:cubicBezTo>
                <a:cubicBezTo>
                  <a:pt x="2225040" y="1813560"/>
                  <a:pt x="2255907" y="1819772"/>
                  <a:pt x="2286000" y="1828800"/>
                </a:cubicBezTo>
                <a:cubicBezTo>
                  <a:pt x="2426365" y="1870910"/>
                  <a:pt x="2390652" y="1842012"/>
                  <a:pt x="2446020" y="18973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1403648" y="3140968"/>
            <a:ext cx="28803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4427984" y="2924944"/>
            <a:ext cx="12576" cy="2151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0" y="551723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                   Come si crea il denaro: BCE, BCN, Banche </a:t>
            </a:r>
            <a:r>
              <a:rPr lang="it-IT" sz="2400" b="1" dirty="0" err="1" smtClean="0"/>
              <a:t>ord</a:t>
            </a:r>
            <a:r>
              <a:rPr lang="it-IT" sz="2400" b="1" dirty="0" smtClean="0"/>
              <a:t>.(</a:t>
            </a:r>
            <a:r>
              <a:rPr lang="it-IT" sz="2400" b="1" dirty="0" err="1" smtClean="0"/>
              <a:t>=</a:t>
            </a:r>
            <a:r>
              <a:rPr lang="it-IT" sz="2800" dirty="0" err="1" smtClean="0"/>
              <a:t>uniscono</a:t>
            </a:r>
            <a:r>
              <a:rPr lang="it-IT" sz="2800" dirty="0" smtClean="0"/>
              <a:t> funzioni di ex banche finanziarie per speculare e ex </a:t>
            </a:r>
            <a:r>
              <a:rPr lang="it-IT" sz="2800" dirty="0" err="1" smtClean="0"/>
              <a:t>b.monetarie</a:t>
            </a:r>
            <a:r>
              <a:rPr lang="it-IT" sz="2800" dirty="0" smtClean="0"/>
              <a:t> per prestiti a imp., priv.)</a:t>
            </a:r>
            <a:endParaRPr lang="it-IT" sz="28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995936" y="292494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     E</a:t>
            </a:r>
            <a:endParaRPr lang="it-IT" sz="24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339752" y="155679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domanda</a:t>
            </a:r>
            <a:endParaRPr lang="it-IT" sz="2000" i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5292080" y="15567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offerta</a:t>
            </a:r>
            <a:endParaRPr lang="it-IT" i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23528" y="134076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prezzo</a:t>
            </a:r>
            <a:endParaRPr lang="it-IT" sz="2800" b="1" dirty="0"/>
          </a:p>
        </p:txBody>
      </p:sp>
      <p:sp>
        <p:nvSpPr>
          <p:cNvPr id="27" name="CasellaDiTesto 26"/>
          <p:cNvSpPr txBox="1"/>
          <p:nvPr/>
        </p:nvSpPr>
        <p:spPr>
          <a:xfrm rot="10800000" flipV="1">
            <a:off x="6300192" y="489500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quantità</a:t>
            </a:r>
            <a:endParaRPr lang="it-IT" sz="2400" b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103319" y="3133820"/>
            <a:ext cx="866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100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139952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250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261380" y="2348880"/>
            <a:ext cx="62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200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915816" y="47971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150	</a:t>
            </a:r>
          </a:p>
        </p:txBody>
      </p:sp>
      <p:cxnSp>
        <p:nvCxnSpPr>
          <p:cNvPr id="37" name="Connettore 1 36"/>
          <p:cNvCxnSpPr/>
          <p:nvPr/>
        </p:nvCxnSpPr>
        <p:spPr>
          <a:xfrm flipH="1">
            <a:off x="5436096" y="2132856"/>
            <a:ext cx="33164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olo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Prezzo E di equilibrio</a:t>
            </a:r>
            <a:endParaRPr lang="it-IT" dirty="0"/>
          </a:p>
        </p:txBody>
      </p:sp>
      <p:sp>
        <p:nvSpPr>
          <p:cNvPr id="48" name="CasellaDiTesto 47"/>
          <p:cNvSpPr txBox="1"/>
          <p:nvPr/>
        </p:nvSpPr>
        <p:spPr>
          <a:xfrm rot="10800000" flipV="1">
            <a:off x="5148064" y="486915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260  </a:t>
            </a:r>
            <a:endParaRPr lang="it-IT" dirty="0"/>
          </a:p>
        </p:txBody>
      </p:sp>
      <p:cxnSp>
        <p:nvCxnSpPr>
          <p:cNvPr id="50" name="Connettore 2 49"/>
          <p:cNvCxnSpPr>
            <a:endCxn id="15" idx="4"/>
          </p:cNvCxnSpPr>
          <p:nvPr/>
        </p:nvCxnSpPr>
        <p:spPr>
          <a:xfrm flipH="1" flipV="1">
            <a:off x="3156892" y="2056510"/>
            <a:ext cx="46956" cy="2884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>
            <a:off x="3275856" y="206084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5580112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2627784" y="19168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??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baseline="30000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Fondi</a:t>
            </a:r>
            <a:r>
              <a:rPr lang="it-IT" dirty="0" smtClean="0">
                <a:solidFill>
                  <a:srgbClr val="FF0000"/>
                </a:solidFill>
              </a:rPr>
              <a:t> sovrani</a:t>
            </a:r>
            <a:r>
              <a:rPr lang="it-IT" dirty="0" smtClean="0"/>
              <a:t>: fondi gestiti dagli Stati usando  gli </a:t>
            </a:r>
            <a:r>
              <a:rPr lang="it-IT" i="1" dirty="0" smtClean="0"/>
              <a:t>att</a:t>
            </a:r>
            <a:r>
              <a:rPr lang="it-IT" dirty="0" smtClean="0"/>
              <a:t>ivi</a:t>
            </a:r>
            <a:r>
              <a:rPr lang="it-IT" dirty="0" smtClean="0"/>
              <a:t>, cioè </a:t>
            </a:r>
            <a:r>
              <a:rPr lang="it-IT" dirty="0" smtClean="0"/>
              <a:t>i guadagni degli Stati stessi </a:t>
            </a:r>
            <a:r>
              <a:rPr lang="it-IT" dirty="0" smtClean="0"/>
              <a:t>con cui </a:t>
            </a:r>
            <a:r>
              <a:rPr lang="it-IT" dirty="0" smtClean="0"/>
              <a:t>comprare  es</a:t>
            </a:r>
            <a:r>
              <a:rPr lang="it-IT" dirty="0" smtClean="0"/>
              <a:t>. bond di un altro Stato. In genere gli Stati investono usando i soldi in eccesso, in più, dalle riserve petrolifere e valutarie …..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Fondi</a:t>
            </a:r>
            <a:r>
              <a:rPr lang="it-IT" dirty="0" smtClean="0">
                <a:solidFill>
                  <a:srgbClr val="FF0000"/>
                </a:solidFill>
              </a:rPr>
              <a:t> pensione gestiti dalle banche, dalle </a:t>
            </a:r>
            <a:r>
              <a:rPr lang="it-IT" dirty="0" err="1" smtClean="0">
                <a:solidFill>
                  <a:srgbClr val="FF0000"/>
                </a:solidFill>
              </a:rPr>
              <a:t>assicuraz</a:t>
            </a:r>
            <a:r>
              <a:rPr lang="it-IT" dirty="0" smtClean="0">
                <a:solidFill>
                  <a:srgbClr val="FF0000"/>
                </a:solidFill>
              </a:rPr>
              <a:t>. o anche dai fondi sovrani </a:t>
            </a:r>
            <a:r>
              <a:rPr lang="it-IT" dirty="0" smtClean="0"/>
              <a:t>che comprano con gli accantonamenti attuali  in ‘patrimoni’ di </a:t>
            </a:r>
            <a:r>
              <a:rPr lang="it-IT" dirty="0" err="1" smtClean="0"/>
              <a:t>az</a:t>
            </a:r>
            <a:r>
              <a:rPr lang="it-IT" dirty="0" smtClean="0"/>
              <a:t>, bond, derivati </a:t>
            </a:r>
            <a:r>
              <a:rPr lang="it-IT" dirty="0" err="1" smtClean="0"/>
              <a:t>etc</a:t>
            </a:r>
            <a:r>
              <a:rPr lang="it-IT" dirty="0" smtClean="0"/>
              <a:t> .con cui pagare le pensioni future.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Fondi</a:t>
            </a:r>
            <a:r>
              <a:rPr lang="it-IT" dirty="0" smtClean="0">
                <a:solidFill>
                  <a:srgbClr val="FF0000"/>
                </a:solidFill>
              </a:rPr>
              <a:t> di Fondi</a:t>
            </a:r>
            <a:r>
              <a:rPr lang="it-IT" dirty="0" smtClean="0"/>
              <a:t>, cioè composti da azioni di altri Fondi. Il vantaggio dei fondi di fondi è l'ampia diversificazione del rischio dell'</a:t>
            </a:r>
            <a:r>
              <a:rPr lang="it-IT" dirty="0" err="1" smtClean="0"/>
              <a:t>inv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*Altri</a:t>
            </a:r>
            <a:r>
              <a:rPr lang="it-IT" dirty="0" smtClean="0">
                <a:solidFill>
                  <a:srgbClr val="FF0000"/>
                </a:solidFill>
              </a:rPr>
              <a:t> F. </a:t>
            </a:r>
            <a:r>
              <a:rPr lang="it-IT" dirty="0" smtClean="0"/>
              <a:t>molto dubbi sono per es.: Fondi nei paradisi </a:t>
            </a:r>
            <a:r>
              <a:rPr lang="it-IT" dirty="0" err="1" smtClean="0"/>
              <a:t>fiscali…………………………………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Altro 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>
            <a:normAutofit fontScale="25000" lnSpcReduction="20000"/>
          </a:bodyPr>
          <a:lstStyle/>
          <a:p>
            <a:r>
              <a:rPr lang="it-IT" sz="12800" dirty="0" smtClean="0">
                <a:solidFill>
                  <a:srgbClr val="FF0000"/>
                </a:solidFill>
              </a:rPr>
              <a:t>Secondo tipo di Fondi </a:t>
            </a:r>
            <a:r>
              <a:rPr lang="it-IT" sz="12800" dirty="0" smtClean="0">
                <a:solidFill>
                  <a:srgbClr val="FF0000"/>
                </a:solidFill>
              </a:rPr>
              <a:t>Comuni </a:t>
            </a:r>
            <a:r>
              <a:rPr lang="it-IT" sz="12800" dirty="0" smtClean="0">
                <a:solidFill>
                  <a:srgbClr val="FF0000"/>
                </a:solidFill>
              </a:rPr>
              <a:t>: </a:t>
            </a:r>
            <a:r>
              <a:rPr lang="it-IT" sz="12800" dirty="0" smtClean="0">
                <a:solidFill>
                  <a:srgbClr val="FF0000"/>
                </a:solidFill>
              </a:rPr>
              <a:t>gli</a:t>
            </a:r>
            <a:r>
              <a:rPr lang="it-IT" sz="12800" u="sng" dirty="0" smtClean="0">
                <a:solidFill>
                  <a:srgbClr val="FF0000"/>
                </a:solidFill>
              </a:rPr>
              <a:t> ETF Exchange </a:t>
            </a:r>
            <a:r>
              <a:rPr lang="it-IT" sz="12800" u="sng" dirty="0" err="1" smtClean="0">
                <a:solidFill>
                  <a:srgbClr val="FF0000"/>
                </a:solidFill>
              </a:rPr>
              <a:t>traded</a:t>
            </a:r>
            <a:r>
              <a:rPr lang="it-IT" sz="12800" u="sng" dirty="0" smtClean="0">
                <a:solidFill>
                  <a:srgbClr val="FF0000"/>
                </a:solidFill>
              </a:rPr>
              <a:t> </a:t>
            </a:r>
            <a:r>
              <a:rPr lang="it-IT" sz="12800" u="sng" dirty="0" err="1" smtClean="0">
                <a:solidFill>
                  <a:srgbClr val="FF0000"/>
                </a:solidFill>
              </a:rPr>
              <a:t>fund</a:t>
            </a:r>
            <a:r>
              <a:rPr lang="it-IT" sz="12800" u="sng" dirty="0" smtClean="0">
                <a:solidFill>
                  <a:srgbClr val="FF0000"/>
                </a:solidFill>
              </a:rPr>
              <a:t>  </a:t>
            </a:r>
            <a:r>
              <a:rPr lang="it-IT" sz="12800" dirty="0" smtClean="0">
                <a:solidFill>
                  <a:srgbClr val="FF0000"/>
                </a:solidFill>
              </a:rPr>
              <a:t>“fondi indicizzati quotati</a:t>
            </a:r>
            <a:r>
              <a:rPr lang="it-IT" sz="12800" i="1" dirty="0" smtClean="0">
                <a:solidFill>
                  <a:srgbClr val="FF0000"/>
                </a:solidFill>
              </a:rPr>
              <a:t>".</a:t>
            </a:r>
            <a:r>
              <a:rPr lang="it-IT" sz="12800" dirty="0" smtClean="0">
                <a:solidFill>
                  <a:srgbClr val="FF0000"/>
                </a:solidFill>
              </a:rPr>
              <a:t> </a:t>
            </a:r>
          </a:p>
          <a:p>
            <a:endParaRPr lang="it-IT" sz="12800" dirty="0" smtClean="0"/>
          </a:p>
          <a:p>
            <a:r>
              <a:rPr lang="it-IT" sz="12800" dirty="0" smtClean="0"/>
              <a:t>Con gli ETF</a:t>
            </a:r>
            <a:r>
              <a:rPr lang="it-IT" sz="12800" b="1" dirty="0" smtClean="0"/>
              <a:t> chi compra </a:t>
            </a:r>
            <a:r>
              <a:rPr lang="it-IT" sz="12800" dirty="0" smtClean="0"/>
              <a:t>legge da solo </a:t>
            </a:r>
            <a:r>
              <a:rPr lang="it-IT" sz="12800" b="1" dirty="0" smtClean="0"/>
              <a:t> </a:t>
            </a:r>
            <a:r>
              <a:rPr lang="it-IT" sz="12800" dirty="0" smtClean="0"/>
              <a:t> </a:t>
            </a:r>
            <a:r>
              <a:rPr lang="it-IT" sz="12800" u="sng" dirty="0" smtClean="0"/>
              <a:t> (senza interventi di  costosi Gestori specializzati) l</a:t>
            </a:r>
            <a:r>
              <a:rPr lang="it-IT" sz="12800" dirty="0" smtClean="0"/>
              <a:t>a</a:t>
            </a:r>
            <a:r>
              <a:rPr lang="it-IT" sz="12800" b="1" dirty="0" smtClean="0"/>
              <a:t> </a:t>
            </a:r>
            <a:r>
              <a:rPr lang="it-IT" sz="12800" dirty="0" smtClean="0"/>
              <a:t>composizione di un indice di mercato,  annullando il potere discrezionale del gestore dei Fondi C.. Ma paga il fondo per la </a:t>
            </a:r>
            <a:r>
              <a:rPr lang="it-IT" sz="12800" dirty="0" err="1" smtClean="0"/>
              <a:t>partecipaz</a:t>
            </a:r>
            <a:r>
              <a:rPr lang="it-IT" sz="12800" dirty="0" smtClean="0"/>
              <a:t>.</a:t>
            </a:r>
          </a:p>
          <a:p>
            <a:endParaRPr lang="it-IT" sz="12800" dirty="0" smtClean="0"/>
          </a:p>
          <a:p>
            <a:r>
              <a:rPr lang="it-IT" sz="12800" dirty="0" smtClean="0"/>
              <a:t>Se indice cresce 3%. l’ETF cresce 3% e si può farselo pagare subito.</a:t>
            </a:r>
          </a:p>
          <a:p>
            <a:endParaRPr lang="it-IT" sz="12800" i="1" dirty="0" smtClean="0"/>
          </a:p>
          <a:p>
            <a:r>
              <a:rPr lang="it-IT" sz="12800" i="1" dirty="0" smtClean="0"/>
              <a:t>Gli </a:t>
            </a:r>
            <a:r>
              <a:rPr lang="it-IT" sz="12800" dirty="0" smtClean="0"/>
              <a:t>ETF </a:t>
            </a:r>
            <a:r>
              <a:rPr lang="it-IT" sz="12800" u="sng" dirty="0" smtClean="0"/>
              <a:t>come</a:t>
            </a:r>
            <a:r>
              <a:rPr lang="it-IT" sz="12800" dirty="0" smtClean="0"/>
              <a:t> i Fondi C. investono </a:t>
            </a:r>
            <a:r>
              <a:rPr lang="it-IT" sz="12800" u="sng" dirty="0" smtClean="0"/>
              <a:t>nei titoli</a:t>
            </a:r>
            <a:r>
              <a:rPr lang="it-IT" sz="12800" dirty="0" smtClean="0"/>
              <a:t> indicati dal loro Prospetto da redigere obbligatoriamente e consegnare a chi sottoscrive il Fondo o l’ETF.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r>
              <a:rPr lang="it-IT" sz="7000" dirty="0" smtClean="0"/>
              <a:t>Si investe negli ETF anche con una sola azione </a:t>
            </a:r>
            <a:r>
              <a:rPr lang="it-IT" sz="7000" dirty="0" smtClean="0"/>
              <a:t>del Fondo e </a:t>
            </a:r>
            <a:r>
              <a:rPr lang="it-IT" sz="7000" dirty="0" smtClean="0"/>
              <a:t>si può conoscere da soli il valore di mercato del prodotto in ogni istante come si fa colle az. (telefono in </a:t>
            </a:r>
            <a:r>
              <a:rPr lang="it-IT" sz="7000" dirty="0" smtClean="0"/>
              <a:t>Banca giornale </a:t>
            </a:r>
            <a:r>
              <a:rPr lang="it-IT" sz="7000" dirty="0" smtClean="0"/>
              <a:t>o </a:t>
            </a:r>
            <a:r>
              <a:rPr lang="it-IT" sz="7000" dirty="0" err="1" smtClean="0"/>
              <a:t>altro…</a:t>
            </a:r>
            <a:r>
              <a:rPr lang="it-IT" sz="7000" dirty="0" smtClean="0"/>
              <a:t>)</a:t>
            </a:r>
            <a:r>
              <a:rPr lang="it-IT" sz="7000" b="1" dirty="0" smtClean="0"/>
              <a:t>. </a:t>
            </a:r>
          </a:p>
          <a:p>
            <a:endParaRPr lang="it-IT" sz="7000" b="1" dirty="0" smtClean="0"/>
          </a:p>
          <a:p>
            <a:endParaRPr lang="it-IT" sz="7000" dirty="0" smtClean="0"/>
          </a:p>
          <a:p>
            <a:r>
              <a:rPr lang="it-IT" sz="7000" dirty="0" smtClean="0"/>
              <a:t>L'ETF </a:t>
            </a:r>
            <a:r>
              <a:rPr lang="it-IT" sz="7000" i="1" dirty="0" smtClean="0"/>
              <a:t>come le azioni</a:t>
            </a:r>
            <a:r>
              <a:rPr lang="it-IT" sz="7000" dirty="0" smtClean="0"/>
              <a:t> è comprabile-vendibile in Borsa più volte durante la giornata in </a:t>
            </a:r>
            <a:r>
              <a:rPr lang="it-IT" sz="7000" i="1" dirty="0" smtClean="0"/>
              <a:t>tempo reale</a:t>
            </a:r>
            <a:r>
              <a:rPr lang="it-IT" sz="7000" dirty="0" smtClean="0"/>
              <a:t>, mentre le quote di un Fondo di Investimento vengono stabilite il giorno successivo. </a:t>
            </a:r>
          </a:p>
          <a:p>
            <a:endParaRPr lang="it-IT" sz="7000" dirty="0" smtClean="0"/>
          </a:p>
          <a:p>
            <a:r>
              <a:rPr lang="it-IT" sz="7000" dirty="0" smtClean="0"/>
              <a:t>Gli ETF non hanno costi di ingresso, né di uscita e hanno costi di gestione molto bassi, insomma sono meno costosi</a:t>
            </a:r>
            <a:r>
              <a:rPr lang="it-IT" sz="6000" dirty="0" smtClean="0"/>
              <a:t>.</a:t>
            </a:r>
          </a:p>
          <a:p>
            <a:endParaRPr lang="it-IT" sz="6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</a:t>
            </a:r>
          </a:p>
          <a:p>
            <a:r>
              <a:rPr lang="it-IT" i="1" dirty="0" smtClean="0"/>
              <a:t>Vediamo il fondo di </a:t>
            </a:r>
            <a:r>
              <a:rPr lang="it-IT" i="1" dirty="0" err="1" smtClean="0"/>
              <a:t>inv</a:t>
            </a:r>
            <a:r>
              <a:rPr lang="it-IT" i="1" dirty="0" smtClean="0"/>
              <a:t> . più importante e altri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Al 30 giugno 2015, </a:t>
            </a:r>
            <a:r>
              <a:rPr lang="it-IT" dirty="0" err="1" smtClean="0"/>
              <a:t>BlackRock</a:t>
            </a:r>
            <a:r>
              <a:rPr lang="it-IT" dirty="0" smtClean="0"/>
              <a:t> gestiva un patrimonio totale di </a:t>
            </a:r>
            <a:r>
              <a:rPr lang="it-IT" dirty="0" smtClean="0">
                <a:solidFill>
                  <a:srgbClr val="FF0000"/>
                </a:solidFill>
              </a:rPr>
              <a:t>4.720 miliardi di dollari </a:t>
            </a:r>
            <a:r>
              <a:rPr lang="it-IT" dirty="0" smtClean="0"/>
              <a:t>ripartito tra strategie azionarie, obbligazionarie, monetarie, investimenti alternativi e </a:t>
            </a:r>
            <a:r>
              <a:rPr lang="it-IT" dirty="0" smtClean="0"/>
              <a:t>azioni del </a:t>
            </a:r>
            <a:r>
              <a:rPr lang="it-IT" dirty="0" err="1" smtClean="0"/>
              <a:t>real</a:t>
            </a:r>
            <a:r>
              <a:rPr lang="it-IT" dirty="0" smtClean="0"/>
              <a:t>  estate</a:t>
            </a:r>
            <a:r>
              <a:rPr lang="it-IT" dirty="0" smtClean="0"/>
              <a:t>. 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4 volte circa il Pil italiano. Italia PIL 1.542</a:t>
            </a:r>
            <a:r>
              <a:rPr lang="it-IT" dirty="0" smtClean="0"/>
              <a:t> miliardi nel 2014.  </a:t>
            </a:r>
          </a:p>
          <a:p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 </a:t>
            </a:r>
            <a:r>
              <a:rPr lang="it-IT" sz="8000" dirty="0" err="1" smtClean="0"/>
              <a:t>BlackRock</a:t>
            </a:r>
            <a:r>
              <a:rPr lang="it-IT" sz="8000" dirty="0" smtClean="0"/>
              <a:t> -USA</a:t>
            </a:r>
          </a:p>
          <a:p>
            <a:r>
              <a:rPr lang="it-IT" sz="8000" dirty="0" err="1" smtClean="0"/>
              <a:t>Bnp</a:t>
            </a:r>
            <a:r>
              <a:rPr lang="it-IT" sz="8000" dirty="0" smtClean="0"/>
              <a:t> </a:t>
            </a:r>
            <a:r>
              <a:rPr lang="it-IT" sz="8000" dirty="0" err="1" smtClean="0"/>
              <a:t>Paribas-</a:t>
            </a:r>
            <a:r>
              <a:rPr lang="it-IT" sz="8000" dirty="0" smtClean="0"/>
              <a:t> Francia</a:t>
            </a:r>
          </a:p>
          <a:p>
            <a:r>
              <a:rPr lang="it-IT" sz="8000" dirty="0" err="1" smtClean="0"/>
              <a:t>Hsbc</a:t>
            </a:r>
            <a:r>
              <a:rPr lang="it-IT" sz="8000" dirty="0" smtClean="0"/>
              <a:t> (UK)</a:t>
            </a:r>
          </a:p>
          <a:p>
            <a:r>
              <a:rPr lang="it-IT" sz="8000" dirty="0" err="1" smtClean="0"/>
              <a:t>Deutsche</a:t>
            </a:r>
            <a:r>
              <a:rPr lang="it-IT" sz="8000" dirty="0" smtClean="0"/>
              <a:t> </a:t>
            </a:r>
            <a:r>
              <a:rPr lang="it-IT" sz="8000" dirty="0" err="1" smtClean="0"/>
              <a:t>Bank</a:t>
            </a:r>
            <a:endParaRPr lang="it-IT" sz="8000" dirty="0" smtClean="0"/>
          </a:p>
          <a:p>
            <a:r>
              <a:rPr lang="it-IT" sz="8000" dirty="0" err="1" smtClean="0"/>
              <a:t>jP</a:t>
            </a:r>
            <a:r>
              <a:rPr lang="it-IT" sz="8000" dirty="0" smtClean="0"/>
              <a:t> Morgan USA</a:t>
            </a:r>
          </a:p>
          <a:p>
            <a:r>
              <a:rPr lang="it-IT" sz="8000" dirty="0" err="1" smtClean="0"/>
              <a:t>Bank</a:t>
            </a:r>
            <a:r>
              <a:rPr lang="it-IT" sz="8000" dirty="0" smtClean="0"/>
              <a:t> </a:t>
            </a:r>
            <a:r>
              <a:rPr lang="it-IT" sz="8000" dirty="0" err="1" smtClean="0"/>
              <a:t>of</a:t>
            </a:r>
            <a:r>
              <a:rPr lang="it-IT" sz="8000" dirty="0" smtClean="0"/>
              <a:t> America</a:t>
            </a:r>
          </a:p>
          <a:p>
            <a:r>
              <a:rPr lang="it-IT" sz="8000" dirty="0" smtClean="0"/>
              <a:t>Barclays UK  </a:t>
            </a:r>
          </a:p>
          <a:p>
            <a:r>
              <a:rPr lang="it-IT" sz="8000" dirty="0" err="1" smtClean="0"/>
              <a:t>Bank</a:t>
            </a:r>
            <a:r>
              <a:rPr lang="it-IT" sz="8000" dirty="0" smtClean="0"/>
              <a:t> </a:t>
            </a:r>
            <a:r>
              <a:rPr lang="it-IT" sz="8000" dirty="0" err="1" smtClean="0"/>
              <a:t>of</a:t>
            </a:r>
            <a:r>
              <a:rPr lang="it-IT" sz="8000" dirty="0" smtClean="0"/>
              <a:t> Scotland</a:t>
            </a:r>
          </a:p>
          <a:p>
            <a:r>
              <a:rPr lang="it-IT" sz="8000" dirty="0" smtClean="0"/>
              <a:t>Citigroup USA</a:t>
            </a:r>
          </a:p>
          <a:p>
            <a:r>
              <a:rPr lang="it-IT" sz="8000" dirty="0" err="1" smtClean="0"/>
              <a:t>*Vanguard</a:t>
            </a:r>
            <a:r>
              <a:rPr lang="it-IT" sz="8000" dirty="0" smtClean="0"/>
              <a:t> USA</a:t>
            </a:r>
          </a:p>
          <a:p>
            <a:r>
              <a:rPr lang="it-IT" sz="8000" dirty="0" err="1" smtClean="0"/>
              <a:t>*Fidelity</a:t>
            </a:r>
            <a:r>
              <a:rPr lang="it-IT" sz="8000" dirty="0" smtClean="0"/>
              <a:t> USA</a:t>
            </a:r>
          </a:p>
          <a:p>
            <a:r>
              <a:rPr lang="it-IT" sz="8000" dirty="0" err="1" smtClean="0"/>
              <a:t>*Pinco</a:t>
            </a:r>
            <a:r>
              <a:rPr lang="it-IT" sz="8000" dirty="0" smtClean="0"/>
              <a:t> USA</a:t>
            </a:r>
          </a:p>
          <a:p>
            <a:r>
              <a:rPr lang="it-IT" sz="8000" dirty="0" smtClean="0"/>
              <a:t>Goldman Sachs USA</a:t>
            </a:r>
          </a:p>
          <a:p>
            <a:r>
              <a:rPr lang="it-IT" sz="8000" dirty="0" smtClean="0"/>
              <a:t>Morgan Stanley USA</a:t>
            </a:r>
          </a:p>
          <a:p>
            <a:r>
              <a:rPr lang="it-IT" sz="8000" dirty="0" err="1" smtClean="0"/>
              <a:t>Schroders</a:t>
            </a:r>
            <a:r>
              <a:rPr lang="it-IT" sz="8000" dirty="0" smtClean="0"/>
              <a:t>     UK</a:t>
            </a:r>
          </a:p>
          <a:p>
            <a:r>
              <a:rPr lang="it-IT" sz="8000" dirty="0" smtClean="0"/>
              <a:t>…..</a:t>
            </a:r>
          </a:p>
          <a:p>
            <a:r>
              <a:rPr lang="it-IT" sz="8000" dirty="0" smtClean="0"/>
              <a:t> </a:t>
            </a:r>
          </a:p>
          <a:p>
            <a:r>
              <a:rPr lang="it-IT" sz="8000" dirty="0" smtClean="0"/>
              <a:t> </a:t>
            </a:r>
          </a:p>
          <a:p>
            <a:endParaRPr lang="it-IT" sz="8000" dirty="0" smtClean="0"/>
          </a:p>
          <a:p>
            <a:r>
              <a:rPr lang="it-IT" sz="8000" dirty="0" smtClean="0"/>
              <a:t>Dati </a:t>
            </a:r>
            <a:r>
              <a:rPr lang="it-IT" sz="8000" dirty="0" smtClean="0"/>
              <a:t> non di </a:t>
            </a:r>
            <a:r>
              <a:rPr lang="it-IT" sz="8000" dirty="0" err="1" smtClean="0"/>
              <a:t>BlackRock</a:t>
            </a:r>
            <a:r>
              <a:rPr lang="it-IT" sz="8000" dirty="0" smtClean="0"/>
              <a:t> 2014</a:t>
            </a:r>
            <a:endParaRPr lang="it-IT" sz="8000" dirty="0" smtClean="0"/>
          </a:p>
          <a:p>
            <a:endParaRPr lang="it-IT" sz="8000" dirty="0" smtClean="0"/>
          </a:p>
          <a:p>
            <a:endParaRPr lang="it-IT" sz="8000" dirty="0" smtClean="0"/>
          </a:p>
          <a:p>
            <a:pPr>
              <a:buNone/>
            </a:pPr>
            <a:r>
              <a:rPr lang="it-IT" sz="8000" dirty="0" smtClean="0"/>
              <a:t>4.720 dato 1.6.2015</a:t>
            </a:r>
          </a:p>
          <a:p>
            <a:r>
              <a:rPr lang="it-IT" sz="8000" dirty="0" smtClean="0"/>
              <a:t>2.523</a:t>
            </a:r>
          </a:p>
          <a:p>
            <a:r>
              <a:rPr lang="it-IT" sz="8000" dirty="0" smtClean="0"/>
              <a:t>2.438</a:t>
            </a:r>
          </a:p>
          <a:p>
            <a:r>
              <a:rPr lang="it-IT" sz="8000" dirty="0" smtClean="0"/>
              <a:t>2.422</a:t>
            </a:r>
          </a:p>
          <a:p>
            <a:r>
              <a:rPr lang="it-IT" sz="8000" dirty="0" smtClean="0"/>
              <a:t>2.289</a:t>
            </a:r>
          </a:p>
          <a:p>
            <a:r>
              <a:rPr lang="it-IT" sz="8000" dirty="0" smtClean="0"/>
              <a:t>2.221</a:t>
            </a:r>
          </a:p>
          <a:p>
            <a:r>
              <a:rPr lang="it-IT" sz="8000" u="sng" dirty="0" smtClean="0"/>
              <a:t>2.167 </a:t>
            </a:r>
            <a:r>
              <a:rPr lang="it-IT" sz="8000" dirty="0" smtClean="0"/>
              <a:t>(pari al Pil di UK ‘12)</a:t>
            </a:r>
          </a:p>
          <a:p>
            <a:r>
              <a:rPr lang="it-IT" sz="8000" dirty="0" smtClean="0"/>
              <a:t>2.099</a:t>
            </a:r>
          </a:p>
          <a:p>
            <a:r>
              <a:rPr lang="it-IT" sz="8000" dirty="0" smtClean="0"/>
              <a:t>1.935</a:t>
            </a:r>
          </a:p>
          <a:p>
            <a:r>
              <a:rPr lang="it-IT" sz="8000" u="sng" dirty="0" smtClean="0"/>
              <a:t>1.600</a:t>
            </a:r>
            <a:endParaRPr lang="it-IT" sz="8000" dirty="0" smtClean="0"/>
          </a:p>
          <a:p>
            <a:r>
              <a:rPr lang="it-IT" sz="8000" dirty="0" smtClean="0"/>
              <a:t>1.520</a:t>
            </a:r>
          </a:p>
          <a:p>
            <a:r>
              <a:rPr lang="it-IT" sz="8000" dirty="0" smtClean="0"/>
              <a:t>1.300</a:t>
            </a:r>
          </a:p>
          <a:p>
            <a:r>
              <a:rPr lang="it-IT" sz="8000" dirty="0" smtClean="0"/>
              <a:t>   932</a:t>
            </a:r>
          </a:p>
          <a:p>
            <a:r>
              <a:rPr lang="it-IT" sz="8000" dirty="0" smtClean="0"/>
              <a:t>   794</a:t>
            </a:r>
          </a:p>
          <a:p>
            <a:r>
              <a:rPr lang="it-IT" sz="8000" dirty="0" smtClean="0"/>
              <a:t>   257</a:t>
            </a:r>
          </a:p>
          <a:p>
            <a:r>
              <a:rPr lang="it-IT" sz="8000" dirty="0" smtClean="0"/>
              <a:t> </a:t>
            </a:r>
          </a:p>
          <a:p>
            <a:r>
              <a:rPr lang="it-IT" sz="8000" dirty="0" smtClean="0"/>
              <a:t>   </a:t>
            </a:r>
          </a:p>
          <a:p>
            <a:r>
              <a:rPr lang="it-IT" sz="8000" dirty="0" smtClean="0"/>
              <a:t>  </a:t>
            </a:r>
          </a:p>
          <a:p>
            <a:r>
              <a:rPr lang="it-IT" sz="8000" dirty="0" smtClean="0"/>
              <a:t> </a:t>
            </a:r>
          </a:p>
          <a:p>
            <a:r>
              <a:rPr lang="it-IT" sz="8000" dirty="0" smtClean="0"/>
              <a:t>   </a:t>
            </a:r>
          </a:p>
          <a:p>
            <a:r>
              <a:rPr lang="it-IT" dirty="0" smtClean="0"/>
              <a:t>x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 numCol="2">
            <a:normAutofit fontScale="77500" lnSpcReduction="20000"/>
          </a:bodyPr>
          <a:lstStyle/>
          <a:p>
            <a:r>
              <a:rPr lang="it-IT" u="sng" dirty="0" smtClean="0"/>
              <a:t>Fondi sovrani (statali)</a:t>
            </a:r>
            <a:endParaRPr lang="it-IT" dirty="0" smtClean="0"/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**Abu Dhabi </a:t>
            </a:r>
            <a:r>
              <a:rPr lang="it-IT" dirty="0" err="1" smtClean="0"/>
              <a:t>Inv</a:t>
            </a:r>
            <a:r>
              <a:rPr lang="it-IT" dirty="0" smtClean="0"/>
              <a:t>.</a:t>
            </a:r>
          </a:p>
          <a:p>
            <a:r>
              <a:rPr lang="it-IT" dirty="0" smtClean="0"/>
              <a:t>**Gov.Pension</a:t>
            </a:r>
            <a:r>
              <a:rPr lang="it-IT" i="1" dirty="0" smtClean="0"/>
              <a:t> </a:t>
            </a:r>
            <a:r>
              <a:rPr lang="it-IT" dirty="0" err="1" smtClean="0"/>
              <a:t>Fond</a:t>
            </a:r>
            <a:r>
              <a:rPr lang="it-IT" dirty="0" smtClean="0"/>
              <a:t> – </a:t>
            </a:r>
            <a:r>
              <a:rPr lang="it-IT" dirty="0" err="1" smtClean="0"/>
              <a:t>Norv</a:t>
            </a:r>
            <a:endParaRPr lang="it-IT" dirty="0" smtClean="0"/>
          </a:p>
          <a:p>
            <a:r>
              <a:rPr lang="it-IT" dirty="0" smtClean="0"/>
              <a:t>**Sama –Arabia Saudita</a:t>
            </a:r>
          </a:p>
          <a:p>
            <a:r>
              <a:rPr lang="it-IT" dirty="0" smtClean="0"/>
              <a:t>**Safe- Cina</a:t>
            </a:r>
          </a:p>
          <a:p>
            <a:r>
              <a:rPr lang="it-IT" dirty="0" smtClean="0"/>
              <a:t>**China </a:t>
            </a:r>
            <a:r>
              <a:rPr lang="it-IT" dirty="0" err="1" smtClean="0"/>
              <a:t>Inv</a:t>
            </a:r>
            <a:r>
              <a:rPr lang="it-IT" dirty="0" smtClean="0"/>
              <a:t>. Corp.</a:t>
            </a:r>
          </a:p>
          <a:p>
            <a:r>
              <a:rPr lang="it-IT" dirty="0" smtClean="0"/>
              <a:t>**Temasech- Singapore</a:t>
            </a:r>
          </a:p>
          <a:p>
            <a:r>
              <a:rPr lang="it-IT" dirty="0" smtClean="0"/>
              <a:t>**Nat. Welfare </a:t>
            </a:r>
            <a:r>
              <a:rPr lang="it-IT" dirty="0" err="1" smtClean="0"/>
              <a:t>Fund-</a:t>
            </a:r>
            <a:r>
              <a:rPr lang="it-IT" dirty="0" smtClean="0"/>
              <a:t> Russia</a:t>
            </a:r>
          </a:p>
          <a:p>
            <a:r>
              <a:rPr lang="it-IT" dirty="0" smtClean="0"/>
              <a:t>**Qatar </a:t>
            </a:r>
            <a:r>
              <a:rPr lang="it-IT" dirty="0" err="1" smtClean="0"/>
              <a:t>Inv</a:t>
            </a:r>
            <a:r>
              <a:rPr lang="it-IT" dirty="0" smtClean="0"/>
              <a:t> Authority</a:t>
            </a:r>
          </a:p>
          <a:p>
            <a:r>
              <a:rPr lang="it-IT" dirty="0" smtClean="0"/>
              <a:t> </a:t>
            </a:r>
          </a:p>
          <a:p>
            <a:r>
              <a:rPr lang="it-IT" u="sng" dirty="0" smtClean="0"/>
              <a:t>Società di rating</a:t>
            </a:r>
            <a:r>
              <a:rPr lang="it-IT" dirty="0" smtClean="0"/>
              <a:t> /valutazione</a:t>
            </a:r>
            <a:r>
              <a:rPr lang="it-IT" u="sng" dirty="0" smtClean="0"/>
              <a:t>: </a:t>
            </a:r>
            <a:endParaRPr lang="it-IT" dirty="0" smtClean="0"/>
          </a:p>
          <a:p>
            <a:r>
              <a:rPr lang="it-IT" dirty="0" smtClean="0"/>
              <a:t> </a:t>
            </a:r>
          </a:p>
          <a:p>
            <a:r>
              <a:rPr lang="it-IT" u="sng" dirty="0" smtClean="0"/>
              <a:t>Standard &amp; </a:t>
            </a:r>
            <a:r>
              <a:rPr lang="it-IT" u="sng" dirty="0" err="1" smtClean="0"/>
              <a:t>Poor’s</a:t>
            </a:r>
            <a:r>
              <a:rPr lang="it-IT" dirty="0" smtClean="0"/>
              <a:t> (SP)</a:t>
            </a:r>
            <a:r>
              <a:rPr lang="it-IT" u="sng" dirty="0" smtClean="0"/>
              <a:t>,  </a:t>
            </a:r>
            <a:r>
              <a:rPr lang="it-IT" u="sng" dirty="0" err="1" smtClean="0"/>
              <a:t>Fitch</a:t>
            </a:r>
            <a:r>
              <a:rPr lang="it-IT" dirty="0" smtClean="0"/>
              <a:t>, </a:t>
            </a:r>
            <a:r>
              <a:rPr lang="it-IT" u="sng" dirty="0" err="1" smtClean="0"/>
              <a:t>Moody’s</a:t>
            </a:r>
            <a:r>
              <a:rPr lang="it-IT" dirty="0" smtClean="0"/>
              <a:t>. (con azioni</a:t>
            </a:r>
          </a:p>
          <a:p>
            <a:r>
              <a:rPr lang="it-IT" dirty="0" smtClean="0"/>
              <a:t>MILIARDI $ </a:t>
            </a:r>
          </a:p>
          <a:p>
            <a:endParaRPr lang="it-IT" dirty="0" smtClean="0"/>
          </a:p>
          <a:p>
            <a:r>
              <a:rPr lang="it-IT" dirty="0" smtClean="0"/>
              <a:t> 627</a:t>
            </a:r>
          </a:p>
          <a:p>
            <a:r>
              <a:rPr lang="it-IT" dirty="0" smtClean="0"/>
              <a:t>   557</a:t>
            </a:r>
          </a:p>
          <a:p>
            <a:r>
              <a:rPr lang="it-IT" dirty="0" smtClean="0"/>
              <a:t> 439</a:t>
            </a:r>
          </a:p>
          <a:p>
            <a:r>
              <a:rPr lang="it-IT" dirty="0" smtClean="0"/>
              <a:t> 347</a:t>
            </a:r>
          </a:p>
          <a:p>
            <a:r>
              <a:rPr lang="it-IT" dirty="0" smtClean="0"/>
              <a:t> 332</a:t>
            </a:r>
          </a:p>
          <a:p>
            <a:r>
              <a:rPr lang="it-IT" dirty="0" smtClean="0"/>
              <a:t> 145</a:t>
            </a:r>
          </a:p>
          <a:p>
            <a:r>
              <a:rPr lang="it-IT" dirty="0" smtClean="0"/>
              <a:t> 142</a:t>
            </a:r>
          </a:p>
          <a:p>
            <a:r>
              <a:rPr lang="it-IT" dirty="0" smtClean="0"/>
              <a:t>   85</a:t>
            </a:r>
          </a:p>
          <a:p>
            <a:r>
              <a:rPr lang="it-IT" dirty="0" smtClean="0"/>
              <a:t>    </a:t>
            </a:r>
          </a:p>
          <a:p>
            <a:endParaRPr lang="it-IT" dirty="0" smtClean="0"/>
          </a:p>
          <a:p>
            <a:r>
              <a:rPr lang="it-IT" dirty="0" smtClean="0"/>
              <a:t>intrecciate con </a:t>
            </a:r>
            <a:r>
              <a:rPr lang="it-IT" dirty="0" err="1" smtClean="0"/>
              <a:t>BlackRock</a:t>
            </a:r>
            <a:r>
              <a:rPr lang="it-IT" dirty="0" smtClean="0"/>
              <a:t>, </a:t>
            </a:r>
            <a:r>
              <a:rPr lang="it-IT" dirty="0" err="1" smtClean="0"/>
              <a:t>Vanguard</a:t>
            </a:r>
            <a:r>
              <a:rPr lang="it-IT" dirty="0" smtClean="0"/>
              <a:t>, </a:t>
            </a:r>
            <a:r>
              <a:rPr lang="it-IT" dirty="0" err="1" smtClean="0"/>
              <a:t>MorganStanley…</a:t>
            </a:r>
            <a:r>
              <a:rPr lang="it-IT" dirty="0" smtClean="0"/>
              <a:t>)  dati 2012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Vediamo ora i derivati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it-IT" dirty="0" smtClean="0"/>
              <a:t>Le prime 5 Banche Usa pare che gestiscano per i clienti circa 310 miliardi di derivati, 2013.</a:t>
            </a:r>
          </a:p>
          <a:p>
            <a:endParaRPr lang="it-IT" dirty="0" smtClean="0"/>
          </a:p>
          <a:p>
            <a:r>
              <a:rPr lang="it-IT" dirty="0" smtClean="0"/>
              <a:t>Origine: Fin dai tempi dei greci per </a:t>
            </a:r>
            <a:r>
              <a:rPr lang="it-IT" u="sng" dirty="0" err="1" smtClean="0"/>
              <a:t>commodies</a:t>
            </a:r>
            <a:r>
              <a:rPr lang="it-IT" u="sng" dirty="0" smtClean="0"/>
              <a:t> </a:t>
            </a:r>
            <a:r>
              <a:rPr lang="it-IT" dirty="0" smtClean="0"/>
              <a:t>(prodotti </a:t>
            </a:r>
            <a:r>
              <a:rPr lang="it-IT" dirty="0" err="1" smtClean="0"/>
              <a:t>agric</a:t>
            </a:r>
            <a:r>
              <a:rPr lang="it-IT" dirty="0" smtClean="0"/>
              <a:t>. o minerari cioè materie prime).</a:t>
            </a:r>
          </a:p>
          <a:p>
            <a:r>
              <a:rPr lang="it-IT" dirty="0" smtClean="0"/>
              <a:t>I Derivati sono </a:t>
            </a:r>
            <a:r>
              <a:rPr lang="it-IT" i="1" u="sng" dirty="0" smtClean="0"/>
              <a:t>Contratti a termine</a:t>
            </a:r>
            <a:r>
              <a:rPr lang="it-IT" dirty="0" smtClean="0"/>
              <a:t> di vario tipo: es. </a:t>
            </a:r>
            <a:r>
              <a:rPr lang="it-IT" i="1" dirty="0" err="1" smtClean="0"/>
              <a:t>Futures</a:t>
            </a:r>
            <a:r>
              <a:rPr lang="it-IT" dirty="0" smtClean="0"/>
              <a:t>, Opzioni, </a:t>
            </a:r>
            <a:r>
              <a:rPr lang="it-IT" dirty="0" err="1" smtClean="0"/>
              <a:t>Swaps</a:t>
            </a:r>
            <a:r>
              <a:rPr lang="it-IT" dirty="0" smtClean="0"/>
              <a:t>. …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Un derivato è ogni contratto o titolo il cui valore dipende  dall’andamento del valore di mercato di altri beni </a:t>
            </a:r>
            <a:r>
              <a:rPr lang="it-IT" dirty="0" smtClean="0"/>
              <a:t>detti "sottostanti”. 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Gli acquirenti di un derivato scelgono di comprare alla scadenza ed al prezzo prefissati l'attività </a:t>
            </a:r>
            <a:r>
              <a:rPr lang="it-IT" i="1" dirty="0" smtClean="0">
                <a:solidFill>
                  <a:srgbClr val="FF0000"/>
                </a:solidFill>
              </a:rPr>
              <a:t>sottostante. </a:t>
            </a:r>
          </a:p>
          <a:p>
            <a:r>
              <a:rPr lang="it-IT" sz="2800" i="1" dirty="0" smtClean="0"/>
              <a:t>Es. a gennaio il contratto </a:t>
            </a:r>
            <a:r>
              <a:rPr lang="it-IT" sz="2800" i="1" dirty="0" err="1" smtClean="0"/>
              <a:t>deriv</a:t>
            </a:r>
            <a:r>
              <a:rPr lang="it-IT" sz="2800" i="1" dirty="0" smtClean="0"/>
              <a:t>. scommette che pagherà a luglio 1000 $ una ton di grano. A luglio il grano è abbondante e costa poco: 800 $, ma lo si deve pagare quanto promesso 1000 $. C’è perdita di 200 $. Se invece a luglio costa 1500 $, c’è un guadagno di 500 $.</a:t>
            </a:r>
          </a:p>
          <a:p>
            <a:endParaRPr lang="it-IT" sz="2800" dirty="0" smtClean="0"/>
          </a:p>
          <a:p>
            <a:r>
              <a:rPr lang="it-IT" dirty="0" smtClean="0"/>
              <a:t> Si perde se l’operazione sottostante va male per </a:t>
            </a:r>
            <a:r>
              <a:rPr lang="it-IT" dirty="0" err="1" smtClean="0"/>
              <a:t>es</a:t>
            </a:r>
            <a:r>
              <a:rPr lang="it-IT" dirty="0" smtClean="0"/>
              <a:t> se gli indici delle azioni o delle </a:t>
            </a:r>
            <a:r>
              <a:rPr lang="it-IT" dirty="0" err="1" smtClean="0"/>
              <a:t>obbligaz</a:t>
            </a:r>
            <a:r>
              <a:rPr lang="it-IT" dirty="0" smtClean="0"/>
              <a:t>. o delle valute o la quantità di neve caduta (!) o un altro </a:t>
            </a:r>
            <a:r>
              <a:rPr lang="it-IT" dirty="0" err="1" smtClean="0"/>
              <a:t>deriv</a:t>
            </a:r>
            <a:r>
              <a:rPr lang="it-IT" dirty="0" smtClean="0"/>
              <a:t>. etc. hanno un valore minore di quel che il nostro </a:t>
            </a:r>
            <a:r>
              <a:rPr lang="it-IT" dirty="0" err="1" smtClean="0"/>
              <a:t>deriv</a:t>
            </a:r>
            <a:r>
              <a:rPr lang="it-IT" dirty="0" smtClean="0"/>
              <a:t>. ha promesso di pagare </a:t>
            </a:r>
            <a:r>
              <a:rPr lang="it-IT" dirty="0" smtClean="0">
                <a:solidFill>
                  <a:srgbClr val="FF0000"/>
                </a:solidFill>
              </a:rPr>
              <a:t>alla scadenza</a:t>
            </a:r>
            <a:r>
              <a:rPr lang="it-IT" dirty="0" smtClean="0"/>
              <a:t>.  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La Banca può anche costruire e vendere </a:t>
            </a:r>
            <a:r>
              <a:rPr lang="it-IT" u="sng" dirty="0" smtClean="0"/>
              <a:t>derivati dai derivati</a:t>
            </a:r>
            <a:r>
              <a:rPr lang="it-IT" dirty="0" smtClean="0"/>
              <a:t> in modo sempre più complicato o anche solo per cautelarsi </a:t>
            </a:r>
            <a:r>
              <a:rPr lang="it-IT" sz="3000" dirty="0" smtClean="0"/>
              <a:t>perciò, per </a:t>
            </a:r>
            <a:r>
              <a:rPr lang="it-IT" sz="3000" dirty="0" err="1" smtClean="0"/>
              <a:t>es</a:t>
            </a:r>
            <a:r>
              <a:rPr lang="it-IT" sz="3000" dirty="0" smtClean="0"/>
              <a:t>, si sottoscrive un </a:t>
            </a:r>
            <a:r>
              <a:rPr lang="it-IT" sz="3000" dirty="0" err="1" smtClean="0"/>
              <a:t>deriv</a:t>
            </a:r>
            <a:r>
              <a:rPr lang="it-IT" sz="3000" dirty="0" smtClean="0"/>
              <a:t>. a un </a:t>
            </a:r>
            <a:r>
              <a:rPr lang="it-IT" sz="3000" dirty="0" err="1" smtClean="0"/>
              <a:t>prezzo.più</a:t>
            </a:r>
            <a:r>
              <a:rPr lang="it-IT" sz="3000" dirty="0" smtClean="0"/>
              <a:t> alto e uno più basso del sottostante previsto. Così </a:t>
            </a:r>
            <a:r>
              <a:rPr lang="it-IT" sz="3000" dirty="0" smtClean="0"/>
              <a:t>si </a:t>
            </a:r>
            <a:r>
              <a:rPr lang="it-IT" sz="3000" dirty="0" smtClean="0"/>
              <a:t>perde meno, ma anche si vince meno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Tutti comprano i derivati e altri contratti affini, pagando </a:t>
            </a:r>
            <a:r>
              <a:rPr lang="it-IT" i="1" dirty="0" smtClean="0">
                <a:solidFill>
                  <a:srgbClr val="FF0000"/>
                </a:solidFill>
              </a:rPr>
              <a:t>subito solo</a:t>
            </a:r>
            <a:r>
              <a:rPr lang="it-IT" dirty="0" smtClean="0">
                <a:solidFill>
                  <a:srgbClr val="FF0000"/>
                </a:solidFill>
              </a:rPr>
              <a:t> piccole % </a:t>
            </a:r>
            <a:r>
              <a:rPr lang="it-IT" dirty="0" smtClean="0"/>
              <a:t>del totale promesso, va bene </a:t>
            </a:r>
            <a:r>
              <a:rPr lang="it-IT" u="sng" dirty="0" err="1" smtClean="0"/>
              <a:t>finchè</a:t>
            </a:r>
            <a:r>
              <a:rPr lang="it-IT" dirty="0" smtClean="0"/>
              <a:t> i sottostanti crescono o sono onorati cioè </a:t>
            </a:r>
            <a:r>
              <a:rPr lang="it-IT" dirty="0" err="1" smtClean="0"/>
              <a:t>finchè</a:t>
            </a:r>
            <a:r>
              <a:rPr lang="it-IT" dirty="0" smtClean="0"/>
              <a:t>  il mercato chiede derivati, cioè liquido, da investire.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es</a:t>
            </a:r>
            <a:r>
              <a:rPr lang="it-IT" dirty="0" smtClean="0">
                <a:solidFill>
                  <a:srgbClr val="FF0000"/>
                </a:solidFill>
              </a:rPr>
              <a:t> i mutui </a:t>
            </a:r>
            <a:r>
              <a:rPr lang="it-IT" dirty="0" smtClean="0">
                <a:solidFill>
                  <a:srgbClr val="FF0000"/>
                </a:solidFill>
              </a:rPr>
              <a:t>su non pagati, salari incerti e poi </a:t>
            </a:r>
            <a:r>
              <a:rPr lang="it-IT" dirty="0" err="1" smtClean="0">
                <a:solidFill>
                  <a:srgbClr val="FF0000"/>
                </a:solidFill>
              </a:rPr>
              <a:t>disoccupaz</a:t>
            </a:r>
            <a:r>
              <a:rPr lang="it-IT" dirty="0" smtClean="0">
                <a:solidFill>
                  <a:srgbClr val="FF0000"/>
                </a:solidFill>
              </a:rPr>
              <a:t>, - </a:t>
            </a:r>
            <a:r>
              <a:rPr lang="it-IT" dirty="0" smtClean="0">
                <a:solidFill>
                  <a:srgbClr val="FF0000"/>
                </a:solidFill>
              </a:rPr>
              <a:t>bancarotta </a:t>
            </a:r>
            <a:r>
              <a:rPr lang="it-IT" dirty="0" err="1" smtClean="0">
                <a:solidFill>
                  <a:srgbClr val="FF0000"/>
                </a:solidFill>
              </a:rPr>
              <a:t>Lehman</a:t>
            </a:r>
            <a:r>
              <a:rPr lang="it-IT" dirty="0" smtClean="0">
                <a:solidFill>
                  <a:srgbClr val="FF0000"/>
                </a:solidFill>
              </a:rPr>
              <a:t> 14 </a:t>
            </a:r>
            <a:r>
              <a:rPr lang="it-IT" dirty="0" err="1" smtClean="0">
                <a:solidFill>
                  <a:srgbClr val="FF0000"/>
                </a:solidFill>
              </a:rPr>
              <a:t>sett</a:t>
            </a:r>
            <a:r>
              <a:rPr lang="it-IT" dirty="0" smtClean="0">
                <a:solidFill>
                  <a:srgbClr val="FF0000"/>
                </a:solidFill>
              </a:rPr>
              <a:t> 2008  crisi-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endParaRPr lang="it-IT" sz="6000" dirty="0" smtClean="0"/>
          </a:p>
          <a:p>
            <a:r>
              <a:rPr lang="it-IT" sz="6000" dirty="0" smtClean="0"/>
              <a:t> </a:t>
            </a:r>
          </a:p>
          <a:p>
            <a:pPr>
              <a:buNone/>
            </a:pPr>
            <a:r>
              <a:rPr lang="it-IT" sz="6000" dirty="0" smtClean="0"/>
              <a:t> </a:t>
            </a:r>
          </a:p>
          <a:p>
            <a:endParaRPr lang="it-IT" sz="6000" dirty="0" smtClean="0"/>
          </a:p>
          <a:p>
            <a:endParaRPr lang="it-IT" sz="6000" u="sng" dirty="0" smtClean="0"/>
          </a:p>
          <a:p>
            <a:endParaRPr lang="it-IT" sz="6000" dirty="0" smtClean="0"/>
          </a:p>
          <a:p>
            <a:endParaRPr lang="it-IT" sz="60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8686800" cy="6721475"/>
          </a:xfrm>
        </p:spPr>
        <p:txBody>
          <a:bodyPr anchor="t"/>
          <a:lstStyle/>
          <a:p>
            <a:pPr algn="ctr">
              <a:buNone/>
            </a:pPr>
            <a:r>
              <a:rPr lang="it-IT" sz="3200" dirty="0" smtClean="0"/>
              <a:t>BCE stabilisce quanti Euro stampare nella UE rispetto a quanto denaro serve all’attività </a:t>
            </a:r>
            <a:r>
              <a:rPr lang="it-IT" sz="3200" dirty="0" err="1" smtClean="0"/>
              <a:t>ec</a:t>
            </a:r>
            <a:r>
              <a:rPr lang="it-IT" sz="3200" dirty="0" smtClean="0"/>
              <a:t>. dei vari paesi UE. </a:t>
            </a:r>
            <a:r>
              <a:rPr lang="it-IT" sz="3200" dirty="0" err="1" smtClean="0"/>
              <a:t>V.dopo</a:t>
            </a:r>
            <a:endParaRPr lang="it-IT" sz="3200" dirty="0" smtClean="0"/>
          </a:p>
          <a:p>
            <a:pPr algn="ctr">
              <a:buNone/>
            </a:pPr>
            <a:r>
              <a:rPr lang="it-IT" sz="3200" dirty="0" smtClean="0"/>
              <a:t>La BCE delega </a:t>
            </a:r>
            <a:r>
              <a:rPr lang="it-IT" sz="3200" i="1" dirty="0" smtClean="0"/>
              <a:t>la </a:t>
            </a:r>
            <a:r>
              <a:rPr lang="it-IT" sz="3200" i="1" u="sng" dirty="0" smtClean="0"/>
              <a:t>stampa</a:t>
            </a:r>
            <a:r>
              <a:rPr lang="it-IT" sz="3200" i="1" dirty="0" smtClean="0"/>
              <a:t> </a:t>
            </a:r>
            <a:r>
              <a:rPr lang="it-IT" sz="3200" dirty="0" smtClean="0"/>
              <a:t>di Euro alle BCN (Banche centrali naz. es.: Banca d’Italia), così BCN  </a:t>
            </a:r>
            <a:r>
              <a:rPr lang="it-IT" sz="3200" i="1" u="sng" dirty="0" smtClean="0"/>
              <a:t>detengono</a:t>
            </a:r>
            <a:r>
              <a:rPr lang="it-IT" sz="3200" dirty="0" smtClean="0"/>
              <a:t> euro e li </a:t>
            </a:r>
            <a:r>
              <a:rPr lang="it-IT" sz="3200" i="1" u="sng" dirty="0" smtClean="0"/>
              <a:t>danno</a:t>
            </a:r>
            <a:r>
              <a:rPr lang="it-IT" sz="3200" dirty="0" smtClean="0"/>
              <a:t> al Tesoro per i </a:t>
            </a:r>
            <a:r>
              <a:rPr lang="it-IT" sz="3200" dirty="0" err="1" smtClean="0"/>
              <a:t>pagam</a:t>
            </a:r>
            <a:r>
              <a:rPr lang="it-IT" sz="3200" dirty="0" smtClean="0"/>
              <a:t>. (stabiliti da </a:t>
            </a:r>
            <a:r>
              <a:rPr lang="it-IT" sz="3200" dirty="0" err="1" smtClean="0"/>
              <a:t>Min</a:t>
            </a:r>
            <a:r>
              <a:rPr lang="it-IT" sz="3200" dirty="0" smtClean="0"/>
              <a:t> Bilancio ) alle </a:t>
            </a:r>
            <a:r>
              <a:rPr lang="it-IT" sz="3200" dirty="0" err="1" smtClean="0"/>
              <a:t>amm</a:t>
            </a:r>
            <a:r>
              <a:rPr lang="it-IT" sz="3200" dirty="0" smtClean="0"/>
              <a:t>. dello Stato </a:t>
            </a:r>
            <a:r>
              <a:rPr lang="it-IT" sz="3200" i="1" u="sng" dirty="0" smtClean="0"/>
              <a:t>c</a:t>
            </a:r>
            <a:r>
              <a:rPr lang="it-IT" sz="3200" i="1" u="sng" dirty="0" smtClean="0"/>
              <a:t>ontro </a:t>
            </a:r>
            <a:r>
              <a:rPr lang="it-IT" sz="3200" i="1" u="sng" dirty="0" smtClean="0"/>
              <a:t>BOT </a:t>
            </a:r>
            <a:r>
              <a:rPr lang="it-IT" sz="3200" dirty="0" smtClean="0"/>
              <a:t>cioè debiti delle </a:t>
            </a:r>
            <a:r>
              <a:rPr lang="it-IT" sz="3200" dirty="0" err="1" smtClean="0"/>
              <a:t>amm</a:t>
            </a:r>
            <a:r>
              <a:rPr lang="it-IT" sz="3200" dirty="0" smtClean="0"/>
              <a:t>., crediti per </a:t>
            </a:r>
            <a:r>
              <a:rPr lang="it-IT" sz="3200" dirty="0" err="1" smtClean="0"/>
              <a:t>Tes</a:t>
            </a:r>
            <a:r>
              <a:rPr lang="it-IT" sz="3200" dirty="0" smtClean="0"/>
              <a:t>.</a:t>
            </a:r>
          </a:p>
          <a:p>
            <a:pPr algn="ctr">
              <a:buNone/>
            </a:pPr>
            <a:r>
              <a:rPr lang="it-IT" sz="3200" dirty="0" smtClean="0"/>
              <a:t> I Bot sono da ridare a </a:t>
            </a:r>
            <a:r>
              <a:rPr lang="it-IT" sz="3200" dirty="0" err="1" smtClean="0"/>
              <a:t>Tes</a:t>
            </a:r>
            <a:r>
              <a:rPr lang="it-IT" sz="3200" dirty="0" smtClean="0"/>
              <a:t>. a una data certa e interesse stabilito. </a:t>
            </a:r>
          </a:p>
          <a:p>
            <a:pPr algn="ctr">
              <a:buNone/>
            </a:pPr>
            <a:r>
              <a:rPr lang="it-IT" sz="2000" dirty="0" smtClean="0"/>
              <a:t>BCE ha poi concesso all'Italia la possibilità di attivare una garanzia pubblica sui debiti delle banche per sostenerle, qualora ce ne fosse la necessità.</a:t>
            </a:r>
          </a:p>
          <a:p>
            <a:pPr algn="l">
              <a:buNone/>
            </a:pPr>
            <a:endParaRPr lang="it-IT" sz="3200" dirty="0" smtClean="0"/>
          </a:p>
          <a:p>
            <a:fld id="{B007B441-5312-499D-93C3-6E37886527FA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Con algoritmi si fanno previsioni e scambi in tempi rapidissimi con formule sempre più complesse. </a:t>
            </a:r>
          </a:p>
          <a:p>
            <a:r>
              <a:rPr lang="it-IT" dirty="0" smtClean="0"/>
              <a:t>I buoni rendimenti dei </a:t>
            </a:r>
            <a:r>
              <a:rPr lang="it-IT" dirty="0" err="1" smtClean="0"/>
              <a:t>deriv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FF0000"/>
                </a:solidFill>
              </a:rPr>
              <a:t>invece di indirizzare i guadagni dei </a:t>
            </a:r>
            <a:r>
              <a:rPr lang="it-IT" dirty="0" err="1" smtClean="0">
                <a:solidFill>
                  <a:srgbClr val="FF0000"/>
                </a:solidFill>
              </a:rPr>
              <a:t>deriv</a:t>
            </a:r>
            <a:r>
              <a:rPr lang="it-IT" dirty="0" smtClean="0">
                <a:solidFill>
                  <a:srgbClr val="FF0000"/>
                </a:solidFill>
              </a:rPr>
              <a:t>. verso l’</a:t>
            </a:r>
            <a:r>
              <a:rPr lang="it-IT" dirty="0" err="1" smtClean="0">
                <a:solidFill>
                  <a:srgbClr val="FF0000"/>
                </a:solidFill>
              </a:rPr>
              <a:t>ec</a:t>
            </a:r>
            <a:r>
              <a:rPr lang="it-IT" dirty="0" smtClean="0">
                <a:solidFill>
                  <a:srgbClr val="FF0000"/>
                </a:solidFill>
              </a:rPr>
              <a:t>. reale</a:t>
            </a:r>
            <a:r>
              <a:rPr lang="it-IT" dirty="0" smtClean="0"/>
              <a:t>, fanno crescere altri </a:t>
            </a:r>
            <a:r>
              <a:rPr lang="it-IT" dirty="0" err="1" smtClean="0"/>
              <a:t>deriv</a:t>
            </a:r>
            <a:r>
              <a:rPr lang="it-IT" dirty="0" smtClean="0"/>
              <a:t>. come speculazione finanziaria.</a:t>
            </a:r>
          </a:p>
          <a:p>
            <a:endParaRPr lang="it-IT" dirty="0" smtClean="0"/>
          </a:p>
          <a:p>
            <a:r>
              <a:rPr lang="it-IT" dirty="0" smtClean="0"/>
              <a:t> Notare: solo da </a:t>
            </a:r>
            <a:r>
              <a:rPr lang="it-IT" i="1" dirty="0" smtClean="0"/>
              <a:t>trent’anni</a:t>
            </a:r>
            <a:r>
              <a:rPr lang="it-IT" dirty="0" smtClean="0"/>
              <a:t> esistono derivati su azioni di ogni </a:t>
            </a:r>
            <a:r>
              <a:rPr lang="it-IT" dirty="0" smtClean="0"/>
              <a:t>tipo: </a:t>
            </a:r>
            <a:r>
              <a:rPr lang="it-IT" dirty="0" err="1" smtClean="0"/>
              <a:t>obblig</a:t>
            </a:r>
            <a:r>
              <a:rPr lang="it-IT" dirty="0" smtClean="0"/>
              <a:t>, azioni </a:t>
            </a:r>
            <a:r>
              <a:rPr lang="it-IT" dirty="0" smtClean="0"/>
              <a:t>di soc. immobiliari, valute, indici di borsa </a:t>
            </a:r>
            <a:r>
              <a:rPr lang="it-IT" dirty="0" err="1" smtClean="0"/>
              <a:t>etc</a:t>
            </a:r>
            <a:r>
              <a:rPr lang="it-IT" dirty="0" smtClean="0"/>
              <a:t> , cioè sul liquido.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dirty="0" smtClean="0"/>
              <a:t> Dopo </a:t>
            </a:r>
            <a:r>
              <a:rPr lang="it-IT" dirty="0" err="1" smtClean="0"/>
              <a:t>Regan</a:t>
            </a:r>
            <a:r>
              <a:rPr lang="it-IT" dirty="0" smtClean="0"/>
              <a:t> l’</a:t>
            </a:r>
            <a:r>
              <a:rPr lang="it-IT" dirty="0" err="1" smtClean="0"/>
              <a:t>intraday</a:t>
            </a:r>
            <a:r>
              <a:rPr lang="it-IT" dirty="0" smtClean="0"/>
              <a:t> ha gonfiato la liquidità mondiale e ha creato</a:t>
            </a:r>
            <a:r>
              <a:rPr lang="it-IT" i="1" dirty="0" smtClean="0"/>
              <a:t> una</a:t>
            </a:r>
            <a:r>
              <a:rPr lang="it-IT" dirty="0" smtClean="0"/>
              <a:t> delle basi della speculazione coi derivati cui serve sempre più liquido a disposizione. </a:t>
            </a:r>
          </a:p>
          <a:p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rapido</a:t>
            </a:r>
            <a:r>
              <a:rPr lang="it-IT" dirty="0" smtClean="0"/>
              <a:t> sviluppo delle </a:t>
            </a:r>
            <a:r>
              <a:rPr lang="it-IT" dirty="0" err="1" smtClean="0"/>
              <a:t>operaz</a:t>
            </a:r>
            <a:r>
              <a:rPr lang="it-IT" dirty="0" smtClean="0"/>
              <a:t>. richiede liquido sotto mano,  es. </a:t>
            </a:r>
            <a:r>
              <a:rPr lang="it-IT" dirty="0" smtClean="0"/>
              <a:t>se i </a:t>
            </a:r>
            <a:r>
              <a:rPr lang="it-IT" dirty="0" smtClean="0"/>
              <a:t>sottoscrittori chiedono la restituzione, </a:t>
            </a:r>
            <a:r>
              <a:rPr lang="it-IT" dirty="0" smtClean="0"/>
              <a:t>ma se </a:t>
            </a:r>
            <a:r>
              <a:rPr lang="it-IT" dirty="0" smtClean="0"/>
              <a:t>manca il liquido si arriva alla crisi da </a:t>
            </a:r>
            <a:r>
              <a:rPr lang="it-IT" dirty="0" err="1" smtClean="0"/>
              <a:t>speculaz</a:t>
            </a:r>
            <a:r>
              <a:rPr lang="it-IT" dirty="0" smtClean="0"/>
              <a:t>.</a:t>
            </a:r>
          </a:p>
          <a:p>
            <a:r>
              <a:rPr lang="it-IT" dirty="0" smtClean="0"/>
              <a:t>Allora le Banche speculatrici minacciano il </a:t>
            </a:r>
            <a:r>
              <a:rPr lang="it-IT" dirty="0" err="1" smtClean="0"/>
              <a:t>credit</a:t>
            </a:r>
            <a:r>
              <a:rPr lang="it-IT" dirty="0" smtClean="0"/>
              <a:t> </a:t>
            </a:r>
            <a:r>
              <a:rPr lang="it-IT" dirty="0" err="1" smtClean="0"/>
              <a:t>crunch</a:t>
            </a:r>
            <a:r>
              <a:rPr lang="it-IT" dirty="0" smtClean="0"/>
              <a:t> cioè un forte calo del credito, allora si chiede soldi a Banca Centrale col quantitative </a:t>
            </a:r>
            <a:r>
              <a:rPr lang="it-IT" dirty="0" err="1" smtClean="0"/>
              <a:t>easing</a:t>
            </a:r>
            <a:r>
              <a:rPr lang="it-IT" dirty="0" smtClean="0"/>
              <a:t> (v. sotto).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0"/>
            <a:ext cx="8604448" cy="6858000"/>
          </a:xfrm>
        </p:spPr>
        <p:txBody>
          <a:bodyPr>
            <a:normAutofit/>
          </a:bodyPr>
          <a:lstStyle/>
          <a:p>
            <a:r>
              <a:rPr lang="it-IT" dirty="0" smtClean="0"/>
              <a:t> Il PIL mondiale- Prodotto Interno Lordo  è stimato circa 70 </a:t>
            </a:r>
            <a:r>
              <a:rPr lang="it-IT" dirty="0" smtClean="0"/>
              <a:t>.000mila </a:t>
            </a:r>
            <a:r>
              <a:rPr lang="it-IT" dirty="0" smtClean="0"/>
              <a:t>miliardi di $ al </a:t>
            </a:r>
            <a:r>
              <a:rPr lang="it-IT" sz="2000" dirty="0" smtClean="0"/>
              <a:t>2013  Banca Mondiale -  </a:t>
            </a:r>
          </a:p>
          <a:p>
            <a:r>
              <a:rPr lang="it-IT" dirty="0" smtClean="0"/>
              <a:t>Il totale del valore dei derivati ha raggiunto, nel 2013, tra i 600.000 ed i 700.000 miliardi di dollari circa, 9 volte circa la </a:t>
            </a:r>
            <a:r>
              <a:rPr lang="it-IT" i="1" dirty="0" smtClean="0"/>
              <a:t>ricchezza reale di beni e servizi</a:t>
            </a:r>
            <a:r>
              <a:rPr lang="it-IT" dirty="0" smtClean="0"/>
              <a:t> prodotta nel mondo intero. </a:t>
            </a:r>
          </a:p>
          <a:p>
            <a:endParaRPr lang="it-IT" dirty="0" smtClean="0"/>
          </a:p>
          <a:p>
            <a:r>
              <a:rPr lang="it-IT" dirty="0" smtClean="0"/>
              <a:t>Se questo denaro si riversasse sul mercato reale provocherebbe una salita di tutti i prezzi (</a:t>
            </a:r>
            <a:r>
              <a:rPr lang="it-IT" dirty="0" err="1" smtClean="0"/>
              <a:t>dom</a:t>
            </a:r>
            <a:r>
              <a:rPr lang="it-IT" dirty="0" smtClean="0"/>
              <a:t>/off). Inflazione galoppante? </a:t>
            </a:r>
          </a:p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3600" dirty="0" smtClean="0"/>
              <a:t>QUANTITATIVE EASING un’altra manovra finanziaria</a:t>
            </a:r>
          </a:p>
          <a:p>
            <a:pPr algn="ctr"/>
            <a:endParaRPr lang="it-IT" sz="3600" dirty="0" smtClean="0"/>
          </a:p>
          <a:p>
            <a:r>
              <a:rPr lang="it-IT" sz="3600" dirty="0" smtClean="0"/>
              <a:t>2008 Crisi mondiale perché i derivati USA falliti erano , intrecciati </a:t>
            </a:r>
            <a:r>
              <a:rPr lang="it-IT" sz="3600" dirty="0" err="1" smtClean="0"/>
              <a:t>internazionalm</a:t>
            </a:r>
            <a:r>
              <a:rPr lang="it-IT" sz="3600" dirty="0" smtClean="0"/>
              <a:t>. e ora tutti perdevano. </a:t>
            </a:r>
          </a:p>
          <a:p>
            <a:r>
              <a:rPr lang="it-IT" sz="3600" dirty="0" smtClean="0">
                <a:solidFill>
                  <a:srgbClr val="FF0000"/>
                </a:solidFill>
              </a:rPr>
              <a:t> liquidi </a:t>
            </a:r>
            <a:r>
              <a:rPr lang="it-IT" sz="3600" dirty="0" smtClean="0"/>
              <a:t>mancavano, </a:t>
            </a:r>
            <a:r>
              <a:rPr lang="it-IT" sz="3600" dirty="0" smtClean="0">
                <a:solidFill>
                  <a:srgbClr val="FF0000"/>
                </a:solidFill>
              </a:rPr>
              <a:t>azion</a:t>
            </a:r>
            <a:r>
              <a:rPr lang="it-IT" sz="3600" dirty="0" smtClean="0"/>
              <a:t>i ribassavano per crollo di fiducia, </a:t>
            </a:r>
            <a:r>
              <a:rPr lang="it-IT" sz="3600" dirty="0" err="1" smtClean="0">
                <a:solidFill>
                  <a:srgbClr val="FF0000"/>
                </a:solidFill>
              </a:rPr>
              <a:t>bot</a:t>
            </a:r>
            <a:r>
              <a:rPr lang="it-IT" sz="3600" dirty="0" smtClean="0"/>
              <a:t> cadevano per crollo di fiducia, non c’erano soldi né per attività normali, né speculative. </a:t>
            </a:r>
          </a:p>
          <a:p>
            <a:r>
              <a:rPr lang="it-IT" sz="3600" dirty="0" smtClean="0">
                <a:solidFill>
                  <a:srgbClr val="FF0000"/>
                </a:solidFill>
              </a:rPr>
              <a:t>Tassi di interesse </a:t>
            </a:r>
            <a:r>
              <a:rPr lang="it-IT" sz="3600" dirty="0" smtClean="0"/>
              <a:t>già bassi per la passata grande offerta di liquidità, ora scendono ancora perché nessuno con la crisi vuole denaro per investire soprattutto nei paesi avanzati. </a:t>
            </a:r>
          </a:p>
          <a:p>
            <a:pPr algn="ctr"/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Da una parte c’erano tanti derivati non pagati cioè non riuscivano più a trasformarsi in liquido e dall’altra, di conseguenza, </a:t>
            </a:r>
            <a:r>
              <a:rPr lang="it-IT" i="1" dirty="0" smtClean="0">
                <a:solidFill>
                  <a:srgbClr val="FF0000"/>
                </a:solidFill>
              </a:rPr>
              <a:t>mancava liquido.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i="1" dirty="0" smtClean="0"/>
              <a:t>Lo si doveva immettere sul mercato anche se interesse sarebbe calato ancora per legge </a:t>
            </a:r>
            <a:r>
              <a:rPr lang="it-IT" i="1" dirty="0" err="1" smtClean="0"/>
              <a:t>dom-off</a:t>
            </a:r>
            <a:r>
              <a:rPr lang="it-IT" i="1" dirty="0" smtClean="0"/>
              <a:t>.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Bernanke</a:t>
            </a:r>
            <a:r>
              <a:rPr lang="it-IT" dirty="0" smtClean="0"/>
              <a:t> e Quantitative </a:t>
            </a:r>
            <a:r>
              <a:rPr lang="it-IT" dirty="0" err="1" smtClean="0"/>
              <a:t>easing</a:t>
            </a:r>
            <a:r>
              <a:rPr lang="it-IT" dirty="0" smtClean="0"/>
              <a:t>. </a:t>
            </a:r>
            <a:r>
              <a:rPr lang="it-IT" dirty="0" err="1" smtClean="0"/>
              <a:t>Alleggerim</a:t>
            </a:r>
            <a:r>
              <a:rPr lang="it-IT" dirty="0" smtClean="0"/>
              <a:t> quantitative.</a:t>
            </a:r>
          </a:p>
          <a:p>
            <a:pPr algn="ctr">
              <a:buNone/>
            </a:pPr>
            <a:r>
              <a:rPr lang="it-IT" dirty="0" smtClean="0"/>
              <a:t>La Banca Centrale Usa- </a:t>
            </a:r>
            <a:r>
              <a:rPr lang="it-IT" dirty="0" smtClean="0"/>
              <a:t>la FED- </a:t>
            </a:r>
            <a:r>
              <a:rPr lang="it-IT" u="sng" dirty="0" smtClean="0">
                <a:solidFill>
                  <a:srgbClr val="FF0000"/>
                </a:solidFill>
              </a:rPr>
              <a:t>stampò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una </a:t>
            </a:r>
            <a:r>
              <a:rPr lang="it-IT" u="sng" dirty="0" smtClean="0"/>
              <a:t>quantità</a:t>
            </a:r>
            <a:r>
              <a:rPr lang="it-IT" dirty="0" smtClean="0"/>
              <a:t> </a:t>
            </a:r>
            <a:r>
              <a:rPr lang="it-IT" dirty="0" err="1" smtClean="0"/>
              <a:t>pre-calcolata</a:t>
            </a:r>
            <a:r>
              <a:rPr lang="it-IT" dirty="0" smtClean="0"/>
              <a:t> di soldi con questi ‘nuovi’ soldi ricomprò dalle banche comm. o dai privati titoli di Stato, attività finanziarie, </a:t>
            </a:r>
            <a:r>
              <a:rPr lang="it-IT" u="sng" dirty="0" smtClean="0">
                <a:hlinkClick r:id="rId2" tooltip="Azione (finanza)"/>
              </a:rPr>
              <a:t>azioni</a:t>
            </a:r>
            <a:r>
              <a:rPr lang="it-IT" dirty="0" smtClean="0"/>
              <a:t> e </a:t>
            </a:r>
            <a:r>
              <a:rPr lang="it-IT" u="sng" dirty="0" smtClean="0">
                <a:hlinkClick r:id="rId3" tooltip="Titolo (finanza)"/>
              </a:rPr>
              <a:t>titoli</a:t>
            </a:r>
            <a:r>
              <a:rPr lang="it-IT" dirty="0" smtClean="0"/>
              <a:t>, anche </a:t>
            </a:r>
            <a:r>
              <a:rPr lang="it-IT" u="sng" dirty="0" smtClean="0">
                <a:hlinkClick r:id="rId4" tooltip="Titolo tossico"/>
              </a:rPr>
              <a:t>tossici</a:t>
            </a:r>
            <a:r>
              <a:rPr lang="it-IT" dirty="0" smtClean="0"/>
              <a:t> ma </a:t>
            </a:r>
            <a:r>
              <a:rPr lang="it-IT" dirty="0" smtClean="0">
                <a:solidFill>
                  <a:srgbClr val="FF0000"/>
                </a:solidFill>
              </a:rPr>
              <a:t>soprattutto Bond statali a lunga. </a:t>
            </a:r>
            <a:r>
              <a:rPr lang="it-IT" dirty="0" err="1" smtClean="0"/>
              <a:t>es</a:t>
            </a:r>
            <a:r>
              <a:rPr lang="it-IT" dirty="0" smtClean="0"/>
              <a:t> 10 anni,</a:t>
            </a:r>
          </a:p>
          <a:p>
            <a:pPr algn="ctr">
              <a:buNone/>
            </a:pPr>
            <a:r>
              <a:rPr lang="it-IT" dirty="0" smtClean="0"/>
              <a:t> non quelli a breve</a:t>
            </a:r>
            <a:endParaRPr lang="it-IT" sz="2800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Così FED immise </a:t>
            </a:r>
            <a:r>
              <a:rPr lang="it-IT" sz="3600" dirty="0" smtClean="0">
                <a:solidFill>
                  <a:srgbClr val="FF0000"/>
                </a:solidFill>
              </a:rPr>
              <a:t>soldi freschi </a:t>
            </a:r>
            <a:r>
              <a:rPr lang="it-IT" sz="3600" dirty="0" smtClean="0"/>
              <a:t>e così fece diminuire anche il numero dei Bond a lunga perché dato che vennero richiesti da FED per la  legge </a:t>
            </a:r>
            <a:r>
              <a:rPr lang="it-IT" sz="3600" dirty="0" err="1" smtClean="0"/>
              <a:t>dom</a:t>
            </a:r>
            <a:r>
              <a:rPr lang="it-IT" sz="3600" dirty="0" smtClean="0"/>
              <a:t>/off  (ciò che è più richiesto costa di più) essi vennero a costare di più. Cari. Non conviene comprarli altro che alla BC per la sua politica di accrescere la quantità di moneta in </a:t>
            </a:r>
            <a:r>
              <a:rPr lang="it-IT" sz="3600" dirty="0" err="1" smtClean="0"/>
              <a:t>circolaz</a:t>
            </a:r>
            <a:r>
              <a:rPr lang="it-IT" sz="3600" dirty="0" smtClean="0"/>
              <a:t>. </a:t>
            </a:r>
          </a:p>
          <a:p>
            <a:endParaRPr lang="it-IT" sz="3600" dirty="0" smtClean="0"/>
          </a:p>
          <a:p>
            <a:r>
              <a:rPr lang="it-IT" sz="3600" dirty="0" smtClean="0"/>
              <a:t>Pulì, inoltre, le banche di titoli incerti o sporchi.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Dunque comprando bond FED immette soldi sul mercato, spera pro industria perché per </a:t>
            </a:r>
            <a:r>
              <a:rPr lang="it-IT" dirty="0" smtClean="0">
                <a:solidFill>
                  <a:srgbClr val="FF0000"/>
                </a:solidFill>
              </a:rPr>
              <a:t>denaro abbondante </a:t>
            </a:r>
            <a:r>
              <a:rPr lang="it-IT" dirty="0" smtClean="0"/>
              <a:t>cala interesse pro imprese, alleggerisce debito stato, </a:t>
            </a:r>
            <a:r>
              <a:rPr lang="it-IT" dirty="0" smtClean="0">
                <a:solidFill>
                  <a:srgbClr val="FF0000"/>
                </a:solidFill>
              </a:rPr>
              <a:t>il dollaro basso fa esportare di più contro Euro.</a:t>
            </a:r>
          </a:p>
          <a:p>
            <a:pPr>
              <a:buNone/>
            </a:pPr>
            <a:r>
              <a:rPr lang="it-IT" i="1" dirty="0" smtClean="0"/>
              <a:t> </a:t>
            </a:r>
            <a:endParaRPr lang="it-IT" dirty="0" smtClean="0"/>
          </a:p>
          <a:p>
            <a:r>
              <a:rPr lang="it-IT" dirty="0" smtClean="0"/>
              <a:t>Dal novembre 2008   </a:t>
            </a:r>
            <a:r>
              <a:rPr lang="it-IT" dirty="0" err="1" smtClean="0"/>
              <a:t>Bernake</a:t>
            </a:r>
            <a:r>
              <a:rPr lang="it-IT" dirty="0" smtClean="0"/>
              <a:t> immette 85 miliardi di dollari </a:t>
            </a:r>
            <a:r>
              <a:rPr lang="it-IT" i="1" dirty="0" smtClean="0"/>
              <a:t>al mese</a:t>
            </a:r>
            <a:r>
              <a:rPr lang="it-IT" dirty="0" smtClean="0"/>
              <a:t> per sostenere l’</a:t>
            </a:r>
            <a:r>
              <a:rPr lang="it-IT" dirty="0" err="1" smtClean="0"/>
              <a:t>ec</a:t>
            </a:r>
            <a:r>
              <a:rPr lang="it-IT" dirty="0" smtClean="0"/>
              <a:t>. USA. </a:t>
            </a:r>
          </a:p>
          <a:p>
            <a:endParaRPr lang="it-IT" dirty="0" smtClean="0"/>
          </a:p>
          <a:p>
            <a:r>
              <a:rPr lang="it-IT" dirty="0" err="1" smtClean="0"/>
              <a:t>Yellen</a:t>
            </a:r>
            <a:r>
              <a:rPr lang="it-IT" dirty="0" smtClean="0"/>
              <a:t> ha diminuito e solo da poco dice che cesserà la ‘cura’ con sollievo export UE.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Con tutti i soldi erogati da FED, banca centrale,  gli USA stanno crescendo  del 4% circa, eppure speculano ancora su </a:t>
            </a:r>
            <a:r>
              <a:rPr lang="it-IT" dirty="0" smtClean="0"/>
              <a:t>derivati</a:t>
            </a:r>
            <a:r>
              <a:rPr lang="it-IT" dirty="0" smtClean="0"/>
              <a:t>. Sempre fra inf. e </a:t>
            </a:r>
            <a:r>
              <a:rPr lang="it-IT" dirty="0" err="1" smtClean="0"/>
              <a:t>deflaz</a:t>
            </a:r>
            <a:r>
              <a:rPr lang="it-IT" dirty="0" smtClean="0"/>
              <a:t>. E guadagni fatti con denaro su denaro (no </a:t>
            </a:r>
            <a:r>
              <a:rPr lang="it-IT" smtClean="0"/>
              <a:t>pro imprese)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 NOTA:   LA UE CON BASILEA 3</a:t>
            </a:r>
          </a:p>
          <a:p>
            <a:r>
              <a:rPr lang="it-IT" dirty="0" smtClean="0"/>
              <a:t>Con la direttiva di Basilea3 del 2012 le banche  UE dovrebbero </a:t>
            </a:r>
            <a:r>
              <a:rPr lang="it-IT" dirty="0" smtClean="0">
                <a:solidFill>
                  <a:srgbClr val="FF0000"/>
                </a:solidFill>
              </a:rPr>
              <a:t>accantonare il doppio di capitale a fronte del rischio dei derivati emessi</a:t>
            </a:r>
            <a:r>
              <a:rPr lang="it-IT" dirty="0" smtClean="0"/>
              <a:t>. </a:t>
            </a:r>
            <a:r>
              <a:rPr lang="it-IT" smtClean="0"/>
              <a:t>Così BCE </a:t>
            </a:r>
            <a:r>
              <a:rPr lang="it-IT" dirty="0" smtClean="0"/>
              <a:t>tenta di far investire in imprese e non in titoli rischiosi come i Bond di diversi paesi in crisi.</a:t>
            </a:r>
          </a:p>
          <a:p>
            <a:pPr>
              <a:buNone/>
            </a:pPr>
            <a:endParaRPr lang="it-IT" dirty="0" smtClean="0"/>
          </a:p>
          <a:p>
            <a:r>
              <a:rPr lang="it-IT" sz="2800" dirty="0" smtClean="0"/>
              <a:t>Le </a:t>
            </a:r>
            <a:r>
              <a:rPr lang="it-IT" sz="2800" dirty="0" smtClean="0">
                <a:solidFill>
                  <a:srgbClr val="FF0000"/>
                </a:solidFill>
              </a:rPr>
              <a:t>banche Usa hanno detto di no </a:t>
            </a:r>
            <a:r>
              <a:rPr lang="it-IT" sz="2800" dirty="0" smtClean="0"/>
              <a:t>a una simile direttiva. Perché dovrebbero o aumentare molto il capitale bloccato o diminuire i derivati che emettono e che continuano ad essere gran parte dei loro guadagni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Banche UE pare che si adeguino sporadicamente e con lentezza (hanno tempo fino al 2019) per ciò si vorrebbe una </a:t>
            </a:r>
            <a:r>
              <a:rPr lang="it-IT" dirty="0" err="1" smtClean="0"/>
              <a:t>unificaz</a:t>
            </a:r>
            <a:r>
              <a:rPr lang="it-IT" dirty="0" smtClean="0"/>
              <a:t> regole delle banche UE.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10188624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Gli enti </a:t>
            </a:r>
            <a:r>
              <a:rPr lang="it-IT" dirty="0" err="1" smtClean="0"/>
              <a:t>pubb</a:t>
            </a:r>
            <a:r>
              <a:rPr lang="it-IT" dirty="0" smtClean="0"/>
              <a:t> chiedono </a:t>
            </a:r>
            <a:r>
              <a:rPr lang="it-IT" u="sng" dirty="0" smtClean="0"/>
              <a:t>più soldi  </a:t>
            </a:r>
            <a:r>
              <a:rPr lang="it-IT" dirty="0" smtClean="0"/>
              <a:t>(contro Bot) a </a:t>
            </a:r>
            <a:r>
              <a:rPr lang="it-IT" dirty="0" err="1" smtClean="0"/>
              <a:t>B.ord</a:t>
            </a:r>
            <a:r>
              <a:rPr lang="it-IT" dirty="0" smtClean="0"/>
              <a:t>     </a:t>
            </a:r>
            <a:r>
              <a:rPr lang="it-IT" b="1" u="sng" dirty="0" smtClean="0"/>
              <a:t>se</a:t>
            </a:r>
          </a:p>
          <a:p>
            <a:pPr>
              <a:buNone/>
            </a:pPr>
            <a:r>
              <a:rPr lang="it-IT" b="1" dirty="0" smtClean="0"/>
              <a:t>finiscono i soldi del Tesoro</a:t>
            </a:r>
            <a:r>
              <a:rPr lang="it-IT" dirty="0" smtClean="0"/>
              <a:t>. Per banche </a:t>
            </a:r>
            <a:r>
              <a:rPr lang="it-IT" dirty="0" err="1" smtClean="0"/>
              <a:t>ord</a:t>
            </a:r>
            <a:r>
              <a:rPr lang="it-IT" dirty="0" smtClean="0"/>
              <a:t>. questi </a:t>
            </a:r>
            <a:r>
              <a:rPr lang="it-IT" dirty="0" err="1" smtClean="0"/>
              <a:t>bot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sono crediti che esse possono </a:t>
            </a:r>
            <a:r>
              <a:rPr lang="it-IT" b="1" dirty="0" err="1" smtClean="0"/>
              <a:t>poiprestare</a:t>
            </a:r>
            <a:r>
              <a:rPr lang="it-IT" dirty="0" smtClean="0"/>
              <a:t> a </a:t>
            </a:r>
            <a:r>
              <a:rPr lang="it-IT" b="1" dirty="0" smtClean="0"/>
              <a:t>1</a:t>
            </a:r>
            <a:r>
              <a:rPr lang="it-IT" dirty="0" smtClean="0"/>
              <a:t>enti pub.,</a:t>
            </a:r>
            <a:r>
              <a:rPr lang="it-IT" b="1" dirty="0" smtClean="0"/>
              <a:t>2</a:t>
            </a:r>
            <a:r>
              <a:rPr lang="it-IT" dirty="0" smtClean="0"/>
              <a:t>ad </a:t>
            </a:r>
          </a:p>
          <a:p>
            <a:pPr>
              <a:buNone/>
            </a:pPr>
            <a:r>
              <a:rPr lang="it-IT" dirty="0" err="1" smtClean="0"/>
              <a:t>altrebanche</a:t>
            </a:r>
            <a:r>
              <a:rPr lang="it-IT" dirty="0" smtClean="0"/>
              <a:t> </a:t>
            </a:r>
            <a:r>
              <a:rPr lang="it-IT" dirty="0" err="1" smtClean="0"/>
              <a:t>nazional</a:t>
            </a:r>
            <a:r>
              <a:rPr lang="it-IT" dirty="0" smtClean="0"/>
              <a:t> o </a:t>
            </a:r>
            <a:r>
              <a:rPr lang="it-IT" b="1" dirty="0" smtClean="0"/>
              <a:t>3</a:t>
            </a:r>
            <a:r>
              <a:rPr lang="it-IT" dirty="0" smtClean="0"/>
              <a:t> banche straniere o </a:t>
            </a:r>
            <a:r>
              <a:rPr lang="it-IT" b="1" dirty="0" smtClean="0"/>
              <a:t>4 </a:t>
            </a:r>
            <a:r>
              <a:rPr lang="it-IT" dirty="0" smtClean="0"/>
              <a:t>a privati o </a:t>
            </a:r>
            <a:r>
              <a:rPr lang="it-IT" b="1" dirty="0" smtClean="0"/>
              <a:t>5</a:t>
            </a:r>
          </a:p>
          <a:p>
            <a:pPr>
              <a:buNone/>
            </a:pPr>
            <a:r>
              <a:rPr lang="it-IT" b="1" dirty="0" smtClean="0"/>
              <a:t> </a:t>
            </a:r>
            <a:r>
              <a:rPr lang="it-IT" dirty="0" smtClean="0"/>
              <a:t>a </a:t>
            </a:r>
            <a:r>
              <a:rPr lang="it-IT" dirty="0" err="1" smtClean="0"/>
              <a:t>imprendori</a:t>
            </a:r>
            <a:r>
              <a:rPr lang="it-IT" dirty="0" smtClean="0"/>
              <a:t> privati. Banche </a:t>
            </a:r>
            <a:r>
              <a:rPr lang="it-IT" dirty="0" err="1" smtClean="0"/>
              <a:t>ord</a:t>
            </a:r>
            <a:r>
              <a:rPr lang="it-IT" dirty="0" smtClean="0"/>
              <a:t>. </a:t>
            </a:r>
            <a:r>
              <a:rPr lang="it-IT" b="1" dirty="0" smtClean="0"/>
              <a:t>creano</a:t>
            </a:r>
            <a:r>
              <a:rPr lang="it-IT" dirty="0" smtClean="0"/>
              <a:t> moneta </a:t>
            </a:r>
          </a:p>
          <a:p>
            <a:pPr>
              <a:buNone/>
            </a:pPr>
            <a:r>
              <a:rPr lang="it-IT" dirty="0" smtClean="0"/>
              <a:t>emettendo </a:t>
            </a:r>
            <a:r>
              <a:rPr lang="it-IT" b="1" dirty="0" smtClean="0"/>
              <a:t>6 </a:t>
            </a:r>
            <a:r>
              <a:rPr lang="it-IT" dirty="0" smtClean="0"/>
              <a:t>assegni  (non dando moneta, raro) a privati, </a:t>
            </a:r>
          </a:p>
          <a:p>
            <a:pPr>
              <a:buNone/>
            </a:pPr>
            <a:r>
              <a:rPr lang="it-IT" dirty="0" smtClean="0"/>
              <a:t>a imprese e a enti pubblici contro BOND. </a:t>
            </a:r>
          </a:p>
          <a:p>
            <a:pPr>
              <a:buNone/>
            </a:pPr>
            <a:r>
              <a:rPr lang="it-IT" sz="2800" u="sng" dirty="0" smtClean="0"/>
              <a:t>Riassumo:</a:t>
            </a:r>
          </a:p>
          <a:p>
            <a:pPr>
              <a:buNone/>
            </a:pPr>
            <a:r>
              <a:rPr lang="it-IT" dirty="0" smtClean="0"/>
              <a:t>Banche </a:t>
            </a:r>
            <a:r>
              <a:rPr lang="it-IT" dirty="0" err="1" smtClean="0"/>
              <a:t>ord</a:t>
            </a:r>
            <a:r>
              <a:rPr lang="it-IT" dirty="0" smtClean="0"/>
              <a:t> </a:t>
            </a:r>
            <a:r>
              <a:rPr lang="it-IT" u="sng" dirty="0" smtClean="0"/>
              <a:t>creano </a:t>
            </a:r>
            <a:r>
              <a:rPr lang="it-IT" dirty="0" smtClean="0"/>
              <a:t>soldi con</a:t>
            </a:r>
            <a:r>
              <a:rPr lang="it-IT" b="1" dirty="0" smtClean="0"/>
              <a:t> </a:t>
            </a:r>
            <a:r>
              <a:rPr lang="it-IT" dirty="0" smtClean="0"/>
              <a:t>assegni, </a:t>
            </a:r>
            <a:r>
              <a:rPr lang="it-IT" i="1" dirty="0" err="1" smtClean="0"/>
              <a:t>bot</a:t>
            </a:r>
            <a:r>
              <a:rPr lang="it-IT" i="1" dirty="0" smtClean="0"/>
              <a:t> </a:t>
            </a:r>
            <a:r>
              <a:rPr lang="it-IT" dirty="0" err="1" smtClean="0"/>
              <a:t>daextra</a:t>
            </a:r>
            <a:r>
              <a:rPr lang="it-IT" dirty="0" smtClean="0"/>
              <a:t> guadagni</a:t>
            </a:r>
          </a:p>
          <a:p>
            <a:pPr>
              <a:buNone/>
            </a:pPr>
            <a:r>
              <a:rPr lang="it-IT" dirty="0" smtClean="0"/>
              <a:t> da </a:t>
            </a:r>
            <a:r>
              <a:rPr lang="it-IT" i="1" dirty="0" err="1" smtClean="0"/>
              <a:t>speculaz</a:t>
            </a:r>
            <a:r>
              <a:rPr lang="it-IT" dirty="0" smtClean="0"/>
              <a:t> coi </a:t>
            </a:r>
            <a:r>
              <a:rPr lang="it-IT" dirty="0" err="1" smtClean="0"/>
              <a:t>fondi-deriv</a:t>
            </a:r>
            <a:r>
              <a:rPr lang="it-IT" dirty="0" smtClean="0"/>
              <a:t>, </a:t>
            </a:r>
            <a:r>
              <a:rPr lang="it-IT" dirty="0" smtClean="0"/>
              <a:t>da surplus su riserva </a:t>
            </a:r>
            <a:r>
              <a:rPr lang="it-IT" dirty="0" err="1" smtClean="0"/>
              <a:t>legale…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n</a:t>
            </a:r>
            <a:r>
              <a:rPr lang="it-IT" u="sng" dirty="0" smtClean="0"/>
              <a:t>on li creano vendendo </a:t>
            </a:r>
            <a:r>
              <a:rPr lang="it-IT" dirty="0" smtClean="0"/>
              <a:t>Bot propri,</a:t>
            </a:r>
            <a:r>
              <a:rPr lang="it-IT" dirty="0" err="1" smtClean="0"/>
              <a:t>bot</a:t>
            </a:r>
            <a:r>
              <a:rPr lang="it-IT" dirty="0" smtClean="0"/>
              <a:t> di altre Banche </a:t>
            </a:r>
            <a:r>
              <a:rPr lang="it-IT" dirty="0" err="1" smtClean="0"/>
              <a:t>ord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o </a:t>
            </a:r>
            <a:r>
              <a:rPr lang="it-IT" dirty="0" err="1" smtClean="0"/>
              <a:t>bot</a:t>
            </a:r>
            <a:r>
              <a:rPr lang="it-IT" dirty="0" smtClean="0"/>
              <a:t> di priv., </a:t>
            </a:r>
            <a:r>
              <a:rPr lang="it-IT" dirty="0" err="1" smtClean="0"/>
              <a:t>bot</a:t>
            </a:r>
            <a:r>
              <a:rPr lang="it-IT" dirty="0" smtClean="0"/>
              <a:t> da </a:t>
            </a:r>
            <a:r>
              <a:rPr lang="it-IT" i="1" dirty="0" smtClean="0"/>
              <a:t>risparmi in deposito</a:t>
            </a:r>
            <a:r>
              <a:rPr lang="it-IT" dirty="0" smtClean="0"/>
              <a:t>,altro. </a:t>
            </a:r>
          </a:p>
          <a:p>
            <a:pPr>
              <a:buNone/>
            </a:pPr>
            <a:r>
              <a:rPr lang="it-IT" sz="2800" u="sng" dirty="0" smtClean="0"/>
              <a:t>Alcuni soldi si può calcolare quanti sono  da dove vengono altri no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sz="2800" dirty="0" smtClean="0"/>
              <a:t>la BCE si accorge che i beni/</a:t>
            </a:r>
            <a:r>
              <a:rPr lang="it-IT" sz="2800" dirty="0" err="1" smtClean="0"/>
              <a:t>serv</a:t>
            </a:r>
            <a:r>
              <a:rPr lang="it-IT" sz="2800" dirty="0" smtClean="0"/>
              <a:t>. crescono e ci vuole più moneta per scambiarli,attraverso  </a:t>
            </a:r>
            <a:r>
              <a:rPr lang="it-IT" sz="2800" i="1" dirty="0" smtClean="0"/>
              <a:t>soprattutto </a:t>
            </a:r>
            <a:r>
              <a:rPr lang="it-IT" sz="2800" dirty="0" smtClean="0"/>
              <a:t>le cambiali portate dagli </a:t>
            </a:r>
            <a:r>
              <a:rPr lang="it-IT" sz="2800" dirty="0" err="1" smtClean="0"/>
              <a:t>impr</a:t>
            </a:r>
            <a:r>
              <a:rPr lang="it-IT" sz="2800" dirty="0" smtClean="0"/>
              <a:t>. alle banche </a:t>
            </a:r>
            <a:r>
              <a:rPr lang="it-IT" sz="2800" dirty="0" err="1" smtClean="0"/>
              <a:t>ord.prima</a:t>
            </a:r>
            <a:r>
              <a:rPr lang="it-IT" sz="2800" dirty="0" smtClean="0"/>
              <a:t> </a:t>
            </a:r>
            <a:r>
              <a:rPr lang="it-IT" sz="2000" dirty="0" smtClean="0"/>
              <a:t>dell</a:t>
            </a:r>
            <a:r>
              <a:rPr lang="it-IT" sz="2800" dirty="0" smtClean="0"/>
              <a:t>a scadenza </a:t>
            </a:r>
            <a:r>
              <a:rPr lang="it-IT" sz="2800" dirty="0" err="1" smtClean="0"/>
              <a:t>perchè</a:t>
            </a:r>
            <a:r>
              <a:rPr lang="it-IT" sz="2800" dirty="0" smtClean="0"/>
              <a:t> gli serve denaro subito.</a:t>
            </a:r>
          </a:p>
          <a:p>
            <a:r>
              <a:rPr lang="it-IT" sz="2800" dirty="0" smtClean="0"/>
              <a:t> Ma sono le b. </a:t>
            </a:r>
            <a:r>
              <a:rPr lang="it-IT" sz="2800" dirty="0" err="1" smtClean="0"/>
              <a:t>ord</a:t>
            </a:r>
            <a:r>
              <a:rPr lang="it-IT" sz="2800" dirty="0" smtClean="0"/>
              <a:t>. che portano le cambiali a BCN per farsi dare denaro su cambiali. </a:t>
            </a:r>
            <a:r>
              <a:rPr lang="it-IT" sz="2800" i="1" dirty="0" smtClean="0"/>
              <a:t>Se tante, vuol dire che le attività fervono. </a:t>
            </a:r>
            <a:r>
              <a:rPr lang="it-IT" sz="2800" dirty="0" smtClean="0"/>
              <a:t>Così BCE da denaro e si abbassa il tasso interesse. Cioè  si allarga il  credito a basso int. </a:t>
            </a:r>
          </a:p>
          <a:p>
            <a:r>
              <a:rPr lang="it-IT" sz="2800" dirty="0" smtClean="0"/>
              <a:t>Ma c’è il pericolo di dare troppo </a:t>
            </a:r>
            <a:r>
              <a:rPr lang="it-IT" sz="2800" dirty="0" err="1" smtClean="0"/>
              <a:t>denaro=inflazione</a:t>
            </a:r>
            <a:r>
              <a:rPr lang="it-IT" sz="2800" dirty="0" smtClean="0"/>
              <a:t>.</a:t>
            </a:r>
          </a:p>
          <a:p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1.Stesso effetto se BCE  acquista </a:t>
            </a:r>
            <a:r>
              <a:rPr lang="it-IT" sz="2800" dirty="0" err="1" smtClean="0"/>
              <a:t>titoli-bot</a:t>
            </a:r>
            <a:r>
              <a:rPr lang="it-IT" sz="2800" dirty="0" smtClean="0"/>
              <a:t> dal mercato e così cede euro al mercato</a:t>
            </a:r>
            <a:r>
              <a:rPr lang="it-IT" dirty="0" smtClean="0"/>
              <a:t>. Cresce denaro disponibile.</a:t>
            </a:r>
          </a:p>
          <a:p>
            <a:pPr>
              <a:buNone/>
            </a:pPr>
            <a:r>
              <a:rPr lang="it-IT" sz="2800" dirty="0" smtClean="0"/>
              <a:t>2.Il contrario  se troppa moneta: BCE offre </a:t>
            </a:r>
            <a:r>
              <a:rPr lang="it-IT" sz="2800" dirty="0" err="1" smtClean="0"/>
              <a:t>bot…cioè</a:t>
            </a:r>
            <a:r>
              <a:rPr lang="it-IT" sz="2800" dirty="0" smtClean="0"/>
              <a:t> leva moneta dal merc. </a:t>
            </a:r>
          </a:p>
          <a:p>
            <a:r>
              <a:rPr lang="it-IT" sz="2800" u="sng" dirty="0" smtClean="0"/>
              <a:t>1 e 2 sono </a:t>
            </a:r>
            <a:r>
              <a:rPr lang="it-IT" sz="2800" u="sng" dirty="0" err="1" smtClean="0"/>
              <a:t>operaz</a:t>
            </a:r>
            <a:r>
              <a:rPr lang="it-IT" sz="2800" u="sng" dirty="0" smtClean="0"/>
              <a:t> di mercato aperto</a:t>
            </a:r>
            <a:r>
              <a:rPr lang="it-IT" sz="2800" dirty="0" smtClean="0"/>
              <a:t>. </a:t>
            </a:r>
            <a:r>
              <a:rPr lang="it-IT" sz="2800" dirty="0" err="1" smtClean="0"/>
              <a:t>Cala-sale</a:t>
            </a:r>
            <a:r>
              <a:rPr lang="it-IT" sz="2800" dirty="0" smtClean="0"/>
              <a:t> denaro </a:t>
            </a:r>
            <a:r>
              <a:rPr lang="it-IT" sz="2800" dirty="0" err="1" smtClean="0"/>
              <a:t>disponib</a:t>
            </a:r>
            <a:r>
              <a:rPr lang="it-IT" sz="2800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sz="28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611544" cy="68580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it-IT" dirty="0" smtClean="0"/>
              <a:t> Riassunto</a:t>
            </a:r>
          </a:p>
          <a:p>
            <a:r>
              <a:rPr lang="it-IT" sz="3800" dirty="0" smtClean="0"/>
              <a:t>In quadro crescita BCE  deve offrire moneta a basso tasso di </a:t>
            </a:r>
            <a:r>
              <a:rPr lang="it-IT" sz="3800" dirty="0" err="1" smtClean="0"/>
              <a:t>interes</a:t>
            </a:r>
            <a:r>
              <a:rPr lang="it-IT" sz="3800" b="1" dirty="0" err="1" smtClean="0"/>
              <a:t>Pericolo</a:t>
            </a:r>
            <a:r>
              <a:rPr lang="it-IT" sz="3800" b="1" dirty="0" smtClean="0"/>
              <a:t> </a:t>
            </a:r>
            <a:r>
              <a:rPr lang="it-IT" sz="3800" b="1" dirty="0" err="1" smtClean="0"/>
              <a:t>inflaz</a:t>
            </a:r>
            <a:r>
              <a:rPr lang="it-IT" sz="3800" b="1" dirty="0" smtClean="0"/>
              <a:t>. </a:t>
            </a:r>
            <a:r>
              <a:rPr lang="it-IT" sz="3800" dirty="0" smtClean="0"/>
              <a:t>anche perché le </a:t>
            </a:r>
            <a:r>
              <a:rPr lang="it-IT" sz="3800" dirty="0" err="1" smtClean="0"/>
              <a:t>B.ord</a:t>
            </a:r>
            <a:r>
              <a:rPr lang="it-IT" sz="3800" dirty="0" smtClean="0"/>
              <a:t> accelerano prestiti con assegni,  da </a:t>
            </a:r>
            <a:r>
              <a:rPr lang="it-IT" sz="3800" dirty="0" err="1" smtClean="0"/>
              <a:t>speculaz.e</a:t>
            </a:r>
            <a:r>
              <a:rPr lang="it-IT" sz="3800" dirty="0" smtClean="0"/>
              <a:t> tutte le somme extra controllo Bce</a:t>
            </a:r>
          </a:p>
          <a:p>
            <a:r>
              <a:rPr lang="it-IT" sz="3800" dirty="0" smtClean="0"/>
              <a:t>Bce deve fare anche il </a:t>
            </a:r>
            <a:r>
              <a:rPr lang="it-IT" sz="3800" dirty="0" err="1" smtClean="0"/>
              <a:t>controllo</a:t>
            </a:r>
            <a:r>
              <a:rPr lang="it-IT" sz="3800" u="sng" dirty="0" err="1" smtClean="0"/>
              <a:t>-Operaz</a:t>
            </a:r>
            <a:r>
              <a:rPr lang="it-IT" sz="3800" u="sng" dirty="0" smtClean="0"/>
              <a:t>. mercato aperto</a:t>
            </a:r>
            <a:r>
              <a:rPr lang="it-IT" sz="3800" dirty="0" smtClean="0"/>
              <a:t>-se c</a:t>
            </a:r>
            <a:r>
              <a:rPr lang="it-IT" sz="3800" u="sng" dirty="0" smtClean="0"/>
              <a:t>’è </a:t>
            </a:r>
          </a:p>
          <a:p>
            <a:r>
              <a:rPr lang="it-IT" sz="3800" u="sng" dirty="0" err="1" smtClean="0"/>
              <a:t>stagnaz</a:t>
            </a:r>
            <a:r>
              <a:rPr lang="it-IT" sz="3800" u="sng" dirty="0" smtClean="0"/>
              <a:t>. </a:t>
            </a:r>
            <a:r>
              <a:rPr lang="it-IT" sz="3800" dirty="0" smtClean="0"/>
              <a:t>per  attirare </a:t>
            </a:r>
            <a:r>
              <a:rPr lang="it-IT" sz="3800" dirty="0" err="1" smtClean="0"/>
              <a:t>investim</a:t>
            </a:r>
            <a:r>
              <a:rPr lang="it-IT" sz="3800" dirty="0" smtClean="0"/>
              <a:t>  contro la crisi.</a:t>
            </a:r>
          </a:p>
          <a:p>
            <a:r>
              <a:rPr lang="it-IT" sz="3800" dirty="0" smtClean="0"/>
              <a:t>LE BCN allora negano credito a piccoli, sperando nei grandi.</a:t>
            </a:r>
          </a:p>
          <a:p>
            <a:r>
              <a:rPr lang="it-IT" sz="3800" b="1" dirty="0" smtClean="0"/>
              <a:t>Pericolo  </a:t>
            </a:r>
            <a:r>
              <a:rPr lang="it-IT" sz="3800" b="1" dirty="0" err="1" smtClean="0"/>
              <a:t>deflaz</a:t>
            </a:r>
            <a:r>
              <a:rPr lang="it-IT" sz="3800" b="1" dirty="0" smtClean="0"/>
              <a:t>.</a:t>
            </a:r>
          </a:p>
          <a:p>
            <a:r>
              <a:rPr lang="it-IT" sz="3800" dirty="0" smtClean="0"/>
              <a:t>BCE può solo </a:t>
            </a:r>
            <a:r>
              <a:rPr lang="it-IT" sz="3800" u="sng" dirty="0" smtClean="0"/>
              <a:t>indovinare </a:t>
            </a:r>
            <a:r>
              <a:rPr lang="it-IT" sz="3800" dirty="0" smtClean="0"/>
              <a:t>le </a:t>
            </a:r>
            <a:r>
              <a:rPr lang="it-IT" sz="3800" dirty="0" err="1" smtClean="0"/>
              <a:t>speculaz</a:t>
            </a:r>
            <a:r>
              <a:rPr lang="it-IT" sz="3800" dirty="0" smtClean="0"/>
              <a:t> nascoste per poi regolare q. di moneta da dare o levare.</a:t>
            </a:r>
          </a:p>
          <a:p>
            <a:r>
              <a:rPr lang="it-IT" sz="3800" dirty="0" smtClean="0"/>
              <a:t>Ora sul mercato la metallica e banconote è il 3% il resto è circa 80% da assegni e altro non </a:t>
            </a:r>
            <a:r>
              <a:rPr lang="it-IT" sz="3800" dirty="0" smtClean="0"/>
              <a:t>contabilizzabili(97%) </a:t>
            </a:r>
            <a:r>
              <a:rPr lang="it-IT" sz="3800" dirty="0" smtClean="0"/>
              <a:t>Pericoli anche per banche</a:t>
            </a:r>
          </a:p>
          <a:p>
            <a:r>
              <a:rPr lang="it-IT" sz="3800" dirty="0" smtClean="0"/>
              <a:t> </a:t>
            </a:r>
            <a:r>
              <a:rPr lang="it-IT" sz="3800" dirty="0" err="1" smtClean="0"/>
              <a:t>ord</a:t>
            </a:r>
            <a:r>
              <a:rPr lang="it-IT" sz="3800" dirty="0" smtClean="0"/>
              <a:t> CHE VOGLIONO SALVEZZA (anche pro privati e </a:t>
            </a:r>
            <a:r>
              <a:rPr lang="it-IT" sz="3800" dirty="0" err="1" smtClean="0"/>
              <a:t>b.ord</a:t>
            </a:r>
            <a:r>
              <a:rPr lang="it-IT" sz="3800" dirty="0" smtClean="0"/>
              <a:t> </a:t>
            </a:r>
            <a:r>
              <a:rPr lang="it-IT" sz="3800" dirty="0" smtClean="0"/>
              <a:t>straniere)</a:t>
            </a:r>
          </a:p>
          <a:p>
            <a:endParaRPr lang="it-IT" sz="3400" dirty="0" smtClean="0"/>
          </a:p>
          <a:p>
            <a:pPr algn="ctr"/>
            <a:r>
              <a:rPr lang="it-IT" sz="3400" dirty="0" smtClean="0"/>
              <a:t>GIUDIZIO DELICATO  </a:t>
            </a:r>
          </a:p>
          <a:p>
            <a:pPr>
              <a:buNone/>
            </a:pPr>
            <a:r>
              <a:rPr lang="it-IT" sz="3800" dirty="0" smtClean="0"/>
              <a:t>perché non succede mai che la q. di moneta stia  stabile rispetto al </a:t>
            </a:r>
          </a:p>
          <a:p>
            <a:pPr>
              <a:buNone/>
            </a:pPr>
            <a:r>
              <a:rPr lang="it-IT" sz="3800" dirty="0" smtClean="0"/>
              <a:t>valore di beni e </a:t>
            </a:r>
            <a:r>
              <a:rPr lang="it-IT" sz="3800" dirty="0" err="1" smtClean="0"/>
              <a:t>serv</a:t>
            </a:r>
            <a:r>
              <a:rPr lang="it-IT" sz="3800" dirty="0" smtClean="0"/>
              <a:t>.. (cioè </a:t>
            </a:r>
            <a:r>
              <a:rPr lang="it-IT" sz="3800" b="1" dirty="0" smtClean="0"/>
              <a:t>oscilla sempre fra debole o forte </a:t>
            </a:r>
            <a:r>
              <a:rPr lang="it-IT" sz="3800" b="1" dirty="0" err="1" smtClean="0"/>
              <a:t>infl</a:t>
            </a:r>
            <a:r>
              <a:rPr lang="it-IT" sz="3800" b="1" dirty="0" smtClean="0"/>
              <a:t> e </a:t>
            </a:r>
            <a:r>
              <a:rPr lang="it-IT" sz="3800" b="1" dirty="0" err="1" smtClean="0"/>
              <a:t>defl</a:t>
            </a:r>
            <a:r>
              <a:rPr lang="it-IT" sz="3800" dirty="0" smtClean="0"/>
              <a:t>) </a:t>
            </a:r>
          </a:p>
          <a:p>
            <a:pPr algn="ctr"/>
            <a:r>
              <a:rPr lang="it-IT" sz="3400" i="1" dirty="0" smtClean="0"/>
              <a:t>Vedremo poi il </a:t>
            </a:r>
            <a:r>
              <a:rPr lang="it-IT" sz="3400" i="1" dirty="0" err="1" smtClean="0"/>
              <a:t>comportam</a:t>
            </a:r>
            <a:r>
              <a:rPr lang="it-IT" sz="3400" i="1" dirty="0" smtClean="0"/>
              <a:t> della </a:t>
            </a:r>
            <a:r>
              <a:rPr lang="it-IT" sz="3400" i="1" dirty="0" err="1" smtClean="0"/>
              <a:t>Germania….e</a:t>
            </a:r>
            <a:r>
              <a:rPr lang="it-IT" sz="3400" i="1" dirty="0" smtClean="0"/>
              <a:t> il </a:t>
            </a:r>
            <a:r>
              <a:rPr lang="it-IT" sz="3400" i="1" dirty="0" err="1" smtClean="0"/>
              <a:t>comportam</a:t>
            </a:r>
            <a:r>
              <a:rPr lang="it-IT" sz="3400" i="1" dirty="0" smtClean="0"/>
              <a:t>. delle banche </a:t>
            </a:r>
            <a:r>
              <a:rPr lang="it-IT" sz="3400" i="1" dirty="0" err="1" smtClean="0"/>
              <a:t>italiane…n</a:t>
            </a:r>
            <a:r>
              <a:rPr lang="it-IT" sz="3400" i="1" dirty="0" smtClean="0"/>
              <a:t>.8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t-IT" dirty="0" smtClean="0"/>
              <a:t>In teoria di perfetta concorrenza la massa di moneta sul mercato dovrebbe essere in valore = </a:t>
            </a:r>
            <a:r>
              <a:rPr lang="it-IT" dirty="0" err="1" smtClean="0"/>
              <a:t>valore</a:t>
            </a:r>
            <a:r>
              <a:rPr lang="it-IT" dirty="0" smtClean="0"/>
              <a:t> di merci e servizi, il PIL. </a:t>
            </a:r>
          </a:p>
          <a:p>
            <a:pPr>
              <a:buNone/>
            </a:pPr>
            <a:r>
              <a:rPr lang="it-IT" dirty="0" smtClean="0"/>
              <a:t>Moneta è strumento di </a:t>
            </a:r>
            <a:r>
              <a:rPr lang="it-IT" dirty="0" err="1" smtClean="0"/>
              <a:t>pagam</a:t>
            </a:r>
            <a:r>
              <a:rPr lang="it-IT" dirty="0" smtClean="0"/>
              <a:t>. o anche di </a:t>
            </a:r>
            <a:r>
              <a:rPr lang="it-IT" dirty="0" err="1" smtClean="0"/>
              <a:t>tesaurizzaz</a:t>
            </a:r>
            <a:r>
              <a:rPr lang="it-IT" dirty="0" smtClean="0"/>
              <a:t>.  </a:t>
            </a:r>
          </a:p>
          <a:p>
            <a:pPr>
              <a:buNone/>
            </a:pPr>
            <a:r>
              <a:rPr lang="it-IT" dirty="0" smtClean="0"/>
              <a:t>La BCE si regola, come può, sull’insieme dei PIL della UE (ma per </a:t>
            </a:r>
            <a:r>
              <a:rPr lang="it-IT" dirty="0" err="1" smtClean="0"/>
              <a:t>es</a:t>
            </a:r>
            <a:r>
              <a:rPr lang="it-IT" dirty="0" smtClean="0"/>
              <a:t> D. è diversa da It. e Sp. </a:t>
            </a:r>
            <a:r>
              <a:rPr lang="it-IT" dirty="0" err="1" smtClean="0"/>
              <a:t>v.dopo</a:t>
            </a:r>
            <a:r>
              <a:rPr lang="it-IT" dirty="0" smtClean="0"/>
              <a:t>)</a:t>
            </a:r>
            <a:endParaRPr lang="it-IT" u="sng" dirty="0" smtClean="0"/>
          </a:p>
          <a:p>
            <a:pPr>
              <a:buNone/>
            </a:pPr>
            <a:r>
              <a:rPr lang="it-IT" dirty="0" smtClean="0"/>
              <a:t>La massa di moneta </a:t>
            </a:r>
            <a:r>
              <a:rPr lang="it-IT" sz="2400" dirty="0" smtClean="0"/>
              <a:t>(</a:t>
            </a:r>
            <a:r>
              <a:rPr lang="it-IT" sz="2400" b="1" dirty="0" smtClean="0"/>
              <a:t>massa di circolante) </a:t>
            </a:r>
            <a:r>
              <a:rPr lang="it-IT" dirty="0" smtClean="0"/>
              <a:t>è dunque, in teoria, lo strumento di equilibrio per pagare merci e servizi  del PIL.  </a:t>
            </a:r>
          </a:p>
          <a:p>
            <a:pPr>
              <a:buNone/>
            </a:pPr>
            <a:r>
              <a:rPr lang="it-IT" dirty="0" smtClean="0"/>
              <a:t>La massa si crea con: base A e base B che formano il grosso della </a:t>
            </a:r>
            <a:r>
              <a:rPr lang="it-IT" b="1" dirty="0" smtClean="0"/>
              <a:t>massa di circolante</a:t>
            </a:r>
            <a:r>
              <a:rPr lang="it-IT" dirty="0" smtClean="0"/>
              <a:t>: 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A- detta: </a:t>
            </a:r>
            <a:r>
              <a:rPr lang="it-IT" b="1" dirty="0" smtClean="0"/>
              <a:t>base monetaria</a:t>
            </a:r>
            <a:r>
              <a:rPr lang="it-IT" dirty="0" smtClean="0"/>
              <a:t> è = a moneta legale cartacea o metallica </a:t>
            </a:r>
            <a:r>
              <a:rPr lang="it-IT" dirty="0" err="1" smtClean="0"/>
              <a:t>+</a:t>
            </a:r>
            <a:r>
              <a:rPr lang="it-IT" b="1" u="sng" dirty="0" err="1" smtClean="0"/>
              <a:t>moneta</a:t>
            </a:r>
            <a:r>
              <a:rPr lang="it-IT" u="sng" dirty="0" smtClean="0"/>
              <a:t> </a:t>
            </a:r>
            <a:r>
              <a:rPr lang="it-IT" b="1" u="sng" dirty="0" smtClean="0"/>
              <a:t>circolante</a:t>
            </a:r>
            <a:r>
              <a:rPr lang="it-IT" u="sng" dirty="0" smtClean="0"/>
              <a:t> </a:t>
            </a:r>
            <a:r>
              <a:rPr lang="it-IT" dirty="0" smtClean="0"/>
              <a:t>cioè, 1.le vendite o gli acquisti sul mercato di Bot della BCE o della </a:t>
            </a:r>
            <a:r>
              <a:rPr lang="it-IT" dirty="0" err="1" smtClean="0"/>
              <a:t>B.centrale</a:t>
            </a:r>
            <a:r>
              <a:rPr lang="it-IT" dirty="0" smtClean="0"/>
              <a:t> del paese (</a:t>
            </a:r>
            <a:r>
              <a:rPr lang="it-IT" dirty="0" err="1" smtClean="0"/>
              <a:t>operaz</a:t>
            </a:r>
            <a:r>
              <a:rPr lang="it-IT" dirty="0" smtClean="0"/>
              <a:t> di mercato aperto), +2. ordine BCE di  variare le riserve </a:t>
            </a:r>
            <a:r>
              <a:rPr lang="it-IT" dirty="0" err="1" smtClean="0"/>
              <a:t>obblig</a:t>
            </a:r>
            <a:r>
              <a:rPr lang="it-IT" dirty="0" smtClean="0"/>
              <a:t> delle banche </a:t>
            </a:r>
            <a:r>
              <a:rPr lang="it-IT" dirty="0" err="1" smtClean="0"/>
              <a:t>comm</a:t>
            </a:r>
            <a:r>
              <a:rPr lang="it-IT" dirty="0" smtClean="0"/>
              <a:t>, +3.le attività finanziarie delle banche comm. di un paese convertibili in moneta legale (cioè le cambiali e i prestiti  oltre la riserva obbligatoria per fare </a:t>
            </a:r>
            <a:r>
              <a:rPr lang="it-IT" dirty="0" err="1" smtClean="0"/>
              <a:t>operaz</a:t>
            </a:r>
            <a:r>
              <a:rPr lang="it-IT" dirty="0" smtClean="0"/>
              <a:t> di mercato aperto o prestiti.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B-Riserve ufficiali: oro, valute estere  cioè i guadagni all’estero che banche </a:t>
            </a:r>
            <a:r>
              <a:rPr lang="it-IT" dirty="0" err="1" smtClean="0"/>
              <a:t>ord</a:t>
            </a:r>
            <a:r>
              <a:rPr lang="it-IT" dirty="0" smtClean="0"/>
              <a:t> vogliono cambiare in moneta, + le riserve depositate dalle banche presso la banca centrale + altro, Il </a:t>
            </a:r>
            <a:r>
              <a:rPr lang="it-IT" dirty="0" err="1" smtClean="0"/>
              <a:t>tuttoA+B</a:t>
            </a:r>
            <a:r>
              <a:rPr lang="it-IT" dirty="0" smtClean="0"/>
              <a:t> dicono che è</a:t>
            </a:r>
            <a:r>
              <a:rPr lang="it-IT" b="1" dirty="0" smtClean="0"/>
              <a:t>: insieme o massa di circolante o altro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La </a:t>
            </a:r>
            <a:r>
              <a:rPr lang="it-IT" dirty="0" err="1" smtClean="0"/>
              <a:t>Germ</a:t>
            </a:r>
            <a:r>
              <a:rPr lang="it-IT" dirty="0" smtClean="0"/>
              <a:t>. gode dei tassi </a:t>
            </a:r>
            <a:r>
              <a:rPr lang="it-IT" dirty="0" err="1" smtClean="0"/>
              <a:t>bassi…ma</a:t>
            </a:r>
            <a:r>
              <a:rPr lang="it-IT" dirty="0" smtClean="0"/>
              <a:t> teme </a:t>
            </a:r>
            <a:r>
              <a:rPr lang="it-IT" dirty="0" err="1" smtClean="0"/>
              <a:t>inflaz</a:t>
            </a:r>
            <a:r>
              <a:rPr lang="it-IT" dirty="0" smtClean="0"/>
              <a:t>., investe extra UE, presta a caro interesse a B. </a:t>
            </a:r>
            <a:r>
              <a:rPr lang="it-IT" dirty="0" err="1" smtClean="0"/>
              <a:t>ord</a:t>
            </a:r>
            <a:r>
              <a:rPr lang="it-IT" dirty="0" smtClean="0"/>
              <a:t> </a:t>
            </a:r>
            <a:r>
              <a:rPr lang="it-IT" dirty="0" err="1" smtClean="0"/>
              <a:t>che…</a:t>
            </a:r>
            <a:r>
              <a:rPr lang="it-IT" dirty="0" smtClean="0"/>
              <a:t>. </a:t>
            </a:r>
            <a:r>
              <a:rPr lang="it-IT" dirty="0" smtClean="0"/>
              <a:t>investono in </a:t>
            </a:r>
            <a:r>
              <a:rPr lang="it-IT" dirty="0" err="1" smtClean="0"/>
              <a:t>deriv</a:t>
            </a:r>
            <a:r>
              <a:rPr lang="it-IT" dirty="0" smtClean="0"/>
              <a:t>, bond etc</a:t>
            </a:r>
            <a:r>
              <a:rPr lang="it-IT" dirty="0" smtClean="0"/>
              <a:t>.  </a:t>
            </a:r>
            <a:r>
              <a:rPr lang="it-IT" dirty="0" smtClean="0"/>
              <a:t>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Perché non </a:t>
            </a:r>
            <a:r>
              <a:rPr lang="it-IT" dirty="0" smtClean="0"/>
              <a:t>tutti gli stati UE sono affidabili (</a:t>
            </a:r>
            <a:r>
              <a:rPr lang="it-IT" sz="2400" dirty="0" smtClean="0"/>
              <a:t>cioè mercato pensa che forse non restituiranno i prestiti fatti contro</a:t>
            </a:r>
            <a:r>
              <a:rPr lang="it-IT" sz="2400" dirty="0" smtClean="0">
                <a:solidFill>
                  <a:srgbClr val="FF0000"/>
                </a:solidFill>
              </a:rPr>
              <a:t> bond/</a:t>
            </a:r>
            <a:r>
              <a:rPr lang="it-IT" sz="2400" dirty="0" err="1" smtClean="0">
                <a:solidFill>
                  <a:srgbClr val="FF0000"/>
                </a:solidFill>
              </a:rPr>
              <a:t>obbligaz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perché troppo indebitati, e in </a:t>
            </a:r>
            <a:r>
              <a:rPr lang="it-IT" sz="2400" dirty="0" err="1" smtClean="0"/>
              <a:t>crisi…es</a:t>
            </a:r>
            <a:r>
              <a:rPr lang="it-IT" sz="2400" dirty="0" smtClean="0"/>
              <a:t> Italia. E allora si presta a tassi alti</a:t>
            </a:r>
            <a:r>
              <a:rPr lang="it-IT" dirty="0" smtClean="0"/>
              <a:t>).</a:t>
            </a:r>
          </a:p>
          <a:p>
            <a:pPr>
              <a:buNone/>
            </a:pPr>
            <a:r>
              <a:rPr lang="it-IT" dirty="0" smtClean="0"/>
              <a:t>  Ma i paesi produrranno abbastanza per restituirli?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Se si dubita che alcuni stati non restituiscano, per essi le banche </a:t>
            </a:r>
            <a:r>
              <a:rPr lang="it-IT" dirty="0" err="1" smtClean="0"/>
              <a:t>ord</a:t>
            </a:r>
            <a:r>
              <a:rPr lang="it-IT" dirty="0" smtClean="0"/>
              <a:t>. </a:t>
            </a:r>
            <a:r>
              <a:rPr lang="it-IT" dirty="0" err="1" smtClean="0"/>
              <a:t>G.o</a:t>
            </a:r>
            <a:r>
              <a:rPr lang="it-IT" dirty="0" smtClean="0"/>
              <a:t> altri paesi fanno </a:t>
            </a:r>
            <a:r>
              <a:rPr lang="it-IT" u="sng" dirty="0" smtClean="0"/>
              <a:t>alti interessi per i loro bond . C</a:t>
            </a:r>
            <a:r>
              <a:rPr lang="it-IT" dirty="0" smtClean="0"/>
              <a:t>ioè fanno </a:t>
            </a:r>
            <a:r>
              <a:rPr lang="it-IT" u="sng" dirty="0" smtClean="0"/>
              <a:t>alti </a:t>
            </a:r>
            <a:r>
              <a:rPr lang="it-IT" b="1" u="sng" dirty="0" smtClean="0"/>
              <a:t>spread </a:t>
            </a:r>
            <a:r>
              <a:rPr lang="it-IT" u="sng" dirty="0" smtClean="0"/>
              <a:t>(differenze) rispetto ai paesi sicuri</a:t>
            </a:r>
            <a:r>
              <a:rPr lang="it-IT" dirty="0" smtClean="0"/>
              <a:t> . </a:t>
            </a:r>
            <a:r>
              <a:rPr lang="it-IT" u="sng" dirty="0" smtClean="0"/>
              <a:t>Questo nonostante che BCE dia a basso </a:t>
            </a:r>
            <a:r>
              <a:rPr lang="it-IT" u="sng" dirty="0" err="1" smtClean="0"/>
              <a:t>int</a:t>
            </a:r>
            <a:r>
              <a:rPr lang="it-IT" u="sng" dirty="0" smtClean="0"/>
              <a:t> alle singole BNC.  </a:t>
            </a:r>
          </a:p>
          <a:p>
            <a:pPr>
              <a:buNone/>
            </a:pPr>
            <a:endParaRPr lang="it-IT" dirty="0" smtClean="0"/>
          </a:p>
          <a:p>
            <a:pPr algn="ctr"/>
            <a:r>
              <a:rPr lang="it-IT" dirty="0" smtClean="0"/>
              <a:t>I governi indebitati ripagano ogni anno solo gli interessi sul debito pubblico , di più infatti non  riescono a fare ma, </a:t>
            </a:r>
            <a:r>
              <a:rPr lang="it-IT" u="sng" dirty="0" smtClean="0"/>
              <a:t>nei fatti,</a:t>
            </a:r>
            <a:r>
              <a:rPr lang="it-IT" dirty="0" smtClean="0"/>
              <a:t> pare basti a banche speculatrici per alti interessi praticati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11372</TotalTime>
  <Words>2560</Words>
  <Application>Microsoft Office PowerPoint</Application>
  <PresentationFormat>Presentazione su schermo (4:3)</PresentationFormat>
  <Paragraphs>336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Tema di Office</vt:lpstr>
      <vt:lpstr>Diapositiva 1</vt:lpstr>
      <vt:lpstr>Prezzo E di equilibrio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Vediamo ora i derivati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Nozioni sui principali attuali contratti finanziari.     </dc:title>
  <cp:lastModifiedBy>Cazzaniga Dionisia</cp:lastModifiedBy>
  <cp:revision>129</cp:revision>
  <dcterms:modified xsi:type="dcterms:W3CDTF">2016-09-22T18:25:35Z</dcterms:modified>
</cp:coreProperties>
</file>