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300" r:id="rId2"/>
    <p:sldId id="380" r:id="rId3"/>
    <p:sldId id="370" r:id="rId4"/>
    <p:sldId id="371" r:id="rId5"/>
    <p:sldId id="347" r:id="rId6"/>
    <p:sldId id="293" r:id="rId7"/>
    <p:sldId id="372" r:id="rId8"/>
    <p:sldId id="295" r:id="rId9"/>
    <p:sldId id="362" r:id="rId10"/>
    <p:sldId id="349" r:id="rId11"/>
    <p:sldId id="350" r:id="rId12"/>
    <p:sldId id="325" r:id="rId13"/>
    <p:sldId id="381" r:id="rId14"/>
    <p:sldId id="292" r:id="rId15"/>
    <p:sldId id="384" r:id="rId16"/>
    <p:sldId id="327" r:id="rId17"/>
    <p:sldId id="328" r:id="rId18"/>
    <p:sldId id="330" r:id="rId19"/>
    <p:sldId id="342" r:id="rId20"/>
    <p:sldId id="374" r:id="rId21"/>
    <p:sldId id="385" r:id="rId22"/>
    <p:sldId id="376" r:id="rId23"/>
    <p:sldId id="377" r:id="rId24"/>
    <p:sldId id="297" r:id="rId25"/>
    <p:sldId id="346" r:id="rId26"/>
    <p:sldId id="383" r:id="rId27"/>
    <p:sldId id="369" r:id="rId28"/>
    <p:sldId id="366" r:id="rId29"/>
    <p:sldId id="363" r:id="rId30"/>
    <p:sldId id="364" r:id="rId31"/>
    <p:sldId id="379" r:id="rId32"/>
    <p:sldId id="382" r:id="rId33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CB50B"/>
    <a:srgbClr val="39AD0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556" autoAdjust="0"/>
    <p:restoredTop sz="94737" autoAdjust="0"/>
  </p:normalViewPr>
  <p:slideViewPr>
    <p:cSldViewPr>
      <p:cViewPr>
        <p:scale>
          <a:sx n="50" d="100"/>
          <a:sy n="50" d="100"/>
        </p:scale>
        <p:origin x="-1068" y="-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16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A0E57A-6355-4616-B87B-8C1096F2AB1F}" type="datetimeFigureOut">
              <a:rPr lang="it-IT" smtClean="0"/>
              <a:pPr/>
              <a:t>02/10/2017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724930-E26F-45EA-80F8-FD3DA0710B3D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A2F2F0-94AD-4679-B1AE-C31895524F0C}" type="datetimeFigureOut">
              <a:rPr lang="it-IT" smtClean="0"/>
              <a:pPr/>
              <a:t>02/10/2017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2AEACD-4B72-4260-9EAD-1EDC82D7B123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B8151-42B6-4D2B-99D8-FA1D6BC91402}" type="slidenum">
              <a:rPr lang="it-IT" smtClean="0"/>
              <a:pPr/>
              <a:t>3</a:t>
            </a:fld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2AEACD-4B72-4260-9EAD-1EDC82D7B123}" type="slidenum">
              <a:rPr lang="it-IT" smtClean="0"/>
              <a:pPr/>
              <a:t>30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F7FC0-2590-4E0F-8982-87642191DB03}" type="datetimeFigureOut">
              <a:rPr lang="it-IT" smtClean="0"/>
              <a:pPr/>
              <a:t>02/10/2017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CCC92-5C32-48E6-B978-5821BCBF246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F7FC0-2590-4E0F-8982-87642191DB03}" type="datetimeFigureOut">
              <a:rPr lang="it-IT" smtClean="0"/>
              <a:pPr/>
              <a:t>02/10/2017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CCC92-5C32-48E6-B978-5821BCBF246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F7FC0-2590-4E0F-8982-87642191DB03}" type="datetimeFigureOut">
              <a:rPr lang="it-IT" smtClean="0"/>
              <a:pPr/>
              <a:t>02/10/2017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CCC92-5C32-48E6-B978-5821BCBF246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F7FC0-2590-4E0F-8982-87642191DB03}" type="datetimeFigureOut">
              <a:rPr lang="it-IT" smtClean="0"/>
              <a:pPr/>
              <a:t>02/10/2017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CCC92-5C32-48E6-B978-5821BCBF246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F7FC0-2590-4E0F-8982-87642191DB03}" type="datetimeFigureOut">
              <a:rPr lang="it-IT" smtClean="0"/>
              <a:pPr/>
              <a:t>02/10/2017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CCC92-5C32-48E6-B978-5821BCBF246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F7FC0-2590-4E0F-8982-87642191DB03}" type="datetimeFigureOut">
              <a:rPr lang="it-IT" smtClean="0"/>
              <a:pPr/>
              <a:t>02/10/2017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CCC92-5C32-48E6-B978-5821BCBF246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F7FC0-2590-4E0F-8982-87642191DB03}" type="datetimeFigureOut">
              <a:rPr lang="it-IT" smtClean="0"/>
              <a:pPr/>
              <a:t>02/10/2017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CCC92-5C32-48E6-B978-5821BCBF246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F7FC0-2590-4E0F-8982-87642191DB03}" type="datetimeFigureOut">
              <a:rPr lang="it-IT" smtClean="0"/>
              <a:pPr/>
              <a:t>02/10/2017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CCC92-5C32-48E6-B978-5821BCBF246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F7FC0-2590-4E0F-8982-87642191DB03}" type="datetimeFigureOut">
              <a:rPr lang="it-IT" smtClean="0"/>
              <a:pPr/>
              <a:t>02/10/2017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CCC92-5C32-48E6-B978-5821BCBF246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F7FC0-2590-4E0F-8982-87642191DB03}" type="datetimeFigureOut">
              <a:rPr lang="it-IT" smtClean="0"/>
              <a:pPr/>
              <a:t>02/10/2017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CCC92-5C32-48E6-B978-5821BCBF246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F7FC0-2590-4E0F-8982-87642191DB03}" type="datetimeFigureOut">
              <a:rPr lang="it-IT" smtClean="0"/>
              <a:pPr/>
              <a:t>02/10/2017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CCC92-5C32-48E6-B978-5821BCBF246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3CB50B"/>
            </a:gs>
            <a:gs pos="0">
              <a:srgbClr val="39AD0B">
                <a:alpha val="75000"/>
              </a:srgb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8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3F7FC0-2590-4E0F-8982-87642191DB03}" type="datetimeFigureOut">
              <a:rPr lang="it-IT" smtClean="0"/>
              <a:pPr/>
              <a:t>02/10/2017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3CCC92-5C32-48E6-B978-5821BCBF246C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fao.org/docrep/018/i3347e/i3347e.pdf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astminutemarket.it/" TargetMode="External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enato.it/japp/bgt/showdoc/17/DOSSIER/969310/index.html" TargetMode="Externa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nea.it/it/Stampa/news/ambiente-giornata-mondiale-contro-lo-spreco-alimentare-il-decalogo-dellenea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827584" y="1452723"/>
            <a:ext cx="7560840" cy="4136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lnSpc>
                <a:spcPct val="190000"/>
              </a:lnSpc>
            </a:pPr>
            <a:r>
              <a:rPr lang="it-IT" sz="3200" b="1" dirty="0" smtClean="0">
                <a:solidFill>
                  <a:srgbClr val="002060"/>
                </a:solidFill>
                <a:latin typeface="Comic Sans MS" pitchFamily="66" charset="0"/>
              </a:rPr>
              <a:t>LO SPRECO ALIMENTARE E </a:t>
            </a:r>
          </a:p>
          <a:p>
            <a:pPr algn="ctr">
              <a:lnSpc>
                <a:spcPct val="190000"/>
              </a:lnSpc>
            </a:pPr>
            <a:r>
              <a:rPr lang="it-IT" sz="3200" b="1" dirty="0" smtClean="0">
                <a:solidFill>
                  <a:srgbClr val="002060"/>
                </a:solidFill>
                <a:latin typeface="Comic Sans MS" pitchFamily="66" charset="0"/>
              </a:rPr>
              <a:t>IL SUO IMPATTO AMBIENTALE </a:t>
            </a:r>
          </a:p>
          <a:p>
            <a:pPr algn="ctr">
              <a:lnSpc>
                <a:spcPct val="190000"/>
              </a:lnSpc>
            </a:pPr>
            <a:endParaRPr lang="it-IT" sz="2400" b="1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 algn="ctr">
              <a:lnSpc>
                <a:spcPct val="190000"/>
              </a:lnSpc>
            </a:pPr>
            <a:endParaRPr lang="it-IT" sz="2400" b="1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 algn="ctr">
              <a:lnSpc>
                <a:spcPts val="3000"/>
              </a:lnSpc>
            </a:pPr>
            <a:r>
              <a:rPr lang="it-IT" sz="2400" i="1" dirty="0" err="1" smtClean="0">
                <a:solidFill>
                  <a:srgbClr val="002060"/>
                </a:solidFill>
                <a:latin typeface="Comic Sans MS" pitchFamily="66" charset="0"/>
              </a:rPr>
              <a:t>Mariarosaria</a:t>
            </a:r>
            <a:r>
              <a:rPr lang="it-IT" sz="2400" i="1" dirty="0" smtClean="0">
                <a:solidFill>
                  <a:srgbClr val="002060"/>
                </a:solidFill>
                <a:latin typeface="Comic Sans MS" pitchFamily="66" charset="0"/>
              </a:rPr>
              <a:t> Vergara</a:t>
            </a:r>
          </a:p>
          <a:p>
            <a:pPr algn="ctr">
              <a:lnSpc>
                <a:spcPts val="3000"/>
              </a:lnSpc>
            </a:pPr>
            <a:r>
              <a:rPr lang="it-IT" sz="2200" i="1" dirty="0" smtClean="0">
                <a:solidFill>
                  <a:srgbClr val="002060"/>
                </a:solidFill>
                <a:latin typeface="Comic Sans MS" pitchFamily="66" charset="0"/>
              </a:rPr>
              <a:t>2 ottobre 2017</a:t>
            </a:r>
            <a:endParaRPr lang="it-IT" sz="2200" i="1" dirty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619672" y="1537915"/>
            <a:ext cx="583264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t-IT" sz="2400" b="1" dirty="0" smtClean="0">
                <a:solidFill>
                  <a:srgbClr val="002060"/>
                </a:solidFill>
                <a:latin typeface="Comic Sans MS" pitchFamily="66" charset="0"/>
              </a:rPr>
              <a:t>Perdite in PVS e sprechi in PI</a:t>
            </a:r>
          </a:p>
          <a:p>
            <a:pPr>
              <a:lnSpc>
                <a:spcPct val="150000"/>
              </a:lnSpc>
            </a:pPr>
            <a:endParaRPr lang="it-IT" b="1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>
              <a:lnSpc>
                <a:spcPct val="150000"/>
              </a:lnSpc>
            </a:pPr>
            <a:r>
              <a:rPr lang="it-IT" sz="2400" dirty="0" smtClean="0">
                <a:solidFill>
                  <a:srgbClr val="002060"/>
                </a:solidFill>
                <a:latin typeface="Comic Sans MS" pitchFamily="66" charset="0"/>
              </a:rPr>
              <a:t>PVS: </a:t>
            </a:r>
            <a:r>
              <a:rPr lang="it-IT" sz="2400" b="1" dirty="0" smtClean="0">
                <a:solidFill>
                  <a:srgbClr val="002060"/>
                </a:solidFill>
                <a:latin typeface="Comic Sans MS" pitchFamily="66" charset="0"/>
              </a:rPr>
              <a:t>perdite</a:t>
            </a:r>
            <a:r>
              <a:rPr lang="it-IT" sz="2400" dirty="0" smtClean="0">
                <a:solidFill>
                  <a:srgbClr val="002060"/>
                </a:solidFill>
                <a:latin typeface="Comic Sans MS" pitchFamily="66" charset="0"/>
              </a:rPr>
              <a:t> in fase post-raccolta: stoccaggio, lavorazione e trasporto</a:t>
            </a:r>
          </a:p>
          <a:p>
            <a:pPr>
              <a:lnSpc>
                <a:spcPct val="150000"/>
              </a:lnSpc>
            </a:pPr>
            <a:endParaRPr lang="it-IT" sz="1400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>
              <a:lnSpc>
                <a:spcPct val="150000"/>
              </a:lnSpc>
            </a:pPr>
            <a:r>
              <a:rPr lang="it-IT" sz="2400" dirty="0" smtClean="0">
                <a:solidFill>
                  <a:srgbClr val="002060"/>
                </a:solidFill>
                <a:latin typeface="Comic Sans MS" pitchFamily="66" charset="0"/>
              </a:rPr>
              <a:t>PI: </a:t>
            </a:r>
            <a:r>
              <a:rPr lang="it-IT" sz="2400" b="1" dirty="0" smtClean="0">
                <a:solidFill>
                  <a:srgbClr val="002060"/>
                </a:solidFill>
                <a:latin typeface="Comic Sans MS" pitchFamily="66" charset="0"/>
              </a:rPr>
              <a:t>sprechi</a:t>
            </a:r>
            <a:r>
              <a:rPr lang="it-IT" sz="2400" dirty="0" smtClean="0">
                <a:solidFill>
                  <a:srgbClr val="002060"/>
                </a:solidFill>
                <a:latin typeface="Comic Sans MS" pitchFamily="66" charset="0"/>
              </a:rPr>
              <a:t> a livello di vendita e consumi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3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422" y="4005064"/>
            <a:ext cx="3924207" cy="1934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AutoShape 4" descr="Risultati immagini per cassette frut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030" name="AutoShape 6" descr="Risultati immagini per cassette frut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1032" name="Picture 8" descr="http://www.arshalom.it/images/shop_products/ca-fv_auto_700x6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4043948"/>
            <a:ext cx="4032448" cy="1888050"/>
          </a:xfrm>
          <a:prstGeom prst="rect">
            <a:avLst/>
          </a:prstGeom>
          <a:noFill/>
        </p:spPr>
      </p:pic>
      <p:sp>
        <p:nvSpPr>
          <p:cNvPr id="7" name="CasellaDiTesto 6"/>
          <p:cNvSpPr txBox="1"/>
          <p:nvPr/>
        </p:nvSpPr>
        <p:spPr>
          <a:xfrm>
            <a:off x="781864" y="1039376"/>
            <a:ext cx="338437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200"/>
              </a:lnSpc>
            </a:pPr>
            <a:r>
              <a:rPr lang="it-IT" sz="2000" b="1" dirty="0" smtClean="0">
                <a:solidFill>
                  <a:srgbClr val="002060"/>
                </a:solidFill>
                <a:latin typeface="Comic Sans MS" pitchFamily="66" charset="0"/>
              </a:rPr>
              <a:t>Pakistan</a:t>
            </a:r>
          </a:p>
          <a:p>
            <a:pPr>
              <a:lnSpc>
                <a:spcPts val="3200"/>
              </a:lnSpc>
            </a:pPr>
            <a:r>
              <a:rPr lang="it-IT" sz="2000" dirty="0" smtClean="0">
                <a:solidFill>
                  <a:srgbClr val="002060"/>
                </a:solidFill>
                <a:latin typeface="Comic Sans MS" pitchFamily="66" charset="0"/>
              </a:rPr>
              <a:t>In post-raccolta 10-40% perdite di grano (muffa)</a:t>
            </a:r>
          </a:p>
          <a:p>
            <a:pPr>
              <a:lnSpc>
                <a:spcPts val="3200"/>
              </a:lnSpc>
            </a:pPr>
            <a:r>
              <a:rPr lang="it-IT" sz="2000" dirty="0" smtClean="0">
                <a:solidFill>
                  <a:srgbClr val="002060"/>
                </a:solidFill>
                <a:latin typeface="Comic Sans MS" pitchFamily="66" charset="0"/>
              </a:rPr>
              <a:t>Basterebbero piccoli silos!</a:t>
            </a:r>
          </a:p>
          <a:p>
            <a:endParaRPr lang="it-IT" sz="800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>
              <a:lnSpc>
                <a:spcPts val="3200"/>
              </a:lnSpc>
            </a:pPr>
            <a:r>
              <a:rPr lang="it-IT" sz="2000" dirty="0" smtClean="0">
                <a:solidFill>
                  <a:srgbClr val="002060"/>
                </a:solidFill>
                <a:latin typeface="Comic Sans MS" pitchFamily="66" charset="0"/>
              </a:rPr>
              <a:t>Perdite di prodotti caseari e carne (caldo)</a:t>
            </a:r>
            <a:endParaRPr lang="it-IT" sz="20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4788024" y="1340768"/>
            <a:ext cx="3744416" cy="2144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200"/>
              </a:lnSpc>
            </a:pPr>
            <a:r>
              <a:rPr lang="it-IT" sz="2000" b="1" dirty="0" smtClean="0">
                <a:solidFill>
                  <a:srgbClr val="002060"/>
                </a:solidFill>
                <a:latin typeface="Comic Sans MS" pitchFamily="66" charset="0"/>
              </a:rPr>
              <a:t>Sri Lanka</a:t>
            </a:r>
          </a:p>
          <a:p>
            <a:pPr>
              <a:lnSpc>
                <a:spcPts val="3200"/>
              </a:lnSpc>
            </a:pPr>
            <a:r>
              <a:rPr lang="it-IT" sz="2000" dirty="0" smtClean="0">
                <a:solidFill>
                  <a:srgbClr val="002060"/>
                </a:solidFill>
                <a:latin typeface="Comic Sans MS" pitchFamily="66" charset="0"/>
              </a:rPr>
              <a:t>Frutta e verdura raccolta</a:t>
            </a:r>
          </a:p>
          <a:p>
            <a:pPr>
              <a:lnSpc>
                <a:spcPts val="3200"/>
              </a:lnSpc>
            </a:pPr>
            <a:r>
              <a:rPr lang="it-IT" sz="2000" dirty="0" smtClean="0">
                <a:solidFill>
                  <a:srgbClr val="002060"/>
                </a:solidFill>
                <a:latin typeface="Comic Sans MS" pitchFamily="66" charset="0"/>
              </a:rPr>
              <a:t>75% di perdite evitabili </a:t>
            </a:r>
          </a:p>
          <a:p>
            <a:pPr>
              <a:lnSpc>
                <a:spcPts val="3200"/>
              </a:lnSpc>
            </a:pPr>
            <a:r>
              <a:rPr lang="it-IT" sz="2000" dirty="0" smtClean="0">
                <a:solidFill>
                  <a:srgbClr val="002060"/>
                </a:solidFill>
                <a:latin typeface="Comic Sans MS" pitchFamily="66" charset="0"/>
              </a:rPr>
              <a:t>con cassette di legno/plastica </a:t>
            </a:r>
          </a:p>
          <a:p>
            <a:pPr>
              <a:lnSpc>
                <a:spcPts val="3200"/>
              </a:lnSpc>
            </a:pPr>
            <a:r>
              <a:rPr lang="it-IT" sz="2000" dirty="0" smtClean="0">
                <a:solidFill>
                  <a:srgbClr val="002060"/>
                </a:solidFill>
                <a:latin typeface="Comic Sans MS" pitchFamily="66" charset="0"/>
              </a:rPr>
              <a:t>per stoccaggio e trasporto</a:t>
            </a:r>
            <a:endParaRPr lang="it-IT" sz="20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3036971" y="6451962"/>
            <a:ext cx="60452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i="1" dirty="0" smtClean="0">
                <a:latin typeface="Comic Sans MS" pitchFamily="66" charset="0"/>
              </a:rPr>
              <a:t>Stuart T. “</a:t>
            </a:r>
            <a:r>
              <a:rPr lang="it-IT" sz="1600" i="1" dirty="0" err="1" smtClean="0">
                <a:latin typeface="Comic Sans MS" pitchFamily="66" charset="0"/>
              </a:rPr>
              <a:t>Waste</a:t>
            </a:r>
            <a:r>
              <a:rPr lang="it-IT" sz="1600" i="1" dirty="0" smtClean="0">
                <a:latin typeface="Comic Sans MS" pitchFamily="66" charset="0"/>
              </a:rPr>
              <a:t>: </a:t>
            </a:r>
            <a:r>
              <a:rPr lang="it-IT" sz="1600" i="1" dirty="0" err="1" smtClean="0">
                <a:latin typeface="Comic Sans MS" pitchFamily="66" charset="0"/>
              </a:rPr>
              <a:t>uncovering</a:t>
            </a:r>
            <a:r>
              <a:rPr lang="it-IT" sz="1600" i="1" dirty="0" smtClean="0">
                <a:latin typeface="Comic Sans MS" pitchFamily="66" charset="0"/>
              </a:rPr>
              <a:t> the global </a:t>
            </a:r>
            <a:r>
              <a:rPr lang="it-IT" sz="1600" i="1" dirty="0" err="1" smtClean="0">
                <a:latin typeface="Comic Sans MS" pitchFamily="66" charset="0"/>
              </a:rPr>
              <a:t>food</a:t>
            </a:r>
            <a:r>
              <a:rPr lang="it-IT" sz="1600" i="1" dirty="0" smtClean="0">
                <a:latin typeface="Comic Sans MS" pitchFamily="66" charset="0"/>
              </a:rPr>
              <a:t> </a:t>
            </a:r>
            <a:r>
              <a:rPr lang="it-IT" sz="1600" i="1" dirty="0" err="1" smtClean="0">
                <a:latin typeface="Comic Sans MS" pitchFamily="66" charset="0"/>
              </a:rPr>
              <a:t>scandal</a:t>
            </a:r>
            <a:r>
              <a:rPr lang="it-IT" sz="1600" i="1" dirty="0" smtClean="0">
                <a:latin typeface="Comic Sans MS" pitchFamily="66" charset="0"/>
              </a:rPr>
              <a:t>” (2009)</a:t>
            </a:r>
            <a:endParaRPr lang="it-IT" sz="1600" i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085521" y="1818852"/>
            <a:ext cx="4948791" cy="1963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lnSpc>
                <a:spcPct val="190000"/>
              </a:lnSpc>
            </a:pPr>
            <a:r>
              <a:rPr lang="it-IT" sz="3200" b="1" dirty="0" smtClean="0">
                <a:solidFill>
                  <a:srgbClr val="002060"/>
                </a:solidFill>
                <a:latin typeface="Comic Sans MS" pitchFamily="66" charset="0"/>
              </a:rPr>
              <a:t>Impatto ambientale </a:t>
            </a:r>
          </a:p>
          <a:p>
            <a:pPr algn="ctr">
              <a:lnSpc>
                <a:spcPct val="190000"/>
              </a:lnSpc>
            </a:pPr>
            <a:r>
              <a:rPr lang="it-IT" sz="3200" b="1" dirty="0" smtClean="0">
                <a:solidFill>
                  <a:srgbClr val="002060"/>
                </a:solidFill>
                <a:latin typeface="Comic Sans MS" pitchFamily="66" charset="0"/>
              </a:rPr>
              <a:t>dello Spreco Alimentare</a:t>
            </a:r>
            <a:endParaRPr lang="it-IT" sz="32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899592" y="1706032"/>
            <a:ext cx="727280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t-IT" sz="2400" b="1" dirty="0" smtClean="0">
                <a:solidFill>
                  <a:srgbClr val="002060"/>
                </a:solidFill>
                <a:latin typeface="Comic Sans MS" pitchFamily="66" charset="0"/>
                <a:cs typeface="Arial" pitchFamily="34" charset="0"/>
              </a:rPr>
              <a:t>2013 anno europeo contro lo spreco alimentare</a:t>
            </a:r>
          </a:p>
          <a:p>
            <a:pPr algn="ctr">
              <a:lnSpc>
                <a:spcPct val="150000"/>
              </a:lnSpc>
            </a:pPr>
            <a:endParaRPr lang="it-IT" sz="2400" b="1" dirty="0" smtClean="0">
              <a:solidFill>
                <a:srgbClr val="002060"/>
              </a:solidFill>
              <a:latin typeface="Comic Sans MS" pitchFamily="66" charset="0"/>
              <a:cs typeface="Arial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it-IT" sz="2400" dirty="0" smtClean="0">
                <a:solidFill>
                  <a:srgbClr val="002060"/>
                </a:solidFill>
                <a:latin typeface="Comic Sans MS" pitchFamily="66" charset="0"/>
                <a:cs typeface="Arial" pitchFamily="34" charset="0"/>
              </a:rPr>
              <a:t>Monitoraggio delle ricadute sull’ambiente</a:t>
            </a:r>
          </a:p>
          <a:p>
            <a:pPr algn="ctr">
              <a:lnSpc>
                <a:spcPct val="150000"/>
              </a:lnSpc>
            </a:pPr>
            <a:r>
              <a:rPr lang="it-IT" sz="2400" dirty="0" smtClean="0">
                <a:solidFill>
                  <a:srgbClr val="002060"/>
                </a:solidFill>
                <a:latin typeface="Comic Sans MS" pitchFamily="66" charset="0"/>
                <a:cs typeface="Arial" pitchFamily="34" charset="0"/>
              </a:rPr>
              <a:t>Es.  FAO e WWF</a:t>
            </a:r>
            <a:endParaRPr lang="it-IT" sz="2400" dirty="0">
              <a:solidFill>
                <a:srgbClr val="002060"/>
              </a:solidFill>
              <a:latin typeface="Comic Sans MS" pitchFamily="66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190757" y="736828"/>
            <a:ext cx="6700055" cy="110799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Gli sprechi alimentari gravano sul clima, sulle risorse idriche, sul suolo e sulla biodiversità  (FAO 2013)</a:t>
            </a:r>
            <a:endParaRPr kumimoji="0" lang="it-IT" sz="2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omic Sans MS" pitchFamily="66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1115616" y="2395478"/>
            <a:ext cx="7200800" cy="297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Ogni anno il cibo prodotto e non consumato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9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it-IT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 sperpera 250 km</a:t>
            </a:r>
            <a:r>
              <a:rPr kumimoji="0" lang="it-IT" sz="2000" b="0" i="0" u="none" strike="noStrike" cap="none" normalizeH="0" baseline="30000" dirty="0" smtClean="0">
                <a:ln>
                  <a:noFill/>
                </a:ln>
                <a:solidFill>
                  <a:srgbClr val="00206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3</a:t>
            </a:r>
            <a:r>
              <a:rPr kumimoji="0" lang="it-IT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di </a:t>
            </a:r>
            <a:r>
              <a:rPr kumimoji="0" lang="it-IT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acqua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endParaRPr kumimoji="0" lang="it-IT" sz="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omic Sans MS" pitchFamily="66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it-IT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 utilizza 1,4 </a:t>
            </a:r>
            <a:r>
              <a:rPr kumimoji="0" lang="it-IT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mld</a:t>
            </a:r>
            <a:r>
              <a:rPr kumimoji="0" lang="it-IT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di ettari di </a:t>
            </a:r>
            <a:r>
              <a:rPr kumimoji="0" lang="it-IT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terreno</a:t>
            </a:r>
            <a:r>
              <a:rPr kumimoji="0" lang="it-IT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(quasi 30% della superficie agricola mondiale)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endParaRPr kumimoji="0" lang="it-IT" sz="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omic Sans MS" pitchFamily="66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kumimoji="0" lang="it-IT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 produce 3,3 </a:t>
            </a:r>
            <a:r>
              <a:rPr kumimoji="0" lang="it-IT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mld</a:t>
            </a:r>
            <a:r>
              <a:rPr kumimoji="0" lang="it-IT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it-IT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tonn</a:t>
            </a:r>
            <a:r>
              <a:rPr kumimoji="0" lang="it-IT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. </a:t>
            </a:r>
            <a:r>
              <a:rPr kumimoji="0" lang="it-IT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GHG</a:t>
            </a:r>
            <a:r>
              <a:rPr kumimoji="0" lang="it-IT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(</a:t>
            </a:r>
            <a:r>
              <a:rPr lang="it-IT" sz="2000" dirty="0" err="1" smtClean="0">
                <a:solidFill>
                  <a:srgbClr val="002060"/>
                </a:solidFill>
                <a:latin typeface="Comic Sans MS" pitchFamily="66" charset="0"/>
              </a:rPr>
              <a:t>greenhouse</a:t>
            </a:r>
            <a:r>
              <a:rPr lang="it-IT" sz="2000" dirty="0" smtClean="0">
                <a:solidFill>
                  <a:srgbClr val="002060"/>
                </a:solidFill>
                <a:latin typeface="Comic Sans MS" pitchFamily="66" charset="0"/>
              </a:rPr>
              <a:t> gas o gas serra)</a:t>
            </a:r>
            <a:endParaRPr lang="it-IT" sz="2000" dirty="0" smtClean="0">
              <a:solidFill>
                <a:srgbClr val="002060"/>
              </a:solidFill>
              <a:latin typeface="Comic Sans MS" pitchFamily="66" charset="0"/>
              <a:ea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1020748" y="620688"/>
            <a:ext cx="7056784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t-IT" sz="2400" b="1" dirty="0" smtClean="0">
                <a:solidFill>
                  <a:srgbClr val="002060"/>
                </a:solidFill>
                <a:latin typeface="Comic Sans MS" pitchFamily="66" charset="0"/>
              </a:rPr>
              <a:t>FAO 2013  </a:t>
            </a:r>
            <a:r>
              <a:rPr lang="it-IT" sz="2400" b="1" dirty="0" err="1" smtClean="0">
                <a:solidFill>
                  <a:srgbClr val="002060"/>
                </a:solidFill>
                <a:latin typeface="Comic Sans MS" pitchFamily="66" charset="0"/>
              </a:rPr>
              <a:t>Food</a:t>
            </a:r>
            <a:r>
              <a:rPr lang="it-IT" sz="2400" b="1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it-IT" sz="2400" b="1" dirty="0" err="1" smtClean="0">
                <a:solidFill>
                  <a:srgbClr val="002060"/>
                </a:solidFill>
                <a:latin typeface="Comic Sans MS" pitchFamily="66" charset="0"/>
              </a:rPr>
              <a:t>Wastage</a:t>
            </a:r>
            <a:r>
              <a:rPr lang="it-IT" sz="2400" b="1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it-IT" sz="2400" b="1" dirty="0" err="1" smtClean="0">
                <a:solidFill>
                  <a:srgbClr val="002060"/>
                </a:solidFill>
                <a:latin typeface="Comic Sans MS" pitchFamily="66" charset="0"/>
              </a:rPr>
              <a:t>Footprints</a:t>
            </a:r>
            <a:endParaRPr lang="it-IT" sz="2400" b="1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>
              <a:lnSpc>
                <a:spcPct val="150000"/>
              </a:lnSpc>
            </a:pPr>
            <a:endParaRPr lang="it-IT" sz="800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 algn="ctr"/>
            <a:r>
              <a:rPr lang="it-IT" sz="2200" dirty="0" smtClean="0">
                <a:solidFill>
                  <a:srgbClr val="002060"/>
                </a:solidFill>
                <a:latin typeface="Comic Sans MS" pitchFamily="66" charset="0"/>
              </a:rPr>
              <a:t>per quantificare l’impatto del cibo prodotto e non mangiato sull’ambiente</a:t>
            </a:r>
            <a:endParaRPr lang="it-IT" sz="2200" dirty="0" smtClean="0">
              <a:solidFill>
                <a:srgbClr val="002060"/>
              </a:solidFill>
              <a:latin typeface="Comic Sans MS" pitchFamily="66" charset="0"/>
              <a:ea typeface="Times New Roman" pitchFamily="18" charset="0"/>
              <a:cs typeface="Arial" pitchFamily="34" charset="0"/>
            </a:endParaRPr>
          </a:p>
        </p:txBody>
      </p:sp>
      <p:grpSp>
        <p:nvGrpSpPr>
          <p:cNvPr id="2" name="Gruppo 6"/>
          <p:cNvGrpSpPr/>
          <p:nvPr/>
        </p:nvGrpSpPr>
        <p:grpSpPr>
          <a:xfrm>
            <a:off x="1308780" y="2492896"/>
            <a:ext cx="6480720" cy="3440494"/>
            <a:chOff x="827584" y="836712"/>
            <a:chExt cx="7272809" cy="5220816"/>
          </a:xfrm>
        </p:grpSpPr>
        <p:pic>
          <p:nvPicPr>
            <p:cNvPr id="8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27584" y="3212976"/>
              <a:ext cx="7272808" cy="28445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27585" y="836712"/>
              <a:ext cx="7272808" cy="2400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Rettangolo 6"/>
          <p:cNvSpPr/>
          <p:nvPr/>
        </p:nvSpPr>
        <p:spPr>
          <a:xfrm>
            <a:off x="3179440" y="6472386"/>
            <a:ext cx="60730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1600" i="1" dirty="0" err="1" smtClean="0">
                <a:solidFill>
                  <a:srgbClr val="002060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  <a:hlinkClick r:id="rId4"/>
              </a:rPr>
              <a:t>Food</a:t>
            </a:r>
            <a:r>
              <a:rPr lang="it-IT" sz="1600" i="1" dirty="0" smtClean="0">
                <a:solidFill>
                  <a:srgbClr val="002060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  <a:hlinkClick r:id="rId4"/>
              </a:rPr>
              <a:t> </a:t>
            </a:r>
            <a:r>
              <a:rPr lang="it-IT" sz="1600" i="1" dirty="0" err="1" smtClean="0">
                <a:solidFill>
                  <a:srgbClr val="002060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  <a:hlinkClick r:id="rId4"/>
              </a:rPr>
              <a:t>Wastage</a:t>
            </a:r>
            <a:r>
              <a:rPr lang="it-IT" sz="1600" i="1" dirty="0" smtClean="0">
                <a:solidFill>
                  <a:srgbClr val="002060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  <a:hlinkClick r:id="rId4"/>
              </a:rPr>
              <a:t> </a:t>
            </a:r>
            <a:r>
              <a:rPr lang="it-IT" sz="1600" i="1" dirty="0" err="1" smtClean="0">
                <a:solidFill>
                  <a:srgbClr val="002060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  <a:hlinkClick r:id="rId4"/>
              </a:rPr>
              <a:t>Footprint</a:t>
            </a:r>
            <a:r>
              <a:rPr lang="it-IT" sz="1600" i="1" dirty="0" smtClean="0">
                <a:solidFill>
                  <a:srgbClr val="002060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  <a:hlinkClick r:id="rId4"/>
              </a:rPr>
              <a:t>: </a:t>
            </a:r>
            <a:r>
              <a:rPr lang="it-IT" sz="1600" i="1" dirty="0" err="1" smtClean="0">
                <a:solidFill>
                  <a:srgbClr val="002060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  <a:hlinkClick r:id="rId4"/>
              </a:rPr>
              <a:t>Impacts</a:t>
            </a:r>
            <a:r>
              <a:rPr lang="it-IT" sz="1600" i="1" dirty="0" smtClean="0">
                <a:solidFill>
                  <a:srgbClr val="002060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  <a:hlinkClick r:id="rId4"/>
              </a:rPr>
              <a:t> on </a:t>
            </a:r>
            <a:r>
              <a:rPr lang="it-IT" sz="1600" i="1" dirty="0" err="1" smtClean="0">
                <a:solidFill>
                  <a:srgbClr val="002060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  <a:hlinkClick r:id="rId4"/>
              </a:rPr>
              <a:t>Natural</a:t>
            </a:r>
            <a:r>
              <a:rPr lang="it-IT" sz="1600" i="1" dirty="0" smtClean="0">
                <a:solidFill>
                  <a:srgbClr val="002060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  <a:hlinkClick r:id="rId4"/>
              </a:rPr>
              <a:t> </a:t>
            </a:r>
            <a:r>
              <a:rPr lang="it-IT" sz="1600" i="1" dirty="0" err="1" smtClean="0">
                <a:solidFill>
                  <a:srgbClr val="002060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  <a:hlinkClick r:id="rId4"/>
              </a:rPr>
              <a:t>Resources</a:t>
            </a:r>
            <a:r>
              <a:rPr lang="it-IT" sz="1600" dirty="0" smtClean="0">
                <a:solidFill>
                  <a:srgbClr val="002060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  <a:hlinkClick r:id="rId4"/>
              </a:rPr>
              <a:t> </a:t>
            </a:r>
            <a:endParaRPr lang="it-IT" sz="1600" dirty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5933" y="138674"/>
            <a:ext cx="4660323" cy="657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403648" y="1284724"/>
            <a:ext cx="6408712" cy="40164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t-IT" sz="2200" b="1" dirty="0" smtClean="0">
                <a:solidFill>
                  <a:srgbClr val="002060"/>
                </a:solidFill>
                <a:latin typeface="Comic Sans MS" pitchFamily="66" charset="0"/>
              </a:rPr>
              <a:t>Fattore P</a:t>
            </a:r>
            <a:r>
              <a:rPr lang="it-IT" sz="2200" dirty="0" smtClean="0">
                <a:solidFill>
                  <a:srgbClr val="002060"/>
                </a:solidFill>
                <a:latin typeface="Comic Sans MS" pitchFamily="66" charset="0"/>
              </a:rPr>
              <a:t> (</a:t>
            </a:r>
            <a:r>
              <a:rPr lang="it-IT" sz="2200" b="1" i="1" dirty="0" smtClean="0">
                <a:solidFill>
                  <a:srgbClr val="002060"/>
                </a:solidFill>
                <a:latin typeface="Comic Sans MS" pitchFamily="66" charset="0"/>
              </a:rPr>
              <a:t>Popolazione</a:t>
            </a:r>
            <a:r>
              <a:rPr lang="it-IT" sz="2200" dirty="0" smtClean="0">
                <a:solidFill>
                  <a:srgbClr val="002060"/>
                </a:solidFill>
                <a:latin typeface="Comic Sans MS" pitchFamily="66" charset="0"/>
              </a:rPr>
              <a:t>) in costante aumento</a:t>
            </a:r>
          </a:p>
          <a:p>
            <a:pPr>
              <a:lnSpc>
                <a:spcPct val="150000"/>
              </a:lnSpc>
            </a:pPr>
            <a:r>
              <a:rPr lang="it-IT" sz="2200" dirty="0" smtClean="0">
                <a:solidFill>
                  <a:srgbClr val="002060"/>
                </a:solidFill>
                <a:latin typeface="Comic Sans MS" pitchFamily="66" charset="0"/>
              </a:rPr>
              <a:t>attualmente 7 </a:t>
            </a:r>
            <a:r>
              <a:rPr lang="it-IT" sz="2200" dirty="0" err="1" smtClean="0">
                <a:solidFill>
                  <a:srgbClr val="002060"/>
                </a:solidFill>
                <a:latin typeface="Comic Sans MS" pitchFamily="66" charset="0"/>
              </a:rPr>
              <a:t>mld</a:t>
            </a:r>
            <a:r>
              <a:rPr lang="it-IT" sz="2200" dirty="0" smtClean="0">
                <a:solidFill>
                  <a:srgbClr val="002060"/>
                </a:solidFill>
                <a:latin typeface="Comic Sans MS" pitchFamily="66" charset="0"/>
              </a:rPr>
              <a:t> di abitanti</a:t>
            </a:r>
          </a:p>
          <a:p>
            <a:pPr>
              <a:lnSpc>
                <a:spcPct val="150000"/>
              </a:lnSpc>
            </a:pPr>
            <a:r>
              <a:rPr lang="it-IT" sz="2200" dirty="0" smtClean="0">
                <a:solidFill>
                  <a:srgbClr val="002060"/>
                </a:solidFill>
                <a:latin typeface="Comic Sans MS" pitchFamily="66" charset="0"/>
              </a:rPr>
              <a:t>nel 2050 oltre 9 </a:t>
            </a:r>
            <a:r>
              <a:rPr lang="it-IT" sz="2200" dirty="0" err="1" smtClean="0">
                <a:solidFill>
                  <a:srgbClr val="002060"/>
                </a:solidFill>
                <a:latin typeface="Comic Sans MS" pitchFamily="66" charset="0"/>
              </a:rPr>
              <a:t>mld</a:t>
            </a:r>
            <a:r>
              <a:rPr lang="it-IT" sz="2200" dirty="0" smtClean="0">
                <a:solidFill>
                  <a:srgbClr val="002060"/>
                </a:solidFill>
                <a:latin typeface="Comic Sans MS" pitchFamily="66" charset="0"/>
              </a:rPr>
              <a:t>  - 10 </a:t>
            </a:r>
            <a:r>
              <a:rPr lang="it-IT" sz="2200" dirty="0" err="1" smtClean="0">
                <a:solidFill>
                  <a:srgbClr val="002060"/>
                </a:solidFill>
                <a:latin typeface="Comic Sans MS" pitchFamily="66" charset="0"/>
              </a:rPr>
              <a:t>mld</a:t>
            </a:r>
            <a:r>
              <a:rPr lang="it-IT" sz="2200" dirty="0" smtClean="0">
                <a:solidFill>
                  <a:srgbClr val="002060"/>
                </a:solidFill>
                <a:latin typeface="Comic Sans MS" pitchFamily="66" charset="0"/>
              </a:rPr>
              <a:t> a fine secolo</a:t>
            </a:r>
          </a:p>
          <a:p>
            <a:pPr>
              <a:lnSpc>
                <a:spcPct val="150000"/>
              </a:lnSpc>
            </a:pPr>
            <a:r>
              <a:rPr lang="it-IT" sz="2200" dirty="0" smtClean="0">
                <a:solidFill>
                  <a:srgbClr val="002060"/>
                </a:solidFill>
                <a:latin typeface="Comic Sans MS" pitchFamily="66" charset="0"/>
              </a:rPr>
              <a:t>Sfida: produrre di più con meno risorse</a:t>
            </a:r>
          </a:p>
          <a:p>
            <a:pPr>
              <a:lnSpc>
                <a:spcPct val="150000"/>
              </a:lnSpc>
            </a:pPr>
            <a:endParaRPr lang="it-IT" sz="1600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>
              <a:lnSpc>
                <a:spcPct val="150000"/>
              </a:lnSpc>
            </a:pPr>
            <a:r>
              <a:rPr lang="it-IT" sz="2200" dirty="0" smtClean="0">
                <a:solidFill>
                  <a:srgbClr val="002060"/>
                </a:solidFill>
                <a:latin typeface="Comic Sans MS" pitchFamily="66" charset="0"/>
              </a:rPr>
              <a:t>Il sistema agro-alimentare moderno presuppone illimitata disponibilità di </a:t>
            </a:r>
            <a:r>
              <a:rPr lang="it-IT" sz="2200" b="1" dirty="0" smtClean="0">
                <a:solidFill>
                  <a:srgbClr val="002060"/>
                </a:solidFill>
                <a:latin typeface="Comic Sans MS" pitchFamily="66" charset="0"/>
              </a:rPr>
              <a:t>risorse naturali</a:t>
            </a:r>
            <a:endParaRPr lang="it-IT" sz="2200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>
              <a:lnSpc>
                <a:spcPct val="150000"/>
              </a:lnSpc>
            </a:pPr>
            <a:r>
              <a:rPr lang="it-IT" sz="2200" dirty="0" smtClean="0">
                <a:solidFill>
                  <a:srgbClr val="002060"/>
                </a:solidFill>
                <a:latin typeface="Comic Sans MS" pitchFamily="66" charset="0"/>
              </a:rPr>
              <a:t>Nuovo modello socioeconomico sostenibile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157144" y="1094541"/>
            <a:ext cx="6943248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it-IT" sz="2200" b="1" dirty="0" smtClean="0">
                <a:solidFill>
                  <a:srgbClr val="002060"/>
                </a:solidFill>
                <a:latin typeface="Comic Sans MS" pitchFamily="66" charset="0"/>
              </a:rPr>
              <a:t>Uso dell’acqua </a:t>
            </a:r>
          </a:p>
          <a:p>
            <a:pPr>
              <a:lnSpc>
                <a:spcPct val="150000"/>
              </a:lnSpc>
            </a:pPr>
            <a:r>
              <a:rPr lang="it-IT" sz="2200" dirty="0" smtClean="0">
                <a:solidFill>
                  <a:srgbClr val="002060"/>
                </a:solidFill>
                <a:latin typeface="Comic Sans MS" pitchFamily="66" charset="0"/>
              </a:rPr>
              <a:t>60-80%  usata per irrigazione </a:t>
            </a:r>
          </a:p>
          <a:p>
            <a:pPr>
              <a:lnSpc>
                <a:spcPct val="150000"/>
              </a:lnSpc>
            </a:pPr>
            <a:endParaRPr lang="it-IT" sz="900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>
              <a:lnSpc>
                <a:spcPct val="150000"/>
              </a:lnSpc>
            </a:pPr>
            <a:r>
              <a:rPr lang="it-IT" sz="2200" b="1" dirty="0" smtClean="0">
                <a:solidFill>
                  <a:srgbClr val="002060"/>
                </a:solidFill>
                <a:latin typeface="Comic Sans MS" pitchFamily="66" charset="0"/>
              </a:rPr>
              <a:t>Uso del suolo</a:t>
            </a:r>
          </a:p>
          <a:p>
            <a:pPr>
              <a:lnSpc>
                <a:spcPct val="150000"/>
              </a:lnSpc>
            </a:pPr>
            <a:r>
              <a:rPr lang="it-IT" sz="2200" dirty="0" smtClean="0">
                <a:solidFill>
                  <a:srgbClr val="002060"/>
                </a:solidFill>
                <a:latin typeface="Comic Sans MS" pitchFamily="66" charset="0"/>
              </a:rPr>
              <a:t>Coltivate 38% di terre emerse</a:t>
            </a:r>
          </a:p>
          <a:p>
            <a:pPr>
              <a:lnSpc>
                <a:spcPct val="150000"/>
              </a:lnSpc>
            </a:pPr>
            <a:endParaRPr lang="it-IT" sz="900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 lvl="0">
              <a:lnSpc>
                <a:spcPct val="150000"/>
              </a:lnSpc>
            </a:pPr>
            <a:r>
              <a:rPr lang="it-IT" sz="2200" b="1" dirty="0" smtClean="0">
                <a:solidFill>
                  <a:srgbClr val="002060"/>
                </a:solidFill>
                <a:latin typeface="Comic Sans MS" pitchFamily="66" charset="0"/>
              </a:rPr>
              <a:t>Emissione di gas serra</a:t>
            </a:r>
          </a:p>
          <a:p>
            <a:pPr lvl="0">
              <a:lnSpc>
                <a:spcPct val="150000"/>
              </a:lnSpc>
            </a:pPr>
            <a:r>
              <a:rPr lang="it-IT" sz="2200" dirty="0" smtClean="0">
                <a:solidFill>
                  <a:srgbClr val="002060"/>
                </a:solidFill>
                <a:latin typeface="Comic Sans MS" pitchFamily="66" charset="0"/>
              </a:rPr>
              <a:t>35% di emissioni CO</a:t>
            </a:r>
            <a:r>
              <a:rPr lang="it-IT" sz="2200" baseline="-25000" dirty="0" smtClean="0">
                <a:solidFill>
                  <a:srgbClr val="002060"/>
                </a:solidFill>
                <a:latin typeface="Comic Sans MS" pitchFamily="66" charset="0"/>
              </a:rPr>
              <a:t>2</a:t>
            </a:r>
            <a:r>
              <a:rPr lang="it-IT" sz="2200" dirty="0" smtClean="0">
                <a:solidFill>
                  <a:srgbClr val="002060"/>
                </a:solidFill>
                <a:latin typeface="Comic Sans MS" pitchFamily="66" charset="0"/>
              </a:rPr>
              <a:t>  per l'agricoltura</a:t>
            </a:r>
          </a:p>
          <a:p>
            <a:pPr lvl="0">
              <a:lnSpc>
                <a:spcPct val="150000"/>
              </a:lnSpc>
            </a:pPr>
            <a:r>
              <a:rPr lang="it-IT" sz="2200" dirty="0" smtClean="0">
                <a:solidFill>
                  <a:srgbClr val="002060"/>
                </a:solidFill>
                <a:latin typeface="Comic Sans MS" pitchFamily="66" charset="0"/>
              </a:rPr>
              <a:t>metano (bovini) e protossido di azoto (fertilizzanti)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013791" y="1171342"/>
            <a:ext cx="7128792" cy="39090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t-IT" sz="2400" dirty="0" smtClean="0">
                <a:solidFill>
                  <a:srgbClr val="002060"/>
                </a:solidFill>
                <a:latin typeface="Comic Sans MS" pitchFamily="66" charset="0"/>
              </a:rPr>
              <a:t>L’impatto ambientale di un alimento finito in discarica va calcolato considerando tutto il suo ciclo di vita</a:t>
            </a:r>
          </a:p>
          <a:p>
            <a:pPr>
              <a:lnSpc>
                <a:spcPct val="150000"/>
              </a:lnSpc>
            </a:pPr>
            <a:endParaRPr lang="it-IT" sz="1600" b="1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>
              <a:lnSpc>
                <a:spcPct val="150000"/>
              </a:lnSpc>
            </a:pPr>
            <a:r>
              <a:rPr lang="it-IT" sz="2400" b="1" dirty="0" smtClean="0">
                <a:solidFill>
                  <a:srgbClr val="002060"/>
                </a:solidFill>
                <a:latin typeface="Comic Sans MS" pitchFamily="66" charset="0"/>
              </a:rPr>
              <a:t>3 indicatori</a:t>
            </a:r>
            <a:r>
              <a:rPr lang="it-IT" sz="2400" dirty="0" smtClean="0">
                <a:solidFill>
                  <a:srgbClr val="002060"/>
                </a:solidFill>
                <a:latin typeface="Comic Sans MS" pitchFamily="66" charset="0"/>
              </a:rPr>
              <a:t> combinati rappresentativi del consumo di risorse (</a:t>
            </a:r>
            <a:r>
              <a:rPr lang="it-IT" sz="2400" b="1" dirty="0" smtClean="0">
                <a:solidFill>
                  <a:srgbClr val="002060"/>
                </a:solidFill>
                <a:latin typeface="Comic Sans MS" pitchFamily="66" charset="0"/>
              </a:rPr>
              <a:t>terra</a:t>
            </a:r>
            <a:r>
              <a:rPr lang="it-IT" sz="2400" dirty="0" smtClean="0">
                <a:solidFill>
                  <a:srgbClr val="002060"/>
                </a:solidFill>
                <a:latin typeface="Comic Sans MS" pitchFamily="66" charset="0"/>
              </a:rPr>
              <a:t>, </a:t>
            </a:r>
            <a:r>
              <a:rPr lang="it-IT" sz="2400" b="1" dirty="0" smtClean="0">
                <a:solidFill>
                  <a:srgbClr val="002060"/>
                </a:solidFill>
                <a:latin typeface="Comic Sans MS" pitchFamily="66" charset="0"/>
              </a:rPr>
              <a:t>acqua</a:t>
            </a:r>
            <a:r>
              <a:rPr lang="it-IT" sz="2400" dirty="0" smtClean="0">
                <a:solidFill>
                  <a:srgbClr val="002060"/>
                </a:solidFill>
                <a:latin typeface="Comic Sans MS" pitchFamily="66" charset="0"/>
              </a:rPr>
              <a:t> e </a:t>
            </a:r>
            <a:r>
              <a:rPr lang="it-IT" sz="2400" b="1" dirty="0" smtClean="0">
                <a:solidFill>
                  <a:srgbClr val="002060"/>
                </a:solidFill>
                <a:latin typeface="Comic Sans MS" pitchFamily="66" charset="0"/>
              </a:rPr>
              <a:t>aria</a:t>
            </a:r>
            <a:r>
              <a:rPr lang="it-IT" sz="2400" dirty="0" smtClean="0">
                <a:solidFill>
                  <a:srgbClr val="002060"/>
                </a:solidFill>
                <a:latin typeface="Comic Sans MS" pitchFamily="66" charset="0"/>
              </a:rPr>
              <a:t>):</a:t>
            </a:r>
          </a:p>
          <a:p>
            <a:pPr>
              <a:lnSpc>
                <a:spcPct val="150000"/>
              </a:lnSpc>
            </a:pPr>
            <a:r>
              <a:rPr lang="it-IT" sz="2400" b="1" dirty="0" smtClean="0">
                <a:solidFill>
                  <a:srgbClr val="002060"/>
                </a:solidFill>
                <a:latin typeface="Comic Sans MS" pitchFamily="66" charset="0"/>
              </a:rPr>
              <a:t>Impronte ecologica, idrica e della CO</a:t>
            </a:r>
            <a:r>
              <a:rPr lang="it-IT" sz="2400" b="1" baseline="-25000" dirty="0" smtClean="0">
                <a:solidFill>
                  <a:srgbClr val="002060"/>
                </a:solidFill>
                <a:latin typeface="Comic Sans MS" pitchFamily="66" charset="0"/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isultati immagini per filiera agro-alimenta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824" y="1909701"/>
            <a:ext cx="8892480" cy="3319499"/>
          </a:xfrm>
          <a:prstGeom prst="rect">
            <a:avLst/>
          </a:prstGeom>
          <a:noFill/>
        </p:spPr>
      </p:pic>
      <p:sp>
        <p:nvSpPr>
          <p:cNvPr id="3" name="CasellaDiTesto 2"/>
          <p:cNvSpPr txBox="1"/>
          <p:nvPr/>
        </p:nvSpPr>
        <p:spPr>
          <a:xfrm>
            <a:off x="1763688" y="908720"/>
            <a:ext cx="55611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smtClean="0">
                <a:solidFill>
                  <a:srgbClr val="002060"/>
                </a:solidFill>
                <a:latin typeface="Comic Sans MS" pitchFamily="66" charset="0"/>
              </a:rPr>
              <a:t>FILIERA AGRO-ALIMENTARE</a:t>
            </a:r>
            <a:endParaRPr lang="it-IT" sz="28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3131840" y="5589240"/>
            <a:ext cx="24978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err="1" smtClean="0">
                <a:solidFill>
                  <a:srgbClr val="002060"/>
                </a:solidFill>
                <a:latin typeface="Comic Sans MS" pitchFamily="66" charset="0"/>
              </a:rPr>
              <a:t>…e</a:t>
            </a:r>
            <a:r>
              <a:rPr lang="it-IT" sz="2400" b="1" dirty="0" smtClean="0">
                <a:solidFill>
                  <a:srgbClr val="002060"/>
                </a:solidFill>
                <a:latin typeface="Comic Sans MS" pitchFamily="66" charset="0"/>
              </a:rPr>
              <a:t> DISCARICA</a:t>
            </a:r>
            <a:endParaRPr lang="it-IT" sz="24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331640" y="2202730"/>
            <a:ext cx="6408712" cy="3026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t-IT" sz="2400" dirty="0" smtClean="0">
                <a:solidFill>
                  <a:srgbClr val="002060"/>
                </a:solidFill>
                <a:latin typeface="Comic Sans MS" pitchFamily="66" charset="0"/>
              </a:rPr>
              <a:t>Aumento delle disparità tra PVS e PI</a:t>
            </a:r>
          </a:p>
          <a:p>
            <a:pPr>
              <a:lnSpc>
                <a:spcPct val="150000"/>
              </a:lnSpc>
            </a:pPr>
            <a:endParaRPr lang="it-IT" sz="1600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>
              <a:lnSpc>
                <a:spcPts val="3200"/>
              </a:lnSpc>
            </a:pPr>
            <a:r>
              <a:rPr lang="it-IT" sz="2400" dirty="0" smtClean="0">
                <a:solidFill>
                  <a:srgbClr val="002060"/>
                </a:solidFill>
                <a:latin typeface="Comic Sans MS" pitchFamily="66" charset="0"/>
              </a:rPr>
              <a:t>Scandalo dello spreco di cibo 4x superiore al necessario per sfamare TUTTI</a:t>
            </a:r>
          </a:p>
          <a:p>
            <a:pPr>
              <a:lnSpc>
                <a:spcPct val="150000"/>
              </a:lnSpc>
            </a:pPr>
            <a:endParaRPr lang="it-IT" sz="1600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>
              <a:lnSpc>
                <a:spcPts val="3200"/>
              </a:lnSpc>
            </a:pPr>
            <a:r>
              <a:rPr lang="it-IT" sz="2400" dirty="0" smtClean="0">
                <a:solidFill>
                  <a:srgbClr val="002060"/>
                </a:solidFill>
                <a:latin typeface="Comic Sans MS" pitchFamily="66" charset="0"/>
              </a:rPr>
              <a:t>Minaccia ulteriore alla sicurezza alimentare</a:t>
            </a:r>
          </a:p>
          <a:p>
            <a:pPr>
              <a:lnSpc>
                <a:spcPts val="3200"/>
              </a:lnSpc>
            </a:pPr>
            <a:r>
              <a:rPr lang="it-IT" sz="2400" dirty="0" smtClean="0">
                <a:solidFill>
                  <a:srgbClr val="002060"/>
                </a:solidFill>
                <a:latin typeface="Comic Sans MS" pitchFamily="66" charset="0"/>
              </a:rPr>
              <a:t>(spreco di suolo, acqua, cibo)</a:t>
            </a:r>
            <a:endParaRPr lang="it-IT" sz="24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952550" y="983728"/>
            <a:ext cx="7162700" cy="9110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90000"/>
              </a:lnSpc>
            </a:pPr>
            <a:r>
              <a:rPr lang="it-IT" sz="2800" b="1" dirty="0" smtClean="0">
                <a:solidFill>
                  <a:srgbClr val="002060"/>
                </a:solidFill>
                <a:latin typeface="Comic Sans MS" pitchFamily="66" charset="0"/>
              </a:rPr>
              <a:t>Ricadute sociali dello Spreco Alimentare</a:t>
            </a:r>
            <a:endParaRPr lang="it-IT" sz="28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721668" y="1195149"/>
            <a:ext cx="7632848" cy="41780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t-IT" sz="2400" b="1" dirty="0" smtClean="0">
                <a:solidFill>
                  <a:srgbClr val="002060"/>
                </a:solidFill>
                <a:latin typeface="Comic Sans MS" pitchFamily="66" charset="0"/>
              </a:rPr>
              <a:t>Sicurezza alimentare</a:t>
            </a:r>
          </a:p>
          <a:p>
            <a:pPr>
              <a:lnSpc>
                <a:spcPct val="150000"/>
              </a:lnSpc>
            </a:pPr>
            <a:endParaRPr lang="it-IT" sz="900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>
              <a:lnSpc>
                <a:spcPct val="150000"/>
              </a:lnSpc>
            </a:pPr>
            <a:r>
              <a:rPr lang="it-IT" sz="2400" dirty="0" smtClean="0">
                <a:solidFill>
                  <a:srgbClr val="002060"/>
                </a:solidFill>
                <a:latin typeface="Comic Sans MS" pitchFamily="66" charset="0"/>
              </a:rPr>
              <a:t>FAO: “La sicurezza alimentare esiste quando tutte le persone, in ogni momento, hanno accesso fisico ed economico ad una quantità di cibo sufficiente, sicuro e nutriente per soddisfare le loro esigenze dietetiche e preferenze alimentari per una vita attiva e sana” (1996)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960552" y="2081604"/>
            <a:ext cx="713984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sz="2400" dirty="0" smtClean="0">
                <a:solidFill>
                  <a:srgbClr val="002060"/>
                </a:solidFill>
                <a:latin typeface="Comic Sans MS" pitchFamily="66" charset="0"/>
                <a:ea typeface="Calibri" pitchFamily="34" charset="0"/>
                <a:cs typeface="HelveticaNeueLTStd-Roman"/>
              </a:rPr>
              <a:t>Diverso</a:t>
            </a:r>
            <a:r>
              <a:rPr kumimoji="0" lang="it-IT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mic Sans MS" pitchFamily="66" charset="0"/>
                <a:ea typeface="Calibri" pitchFamily="34" charset="0"/>
                <a:cs typeface="HelveticaNeueLTStd-Roman"/>
              </a:rPr>
              <a:t> </a:t>
            </a:r>
            <a:r>
              <a:rPr kumimoji="0" lang="it-IT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mic Sans MS" pitchFamily="66" charset="0"/>
                <a:ea typeface="Calibri" pitchFamily="34" charset="0"/>
                <a:cs typeface="HelveticaNeueLTStd-Roman"/>
              </a:rPr>
              <a:t>comportamento dei consumatori in PI </a:t>
            </a:r>
            <a:r>
              <a:rPr kumimoji="0" lang="it-IT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mic Sans MS" pitchFamily="66" charset="0"/>
                <a:ea typeface="Calibri" pitchFamily="34" charset="0"/>
                <a:cs typeface="HelveticaNeueLTStd-Roman"/>
              </a:rPr>
              <a:t>e  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mic Sans MS" pitchFamily="66" charset="0"/>
                <a:ea typeface="Calibri" pitchFamily="34" charset="0"/>
                <a:cs typeface="HelveticaNeueLTStd-Roman"/>
              </a:rPr>
              <a:t>innovazione tecnologica in</a:t>
            </a:r>
            <a:r>
              <a:rPr lang="it-IT" sz="2400" b="1" dirty="0" smtClean="0">
                <a:solidFill>
                  <a:srgbClr val="002060"/>
                </a:solidFill>
                <a:latin typeface="Comic Sans MS" pitchFamily="66" charset="0"/>
                <a:ea typeface="Calibri" pitchFamily="34" charset="0"/>
                <a:cs typeface="HelveticaNeueLTStd-Roman"/>
              </a:rPr>
              <a:t> PVS </a:t>
            </a:r>
            <a:r>
              <a:rPr lang="it-IT" sz="2400" dirty="0" smtClean="0">
                <a:solidFill>
                  <a:srgbClr val="002060"/>
                </a:solidFill>
                <a:latin typeface="Comic Sans MS" pitchFamily="66" charset="0"/>
                <a:ea typeface="Calibri" pitchFamily="34" charset="0"/>
                <a:cs typeface="HelveticaNeueLTStd-Roman"/>
              </a:rPr>
              <a:t>(trasformazione agroalimentare, impianti di stoccaggio e reti di trasporto)</a:t>
            </a:r>
            <a:r>
              <a:rPr kumimoji="0" lang="it-IT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mic Sans MS" pitchFamily="66" charset="0"/>
                <a:ea typeface="Calibri" pitchFamily="34" charset="0"/>
                <a:cs typeface="HelveticaNeueLTStd-Roman"/>
              </a:rPr>
              <a:t> possono fare la differenza</a:t>
            </a:r>
            <a:endParaRPr kumimoji="0" lang="it-IT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1662330" y="1818852"/>
            <a:ext cx="5795176" cy="1963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lnSpc>
                <a:spcPct val="190000"/>
              </a:lnSpc>
            </a:pPr>
            <a:r>
              <a:rPr lang="it-IT" sz="3200" b="1" dirty="0" smtClean="0">
                <a:solidFill>
                  <a:srgbClr val="002060"/>
                </a:solidFill>
                <a:latin typeface="Comic Sans MS" pitchFamily="66" charset="0"/>
              </a:rPr>
              <a:t>Strategie e Progetti</a:t>
            </a:r>
          </a:p>
          <a:p>
            <a:pPr algn="ctr">
              <a:lnSpc>
                <a:spcPct val="190000"/>
              </a:lnSpc>
            </a:pPr>
            <a:r>
              <a:rPr lang="it-IT" sz="3200" b="1" dirty="0" smtClean="0">
                <a:solidFill>
                  <a:srgbClr val="002060"/>
                </a:solidFill>
                <a:latin typeface="Comic Sans MS" pitchFamily="66" charset="0"/>
              </a:rPr>
              <a:t>contro lo Spreco Alimentare</a:t>
            </a:r>
            <a:endParaRPr lang="it-IT" sz="32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717476" y="1916832"/>
            <a:ext cx="795898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t-IT" sz="2200" b="1" dirty="0" smtClean="0">
                <a:solidFill>
                  <a:srgbClr val="002060"/>
                </a:solidFill>
                <a:latin typeface="Comic Sans MS" pitchFamily="66" charset="0"/>
              </a:rPr>
              <a:t>Società spin-off dell'Università di Bologna</a:t>
            </a:r>
            <a:r>
              <a:rPr lang="it-IT" sz="2200" dirty="0" smtClean="0">
                <a:solidFill>
                  <a:srgbClr val="002060"/>
                </a:solidFill>
                <a:latin typeface="Comic Sans MS" pitchFamily="66" charset="0"/>
              </a:rPr>
              <a:t> </a:t>
            </a:r>
          </a:p>
          <a:p>
            <a:pPr>
              <a:lnSpc>
                <a:spcPct val="150000"/>
              </a:lnSpc>
            </a:pPr>
            <a:r>
              <a:rPr lang="it-IT" sz="2200" dirty="0" smtClean="0">
                <a:solidFill>
                  <a:srgbClr val="002060"/>
                </a:solidFill>
                <a:latin typeface="Comic Sans MS" pitchFamily="66" charset="0"/>
              </a:rPr>
              <a:t>dal 1998 come attività di ricerca </a:t>
            </a:r>
          </a:p>
          <a:p>
            <a:pPr>
              <a:lnSpc>
                <a:spcPct val="150000"/>
              </a:lnSpc>
            </a:pPr>
            <a:r>
              <a:rPr lang="it-IT" sz="2200" dirty="0" smtClean="0">
                <a:solidFill>
                  <a:srgbClr val="002060"/>
                </a:solidFill>
                <a:latin typeface="Comic Sans MS" pitchFamily="66" charset="0"/>
              </a:rPr>
              <a:t>dal 2003 realtà imprenditoriale con progetti volti al recupero di beni invenduti a favore di enti caritativi</a:t>
            </a:r>
          </a:p>
          <a:p>
            <a:pPr>
              <a:lnSpc>
                <a:spcPct val="150000"/>
              </a:lnSpc>
            </a:pPr>
            <a:r>
              <a:rPr lang="it-IT" sz="2200" b="1" dirty="0" smtClean="0">
                <a:solidFill>
                  <a:srgbClr val="002060"/>
                </a:solidFill>
                <a:latin typeface="Comic Sans MS" pitchFamily="66" charset="0"/>
              </a:rPr>
              <a:t>Proponente:</a:t>
            </a:r>
            <a:r>
              <a:rPr lang="it-IT" sz="2200" dirty="0" smtClean="0">
                <a:solidFill>
                  <a:srgbClr val="002060"/>
                </a:solidFill>
                <a:latin typeface="Comic Sans MS" pitchFamily="66" charset="0"/>
              </a:rPr>
              <a:t> Andrea </a:t>
            </a:r>
            <a:r>
              <a:rPr lang="it-IT" sz="2200" dirty="0" err="1" smtClean="0">
                <a:solidFill>
                  <a:srgbClr val="002060"/>
                </a:solidFill>
                <a:latin typeface="Comic Sans MS" pitchFamily="66" charset="0"/>
              </a:rPr>
              <a:t>Segrè</a:t>
            </a:r>
            <a:r>
              <a:rPr lang="it-IT" sz="2200" dirty="0" smtClean="0">
                <a:solidFill>
                  <a:srgbClr val="002060"/>
                </a:solidFill>
                <a:latin typeface="Comic Sans MS" pitchFamily="66" charset="0"/>
              </a:rPr>
              <a:t> (Politiche agrarie, </a:t>
            </a:r>
            <a:r>
              <a:rPr lang="it-IT" sz="2200" dirty="0" err="1" smtClean="0">
                <a:solidFill>
                  <a:srgbClr val="002060"/>
                </a:solidFill>
                <a:latin typeface="Comic Sans MS" pitchFamily="66" charset="0"/>
              </a:rPr>
              <a:t>unibo</a:t>
            </a:r>
            <a:r>
              <a:rPr lang="it-IT" sz="2200" dirty="0" smtClean="0">
                <a:solidFill>
                  <a:srgbClr val="002060"/>
                </a:solidFill>
                <a:latin typeface="Comic Sans MS" pitchFamily="66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it-IT" sz="2200" b="1" dirty="0" smtClean="0">
                <a:solidFill>
                  <a:srgbClr val="002060"/>
                </a:solidFill>
                <a:latin typeface="Comic Sans MS" pitchFamily="66" charset="0"/>
              </a:rPr>
              <a:t>Servizi</a:t>
            </a:r>
            <a:r>
              <a:rPr lang="it-IT" sz="2200" dirty="0" smtClean="0">
                <a:solidFill>
                  <a:srgbClr val="002060"/>
                </a:solidFill>
                <a:latin typeface="Comic Sans MS" pitchFamily="66" charset="0"/>
              </a:rPr>
              <a:t>: recupero eccedenze; monitoraggio e analisi dati; formazione di personale per aziende e terzo settore; progetti educativi per le scuole; progetti di comunicazione.</a:t>
            </a:r>
          </a:p>
        </p:txBody>
      </p:sp>
      <p:pic>
        <p:nvPicPr>
          <p:cNvPr id="3" name="Immagine 2" descr="Last Minute Market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69448" y="548680"/>
            <a:ext cx="4782972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ttangolo 3"/>
          <p:cNvSpPr/>
          <p:nvPr/>
        </p:nvSpPr>
        <p:spPr>
          <a:xfrm>
            <a:off x="5689456" y="6381328"/>
            <a:ext cx="3347864" cy="42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it-IT" sz="1600" i="1" dirty="0" smtClean="0">
                <a:solidFill>
                  <a:srgbClr val="002060"/>
                </a:solidFill>
                <a:latin typeface="Comic Sans MS" pitchFamily="66" charset="0"/>
                <a:hlinkClick r:id="rId3"/>
              </a:rPr>
              <a:t>http://www.lastminutemarket.it</a:t>
            </a:r>
            <a:endParaRPr lang="it-IT" sz="1600" i="1" dirty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115616" y="1052736"/>
            <a:ext cx="6935628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t-IT" sz="2400" b="1" dirty="0" smtClean="0">
                <a:solidFill>
                  <a:srgbClr val="002060"/>
                </a:solidFill>
                <a:latin typeface="Comic Sans MS" pitchFamily="66" charset="0"/>
              </a:rPr>
              <a:t>Osservatorio </a:t>
            </a:r>
            <a:r>
              <a:rPr lang="it-IT" sz="2400" b="1" dirty="0" err="1" smtClean="0">
                <a:solidFill>
                  <a:srgbClr val="002060"/>
                </a:solidFill>
                <a:latin typeface="Comic Sans MS" pitchFamily="66" charset="0"/>
              </a:rPr>
              <a:t>Waste</a:t>
            </a:r>
            <a:r>
              <a:rPr lang="it-IT" sz="2400" b="1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it-IT" sz="2400" b="1" dirty="0" err="1" smtClean="0">
                <a:solidFill>
                  <a:srgbClr val="002060"/>
                </a:solidFill>
                <a:latin typeface="Comic Sans MS" pitchFamily="66" charset="0"/>
              </a:rPr>
              <a:t>watcher</a:t>
            </a:r>
            <a:endParaRPr lang="it-IT" sz="2400" b="1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 algn="ctr">
              <a:lnSpc>
                <a:spcPct val="150000"/>
              </a:lnSpc>
            </a:pPr>
            <a:r>
              <a:rPr lang="it-IT" sz="2400" dirty="0" smtClean="0">
                <a:solidFill>
                  <a:srgbClr val="002060"/>
                </a:solidFill>
                <a:latin typeface="Comic Sans MS" pitchFamily="66" charset="0"/>
              </a:rPr>
              <a:t>sullo spreco domestico delle famiglie italiane</a:t>
            </a:r>
          </a:p>
          <a:p>
            <a:endParaRPr lang="it-IT" sz="2400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>
              <a:lnSpc>
                <a:spcPct val="150000"/>
              </a:lnSpc>
            </a:pPr>
            <a:r>
              <a:rPr lang="it-IT" sz="2400" dirty="0" smtClean="0">
                <a:solidFill>
                  <a:srgbClr val="002060"/>
                </a:solidFill>
                <a:latin typeface="Comic Sans MS" pitchFamily="66" charset="0"/>
              </a:rPr>
              <a:t>Nasce nel 2013</a:t>
            </a:r>
          </a:p>
          <a:p>
            <a:pPr>
              <a:lnSpc>
                <a:spcPct val="150000"/>
              </a:lnSpc>
            </a:pPr>
            <a:r>
              <a:rPr lang="it-IT" sz="2400" dirty="0" smtClean="0">
                <a:solidFill>
                  <a:srgbClr val="002060"/>
                </a:solidFill>
                <a:latin typeface="Comic Sans MS" pitchFamily="66" charset="0"/>
              </a:rPr>
              <a:t>Indagine alla fine della catena agroalimentare</a:t>
            </a:r>
          </a:p>
          <a:p>
            <a:pPr>
              <a:lnSpc>
                <a:spcPct val="150000"/>
              </a:lnSpc>
            </a:pPr>
            <a:r>
              <a:rPr lang="it-IT" sz="2400" dirty="0" smtClean="0">
                <a:solidFill>
                  <a:srgbClr val="002060"/>
                </a:solidFill>
                <a:latin typeface="Comic Sans MS" pitchFamily="66" charset="0"/>
              </a:rPr>
              <a:t>“Circolo vizioso tra frigorifero e pattumiera”</a:t>
            </a:r>
          </a:p>
          <a:p>
            <a:pPr>
              <a:lnSpc>
                <a:spcPct val="150000"/>
              </a:lnSpc>
            </a:pPr>
            <a:r>
              <a:rPr lang="it-IT" sz="2400" dirty="0" smtClean="0">
                <a:solidFill>
                  <a:srgbClr val="002060"/>
                </a:solidFill>
                <a:latin typeface="Comic Sans MS" pitchFamily="66" charset="0"/>
              </a:rPr>
              <a:t>Spreco maggiore (di cibo e quindi di risorse) rispetto a tutte le altre fasi!</a:t>
            </a:r>
          </a:p>
        </p:txBody>
      </p:sp>
      <p:sp>
        <p:nvSpPr>
          <p:cNvPr id="8" name="Rettangolo 7"/>
          <p:cNvSpPr/>
          <p:nvPr/>
        </p:nvSpPr>
        <p:spPr>
          <a:xfrm>
            <a:off x="6655337" y="6437714"/>
            <a:ext cx="239841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600" i="1" dirty="0" err="1" smtClean="0">
                <a:latin typeface="Comic Sans MS" pitchFamily="66" charset="0"/>
              </a:rPr>
              <a:t>Segrè</a:t>
            </a:r>
            <a:r>
              <a:rPr lang="it-IT" sz="1600" i="1" dirty="0" smtClean="0">
                <a:latin typeface="Comic Sans MS" pitchFamily="66" charset="0"/>
              </a:rPr>
              <a:t> “Spreco” (2014) </a:t>
            </a:r>
            <a:endParaRPr lang="it-IT" sz="1600" i="1" dirty="0">
              <a:latin typeface="Comic Sans MS" pitchFamily="66" charset="0"/>
            </a:endParaRPr>
          </a:p>
        </p:txBody>
      </p:sp>
      <p:pic>
        <p:nvPicPr>
          <p:cNvPr id="21506" name="Picture 2" descr="Risultati immagini per spreco alimentare domestic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063" y="5618039"/>
            <a:ext cx="1680121" cy="11531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403648" y="1764972"/>
            <a:ext cx="6264696" cy="28161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t-IT" sz="2200" b="1" dirty="0" smtClean="0">
                <a:solidFill>
                  <a:srgbClr val="002060"/>
                </a:solidFill>
                <a:latin typeface="Comic Sans MS" pitchFamily="66" charset="0"/>
              </a:rPr>
              <a:t>FOOD SUSTAINABILITY INDEX</a:t>
            </a:r>
          </a:p>
          <a:p>
            <a:pPr>
              <a:lnSpc>
                <a:spcPct val="150000"/>
              </a:lnSpc>
            </a:pPr>
            <a:endParaRPr lang="it-IT" sz="2400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>
              <a:lnSpc>
                <a:spcPct val="150000"/>
              </a:lnSpc>
            </a:pPr>
            <a:r>
              <a:rPr lang="it-IT" sz="2400" dirty="0" smtClean="0">
                <a:solidFill>
                  <a:srgbClr val="002060"/>
                </a:solidFill>
                <a:latin typeface="Comic Sans MS" pitchFamily="66" charset="0"/>
              </a:rPr>
              <a:t>Approccio multidisciplinare per analizzare la relazione tra cibo e fattori scientifici, economici, sociali e ambientali</a:t>
            </a:r>
            <a:endParaRPr lang="it-IT" sz="24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1026" name="Picture 2" descr="Barilla Center for food &amp; Nutri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283" y="169961"/>
            <a:ext cx="3832766" cy="9547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937692" y="1227784"/>
            <a:ext cx="7200800" cy="40014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b="1" dirty="0" smtClean="0">
                <a:solidFill>
                  <a:srgbClr val="002060"/>
                </a:solidFill>
                <a:latin typeface="Comic Sans MS" pitchFamily="66" charset="0"/>
              </a:rPr>
              <a:t>Riduzione e Prevenzione degli sprechi (FAO)</a:t>
            </a:r>
            <a:endParaRPr lang="it-IT" sz="2400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>
              <a:lnSpc>
                <a:spcPct val="150000"/>
              </a:lnSpc>
            </a:pPr>
            <a:endParaRPr lang="it-IT" sz="2000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>
              <a:lnSpc>
                <a:spcPct val="150000"/>
              </a:lnSpc>
            </a:pPr>
            <a:r>
              <a:rPr lang="it-IT" sz="2400" b="1" dirty="0" smtClean="0">
                <a:solidFill>
                  <a:srgbClr val="002060"/>
                </a:solidFill>
                <a:latin typeface="Comic Sans MS" pitchFamily="66" charset="0"/>
              </a:rPr>
              <a:t>SAVE FOOD</a:t>
            </a:r>
            <a:r>
              <a:rPr lang="it-IT" sz="2400" dirty="0" smtClean="0">
                <a:solidFill>
                  <a:srgbClr val="002060"/>
                </a:solidFill>
                <a:latin typeface="Comic Sans MS" pitchFamily="66" charset="0"/>
              </a:rPr>
              <a:t>: iniziativa globale sulla riduzione degli sprechi alimentari  “dal campo alla tavola”  in partnership con settore privato</a:t>
            </a:r>
          </a:p>
          <a:p>
            <a:pPr>
              <a:lnSpc>
                <a:spcPct val="150000"/>
              </a:lnSpc>
            </a:pPr>
            <a:endParaRPr lang="en-US" sz="1600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>
              <a:lnSpc>
                <a:spcPct val="150000"/>
              </a:lnSpc>
            </a:pPr>
            <a:r>
              <a:rPr lang="en-US" sz="2400" b="1" dirty="0" err="1" smtClean="0">
                <a:solidFill>
                  <a:srgbClr val="002060"/>
                </a:solidFill>
                <a:latin typeface="Comic Sans MS" pitchFamily="66" charset="0"/>
              </a:rPr>
              <a:t>Think.Eat.Save</a:t>
            </a:r>
            <a:r>
              <a:rPr lang="en-US" sz="2400" b="1" dirty="0" smtClean="0">
                <a:solidFill>
                  <a:srgbClr val="002060"/>
                </a:solidFill>
                <a:latin typeface="Comic Sans MS" pitchFamily="66" charset="0"/>
              </a:rPr>
              <a:t>:</a:t>
            </a:r>
            <a:r>
              <a:rPr lang="it-IT" sz="2400" b="1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Comic Sans MS" pitchFamily="66" charset="0"/>
              </a:rPr>
              <a:t>campagna</a:t>
            </a:r>
            <a:r>
              <a:rPr lang="en-US" sz="2400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Comic Sans MS" pitchFamily="66" charset="0"/>
              </a:rPr>
              <a:t>globale</a:t>
            </a:r>
            <a:r>
              <a:rPr lang="en-US" sz="2400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Comic Sans MS" pitchFamily="66" charset="0"/>
              </a:rPr>
              <a:t>di</a:t>
            </a:r>
            <a:r>
              <a:rPr lang="en-US" sz="2400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Comic Sans MS" pitchFamily="66" charset="0"/>
              </a:rPr>
              <a:t>educazione</a:t>
            </a:r>
            <a:r>
              <a:rPr lang="en-US" sz="2400" dirty="0" smtClean="0">
                <a:solidFill>
                  <a:srgbClr val="002060"/>
                </a:solidFill>
                <a:latin typeface="Comic Sans MS" pitchFamily="66" charset="0"/>
              </a:rPr>
              <a:t> per</a:t>
            </a:r>
            <a:r>
              <a:rPr lang="it-IT" sz="2400" dirty="0" smtClean="0">
                <a:solidFill>
                  <a:srgbClr val="002060"/>
                </a:solidFill>
                <a:latin typeface="Comic Sans MS" pitchFamily="66" charset="0"/>
              </a:rPr>
              <a:t> consumatori, industria alimentare e governi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083548" y="1116027"/>
            <a:ext cx="7016844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ctr">
              <a:lnSpc>
                <a:spcPts val="2800"/>
              </a:lnSpc>
            </a:pPr>
            <a:r>
              <a:rPr lang="it-IT" sz="2400" b="1" dirty="0" smtClean="0">
                <a:solidFill>
                  <a:srgbClr val="002060"/>
                </a:solidFill>
                <a:latin typeface="Comic Sans MS" pitchFamily="66" charset="0"/>
              </a:rPr>
              <a:t>In </a:t>
            </a:r>
            <a:r>
              <a:rPr lang="it-IT" sz="2400" b="1" dirty="0" smtClean="0">
                <a:solidFill>
                  <a:srgbClr val="002060"/>
                </a:solidFill>
                <a:latin typeface="Comic Sans MS" pitchFamily="66" charset="0"/>
              </a:rPr>
              <a:t>Italia (2016)</a:t>
            </a:r>
            <a:endParaRPr lang="it-IT" sz="2400" b="1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 fontAlgn="ctr">
              <a:lnSpc>
                <a:spcPts val="2800"/>
              </a:lnSpc>
            </a:pPr>
            <a:endParaRPr lang="it-IT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ctr">
              <a:lnSpc>
                <a:spcPts val="2800"/>
              </a:lnSpc>
            </a:pPr>
            <a:r>
              <a:rPr lang="it-IT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Senato della Repubblica</a:t>
            </a:r>
            <a:endParaRPr lang="it-IT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ctr">
              <a:lnSpc>
                <a:spcPts val="2800"/>
              </a:lnSpc>
            </a:pPr>
            <a:r>
              <a:rPr lang="it-IT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XVII LEGISLATURA</a:t>
            </a:r>
            <a:endParaRPr lang="it-IT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9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N. 308</a:t>
            </a:r>
            <a:endParaRPr kumimoji="0" lang="it-IT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Dossier</a:t>
            </a:r>
            <a:endParaRPr kumimoji="0" lang="it-IT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9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2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Disegno di legge A.S. n. 2290 del 2 agosto 2016</a:t>
            </a:r>
            <a:r>
              <a:rPr kumimoji="0" lang="it-IT" sz="2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"Disposizioni concernenti la donazione e la distribuzione di prodotti alimentari e farmaceutici a fini di solidarietà sociale e per la limitazione degli sprechi"</a:t>
            </a:r>
            <a:endParaRPr kumimoji="0" lang="it-IT" sz="2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1475656" y="6354732"/>
            <a:ext cx="7527756" cy="451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lnSpc>
                <a:spcPts val="2800"/>
              </a:lnSpc>
              <a:spcBef>
                <a:spcPct val="0"/>
              </a:spcBef>
              <a:spcAft>
                <a:spcPct val="0"/>
              </a:spcAft>
            </a:pPr>
            <a:r>
              <a:rPr lang="it-IT" sz="1600" i="1" dirty="0" smtClean="0">
                <a:latin typeface="Comic Sans MS" pitchFamily="66" charset="0"/>
                <a:ea typeface="Times New Roman" pitchFamily="18" charset="0"/>
                <a:cs typeface="Times New Roman" pitchFamily="18" charset="0"/>
                <a:hlinkClick r:id="rId2"/>
              </a:rPr>
              <a:t>http://www.senato.it/</a:t>
            </a:r>
            <a:r>
              <a:rPr lang="it-IT" sz="1600" i="1" dirty="0" err="1" smtClean="0">
                <a:latin typeface="Comic Sans MS" pitchFamily="66" charset="0"/>
                <a:ea typeface="Times New Roman" pitchFamily="18" charset="0"/>
                <a:cs typeface="Times New Roman" pitchFamily="18" charset="0"/>
                <a:hlinkClick r:id="rId2"/>
              </a:rPr>
              <a:t>japp</a:t>
            </a:r>
            <a:r>
              <a:rPr lang="it-IT" sz="1600" i="1" dirty="0" smtClean="0">
                <a:latin typeface="Comic Sans MS" pitchFamily="66" charset="0"/>
                <a:ea typeface="Times New Roman" pitchFamily="18" charset="0"/>
                <a:cs typeface="Times New Roman" pitchFamily="18" charset="0"/>
                <a:hlinkClick r:id="rId2"/>
              </a:rPr>
              <a:t>/</a:t>
            </a:r>
            <a:r>
              <a:rPr lang="it-IT" sz="1600" i="1" dirty="0" err="1" smtClean="0">
                <a:latin typeface="Comic Sans MS" pitchFamily="66" charset="0"/>
                <a:ea typeface="Times New Roman" pitchFamily="18" charset="0"/>
                <a:cs typeface="Times New Roman" pitchFamily="18" charset="0"/>
                <a:hlinkClick r:id="rId2"/>
              </a:rPr>
              <a:t>bgt</a:t>
            </a:r>
            <a:r>
              <a:rPr lang="it-IT" sz="1600" i="1" dirty="0" smtClean="0">
                <a:latin typeface="Comic Sans MS" pitchFamily="66" charset="0"/>
                <a:ea typeface="Times New Roman" pitchFamily="18" charset="0"/>
                <a:cs typeface="Times New Roman" pitchFamily="18" charset="0"/>
                <a:hlinkClick r:id="rId2"/>
              </a:rPr>
              <a:t>/</a:t>
            </a:r>
            <a:r>
              <a:rPr lang="it-IT" sz="1600" i="1" dirty="0" err="1" smtClean="0">
                <a:latin typeface="Comic Sans MS" pitchFamily="66" charset="0"/>
                <a:ea typeface="Times New Roman" pitchFamily="18" charset="0"/>
                <a:cs typeface="Times New Roman" pitchFamily="18" charset="0"/>
                <a:hlinkClick r:id="rId2"/>
              </a:rPr>
              <a:t>showdoc</a:t>
            </a:r>
            <a:r>
              <a:rPr lang="it-IT" sz="1600" i="1" dirty="0" smtClean="0">
                <a:latin typeface="Comic Sans MS" pitchFamily="66" charset="0"/>
                <a:ea typeface="Times New Roman" pitchFamily="18" charset="0"/>
                <a:cs typeface="Times New Roman" pitchFamily="18" charset="0"/>
                <a:hlinkClick r:id="rId2"/>
              </a:rPr>
              <a:t>/17/DOSSIER/969310/index.html#</a:t>
            </a:r>
            <a:endParaRPr lang="it-IT" sz="1600" i="1" dirty="0" smtClean="0">
              <a:latin typeface="Comic Sans MS" pitchFamily="66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88032" y="1380832"/>
            <a:ext cx="8532440" cy="327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t-IT" sz="2400" b="1" dirty="0" smtClean="0">
                <a:solidFill>
                  <a:srgbClr val="002060"/>
                </a:solidFill>
                <a:latin typeface="Comic Sans MS" pitchFamily="66" charset="0"/>
              </a:rPr>
              <a:t>Giornata Mondiale anti-spreco</a:t>
            </a:r>
          </a:p>
          <a:p>
            <a:pPr algn="ctr">
              <a:lnSpc>
                <a:spcPct val="150000"/>
              </a:lnSpc>
            </a:pPr>
            <a:r>
              <a:rPr lang="it-IT" sz="2400" dirty="0" smtClean="0">
                <a:solidFill>
                  <a:srgbClr val="002060"/>
                </a:solidFill>
                <a:latin typeface="Comic Sans MS" pitchFamily="66" charset="0"/>
              </a:rPr>
              <a:t>5 febbraio 2017 </a:t>
            </a:r>
          </a:p>
          <a:p>
            <a:pPr algn="ctr">
              <a:lnSpc>
                <a:spcPct val="150000"/>
              </a:lnSpc>
            </a:pPr>
            <a:endParaRPr lang="it-IT" sz="2400" b="1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 algn="ctr">
              <a:lnSpc>
                <a:spcPct val="150000"/>
              </a:lnSpc>
            </a:pPr>
            <a:r>
              <a:rPr lang="it-IT" sz="2400" b="1" dirty="0" smtClean="0">
                <a:solidFill>
                  <a:srgbClr val="002060"/>
                </a:solidFill>
                <a:latin typeface="Comic Sans MS" pitchFamily="66" charset="0"/>
              </a:rPr>
              <a:t>Decalogo ENEA delle buone pratiche</a:t>
            </a:r>
          </a:p>
          <a:p>
            <a:pPr algn="ctr">
              <a:lnSpc>
                <a:spcPct val="150000"/>
              </a:lnSpc>
            </a:pPr>
            <a:endParaRPr lang="it-IT" b="1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 algn="ctr">
              <a:lnSpc>
                <a:spcPct val="150000"/>
              </a:lnSpc>
            </a:pPr>
            <a:r>
              <a:rPr lang="it-IT" sz="2400" dirty="0" smtClean="0">
                <a:solidFill>
                  <a:srgbClr val="002060"/>
                </a:solidFill>
                <a:latin typeface="Comic Sans MS" pitchFamily="66" charset="0"/>
              </a:rPr>
              <a:t>Dal negozio alla cucina, consigli contro il cibo in pattumiera</a:t>
            </a:r>
            <a:r>
              <a:rPr lang="it-IT" sz="2400" b="1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</a:p>
        </p:txBody>
      </p:sp>
      <p:sp>
        <p:nvSpPr>
          <p:cNvPr id="4" name="Rettangolo 3"/>
          <p:cNvSpPr/>
          <p:nvPr/>
        </p:nvSpPr>
        <p:spPr>
          <a:xfrm>
            <a:off x="1728192" y="6246078"/>
            <a:ext cx="72362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i="1" dirty="0" smtClean="0">
                <a:latin typeface="Comic Sans MS" pitchFamily="66" charset="0"/>
                <a:hlinkClick r:id="rId2"/>
              </a:rPr>
              <a:t>http://www.enea.it/</a:t>
            </a:r>
            <a:r>
              <a:rPr lang="it-IT" sz="1600" i="1" dirty="0" err="1" smtClean="0">
                <a:latin typeface="Comic Sans MS" pitchFamily="66" charset="0"/>
                <a:hlinkClick r:id="rId2"/>
              </a:rPr>
              <a:t>it</a:t>
            </a:r>
            <a:r>
              <a:rPr lang="it-IT" sz="1600" i="1" dirty="0" smtClean="0">
                <a:latin typeface="Comic Sans MS" pitchFamily="66" charset="0"/>
                <a:hlinkClick r:id="rId2"/>
              </a:rPr>
              <a:t>/Stampa/news/ambiente-giornata-mondiale-contro-lo-spreco-alimentare-il-decalogo-dellenea</a:t>
            </a:r>
            <a:endParaRPr lang="it-IT" sz="1600" i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755576" y="880259"/>
            <a:ext cx="756084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t-IT" sz="2400" b="1" dirty="0" smtClean="0">
                <a:solidFill>
                  <a:srgbClr val="002060"/>
                </a:solidFill>
                <a:latin typeface="Comic Sans MS" pitchFamily="66" charset="0"/>
              </a:rPr>
              <a:t>Definizioni di spreco</a:t>
            </a:r>
          </a:p>
          <a:p>
            <a:pPr>
              <a:lnSpc>
                <a:spcPct val="150000"/>
              </a:lnSpc>
            </a:pPr>
            <a:endParaRPr lang="it-IT" sz="1200" b="1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>
              <a:lnSpc>
                <a:spcPct val="150000"/>
              </a:lnSpc>
            </a:pPr>
            <a:r>
              <a:rPr lang="it-IT" sz="2400" b="1" dirty="0" smtClean="0">
                <a:solidFill>
                  <a:srgbClr val="002060"/>
                </a:solidFill>
                <a:latin typeface="Comic Sans MS" pitchFamily="66" charset="0"/>
              </a:rPr>
              <a:t>Eccedenze</a:t>
            </a:r>
            <a:r>
              <a:rPr lang="it-IT" sz="2400" dirty="0" smtClean="0">
                <a:solidFill>
                  <a:srgbClr val="002060"/>
                </a:solidFill>
                <a:latin typeface="Comic Sans MS" pitchFamily="66" charset="0"/>
              </a:rPr>
              <a:t>:  strutturali non smaltite dal mercato</a:t>
            </a:r>
          </a:p>
          <a:p>
            <a:pPr>
              <a:lnSpc>
                <a:spcPct val="150000"/>
              </a:lnSpc>
            </a:pPr>
            <a:r>
              <a:rPr lang="it-IT" sz="2400" dirty="0" smtClean="0">
                <a:solidFill>
                  <a:srgbClr val="002060"/>
                </a:solidFill>
                <a:latin typeface="Comic Sans MS" pitchFamily="66" charset="0"/>
              </a:rPr>
              <a:t>spesso in fase di produzione agricola </a:t>
            </a:r>
          </a:p>
          <a:p>
            <a:pPr>
              <a:lnSpc>
                <a:spcPct val="150000"/>
              </a:lnSpc>
            </a:pPr>
            <a:endParaRPr lang="it-IT" sz="1200" b="1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>
              <a:lnSpc>
                <a:spcPct val="150000"/>
              </a:lnSpc>
            </a:pPr>
            <a:r>
              <a:rPr lang="it-IT" sz="2400" b="1" dirty="0" smtClean="0">
                <a:solidFill>
                  <a:srgbClr val="002060"/>
                </a:solidFill>
                <a:latin typeface="Comic Sans MS" pitchFamily="66" charset="0"/>
              </a:rPr>
              <a:t>Sprechi</a:t>
            </a:r>
            <a:r>
              <a:rPr lang="it-IT" sz="2400" dirty="0" smtClean="0">
                <a:solidFill>
                  <a:srgbClr val="002060"/>
                </a:solidFill>
                <a:latin typeface="Comic Sans MS" pitchFamily="66" charset="0"/>
              </a:rPr>
              <a:t>:  scarti della catena agro-alimentare </a:t>
            </a:r>
          </a:p>
          <a:p>
            <a:pPr>
              <a:lnSpc>
                <a:spcPct val="150000"/>
              </a:lnSpc>
            </a:pPr>
            <a:r>
              <a:rPr lang="it-IT" sz="2400" dirty="0" smtClean="0">
                <a:solidFill>
                  <a:srgbClr val="002060"/>
                </a:solidFill>
                <a:latin typeface="Comic Sans MS" pitchFamily="66" charset="0"/>
              </a:rPr>
              <a:t>senza più valore commerciale ma ancora consumabili</a:t>
            </a:r>
          </a:p>
          <a:p>
            <a:pPr>
              <a:lnSpc>
                <a:spcPct val="150000"/>
              </a:lnSpc>
            </a:pPr>
            <a:endParaRPr lang="it-IT" sz="1200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>
              <a:lnSpc>
                <a:spcPct val="150000"/>
              </a:lnSpc>
            </a:pPr>
            <a:r>
              <a:rPr lang="it-IT" sz="2400" b="1" dirty="0" smtClean="0">
                <a:solidFill>
                  <a:srgbClr val="002060"/>
                </a:solidFill>
                <a:latin typeface="Comic Sans MS" pitchFamily="66" charset="0"/>
              </a:rPr>
              <a:t>Invenduti</a:t>
            </a:r>
            <a:r>
              <a:rPr lang="it-IT" sz="2400" dirty="0" smtClean="0">
                <a:solidFill>
                  <a:srgbClr val="002060"/>
                </a:solidFill>
                <a:latin typeface="Comic Sans MS" pitchFamily="66" charset="0"/>
              </a:rPr>
              <a:t>:  nel sistema di distribuzione </a:t>
            </a:r>
          </a:p>
          <a:p>
            <a:pPr>
              <a:lnSpc>
                <a:spcPct val="150000"/>
              </a:lnSpc>
            </a:pPr>
            <a:r>
              <a:rPr lang="it-IT" sz="2400" dirty="0" smtClean="0">
                <a:solidFill>
                  <a:srgbClr val="002060"/>
                </a:solidFill>
                <a:latin typeface="Comic Sans MS" pitchFamily="66" charset="0"/>
              </a:rPr>
              <a:t>in fasi finali della filiera</a:t>
            </a:r>
            <a:endParaRPr lang="it-IT" sz="2400" dirty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http://www.ansa.it/webimages/ch_700/2017/2/2/eb02af91523551df83099449dc892f7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8396" y="453812"/>
            <a:ext cx="8280920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1"/>
          <p:cNvSpPr>
            <a:spLocks noChangeArrowheads="1"/>
          </p:cNvSpPr>
          <p:nvPr/>
        </p:nvSpPr>
        <p:spPr bwMode="auto">
          <a:xfrm>
            <a:off x="827584" y="1312306"/>
            <a:ext cx="7488832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ENEA.</a:t>
            </a:r>
            <a:r>
              <a:rPr kumimoji="0" lang="it-IT" sz="24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it-IT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Con gli alimenti scartati si potrebbe produrre </a:t>
            </a:r>
            <a:r>
              <a:rPr kumimoji="0" lang="it-IT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biometano</a:t>
            </a:r>
            <a:r>
              <a:rPr kumimoji="0" lang="it-IT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con un risparmio di 2 </a:t>
            </a:r>
            <a:r>
              <a:rPr kumimoji="0" lang="it-IT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mln</a:t>
            </a:r>
            <a:r>
              <a:rPr kumimoji="0" lang="it-IT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it-IT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tonn</a:t>
            </a:r>
            <a:r>
              <a:rPr kumimoji="0" lang="it-IT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. CO</a:t>
            </a:r>
            <a:r>
              <a:rPr kumimoji="0" lang="it-IT" sz="2400" b="0" i="0" u="none" strike="noStrike" cap="none" normalizeH="0" baseline="-30000" dirty="0" smtClean="0">
                <a:ln>
                  <a:noFill/>
                </a:ln>
                <a:solidFill>
                  <a:srgbClr val="00206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it-IT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. Ma la priorità rimane la </a:t>
            </a:r>
            <a:r>
              <a:rPr kumimoji="0" lang="it-IT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prevenzione</a:t>
            </a:r>
            <a:r>
              <a:rPr kumimoji="0" lang="it-IT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, evitare che cibi ancora commestibili divengano rifiuti.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it-IT" sz="800" dirty="0" smtClean="0">
              <a:solidFill>
                <a:srgbClr val="002060"/>
              </a:solidFill>
              <a:latin typeface="Comic Sans MS" pitchFamily="66" charset="0"/>
              <a:cs typeface="Times New Roman" pitchFamily="18" charset="0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it-IT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omic Sans MS" pitchFamily="66" charset="0"/>
                <a:cs typeface="Times New Roman" pitchFamily="18" charset="0"/>
              </a:rPr>
              <a:t>Segrè</a:t>
            </a:r>
            <a:r>
              <a:rPr kumimoji="0" lang="it-IT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mic Sans MS" pitchFamily="66" charset="0"/>
                <a:cs typeface="Times New Roman" pitchFamily="18" charset="0"/>
              </a:rPr>
              <a:t>: </a:t>
            </a:r>
            <a:r>
              <a:rPr lang="it-IT" sz="2400" dirty="0" smtClean="0">
                <a:solidFill>
                  <a:srgbClr val="002060"/>
                </a:solidFill>
                <a:latin typeface="Comic Sans MS" pitchFamily="66" charset="0"/>
              </a:rPr>
              <a:t>«</a:t>
            </a:r>
            <a:r>
              <a:rPr lang="it-IT" sz="2400" b="1" dirty="0" smtClean="0">
                <a:solidFill>
                  <a:srgbClr val="002060"/>
                </a:solidFill>
                <a:latin typeface="Comic Sans MS" pitchFamily="66" charset="0"/>
              </a:rPr>
              <a:t>Prevenzione</a:t>
            </a:r>
            <a:r>
              <a:rPr lang="it-IT" sz="2400" dirty="0" smtClean="0">
                <a:solidFill>
                  <a:srgbClr val="002060"/>
                </a:solidFill>
                <a:latin typeface="Comic Sans MS" pitchFamily="66" charset="0"/>
              </a:rPr>
              <a:t> è la parola chiave. 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it-IT" sz="2400" dirty="0" smtClean="0">
                <a:solidFill>
                  <a:srgbClr val="002060"/>
                </a:solidFill>
                <a:latin typeface="Comic Sans MS" pitchFamily="66" charset="0"/>
              </a:rPr>
              <a:t>Lavoriamo con una campagna efficace di educazione alimentare».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717476" y="2636912"/>
            <a:ext cx="776045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  <a:latin typeface="Comic Sans MS" pitchFamily="66" charset="0"/>
              </a:rPr>
              <a:t>Eat better, eat less, food for all</a:t>
            </a:r>
            <a:endParaRPr lang="it-IT" sz="3600" dirty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187624" y="1001191"/>
            <a:ext cx="6696744" cy="47782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t-IT" sz="2400" b="1" dirty="0" smtClean="0">
                <a:solidFill>
                  <a:srgbClr val="002060"/>
                </a:solidFill>
                <a:latin typeface="Comic Sans MS" pitchFamily="66" charset="0"/>
              </a:rPr>
              <a:t>Perdite</a:t>
            </a:r>
            <a:r>
              <a:rPr lang="it-IT" sz="2400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it-IT" sz="2400" b="1" dirty="0" smtClean="0">
                <a:solidFill>
                  <a:srgbClr val="002060"/>
                </a:solidFill>
                <a:latin typeface="Comic Sans MS" pitchFamily="66" charset="0"/>
              </a:rPr>
              <a:t>inevitabili</a:t>
            </a:r>
            <a:r>
              <a:rPr lang="it-IT" sz="2400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it-IT" sz="2400" dirty="0" smtClean="0">
                <a:solidFill>
                  <a:srgbClr val="002060"/>
                </a:solidFill>
                <a:latin typeface="Comic Sans MS" pitchFamily="66" charset="0"/>
              </a:rPr>
              <a:t>Prodotti non più adatti al consumo </a:t>
            </a:r>
            <a:r>
              <a:rPr lang="it-IT" sz="2400" dirty="0" smtClean="0">
                <a:solidFill>
                  <a:srgbClr val="002060"/>
                </a:solidFill>
                <a:latin typeface="Comic Sans MS" pitchFamily="66" charset="0"/>
                <a:sym typeface="Wingdings" pitchFamily="2" charset="2"/>
              </a:rPr>
              <a:t></a:t>
            </a:r>
            <a:r>
              <a:rPr lang="it-IT" sz="2400" dirty="0" smtClean="0">
                <a:solidFill>
                  <a:srgbClr val="002060"/>
                </a:solidFill>
                <a:latin typeface="Comic Sans MS" pitchFamily="66" charset="0"/>
              </a:rPr>
              <a:t> smaltiti come rifiuti</a:t>
            </a:r>
          </a:p>
          <a:p>
            <a:pPr>
              <a:lnSpc>
                <a:spcPct val="150000"/>
              </a:lnSpc>
            </a:pPr>
            <a:endParaRPr lang="it-IT" sz="1100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>
              <a:lnSpc>
                <a:spcPct val="150000"/>
              </a:lnSpc>
            </a:pPr>
            <a:r>
              <a:rPr lang="it-IT" sz="2400" b="1" dirty="0" smtClean="0">
                <a:solidFill>
                  <a:srgbClr val="002060"/>
                </a:solidFill>
                <a:latin typeface="Comic Sans MS" pitchFamily="66" charset="0"/>
              </a:rPr>
              <a:t>Perdite</a:t>
            </a:r>
            <a:r>
              <a:rPr lang="it-IT" sz="2400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it-IT" sz="2400" b="1" dirty="0" smtClean="0">
                <a:solidFill>
                  <a:srgbClr val="002060"/>
                </a:solidFill>
                <a:latin typeface="Comic Sans MS" pitchFamily="66" charset="0"/>
              </a:rPr>
              <a:t>evitabili</a:t>
            </a:r>
            <a:r>
              <a:rPr lang="it-IT" sz="2400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it-IT" sz="2400" dirty="0" smtClean="0">
                <a:solidFill>
                  <a:srgbClr val="002060"/>
                </a:solidFill>
                <a:latin typeface="Comic Sans MS" pitchFamily="66" charset="0"/>
              </a:rPr>
              <a:t>Prodotti sub-standard con difetti ma senza alterazioni igieniche o nutrizionali;</a:t>
            </a:r>
          </a:p>
          <a:p>
            <a:pPr>
              <a:lnSpc>
                <a:spcPct val="150000"/>
              </a:lnSpc>
            </a:pPr>
            <a:r>
              <a:rPr lang="it-IT" sz="2400" dirty="0" smtClean="0">
                <a:solidFill>
                  <a:srgbClr val="002060"/>
                </a:solidFill>
                <a:latin typeface="Comic Sans MS" pitchFamily="66" charset="0"/>
              </a:rPr>
              <a:t>oppure cibo sano e commestibile perso lungo tutta la filiera agro-alimentare</a:t>
            </a:r>
            <a:endParaRPr lang="it-IT" sz="2400" dirty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1403648" y="1034727"/>
            <a:ext cx="6336704" cy="477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SPRECO </a:t>
            </a:r>
            <a:r>
              <a:rPr kumimoji="0" lang="it-IT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DI</a:t>
            </a:r>
            <a:r>
              <a:rPr kumimoji="0" lang="it-IT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CIBO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it-IT" sz="2400" b="1" dirty="0" smtClean="0">
              <a:solidFill>
                <a:srgbClr val="002060"/>
              </a:solidFill>
              <a:latin typeface="Comic Sans MS" pitchFamily="66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it-IT" sz="2400" b="1" dirty="0" smtClean="0">
                <a:solidFill>
                  <a:srgbClr val="002060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globale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2060"/>
                </a:solidFill>
                <a:latin typeface="Comic Sans MS" pitchFamily="66" charset="0"/>
              </a:rPr>
              <a:t>1.6 </a:t>
            </a:r>
            <a:r>
              <a:rPr lang="en-US" sz="2400" dirty="0" err="1" smtClean="0">
                <a:solidFill>
                  <a:srgbClr val="002060"/>
                </a:solidFill>
                <a:latin typeface="Comic Sans MS" pitchFamily="66" charset="0"/>
              </a:rPr>
              <a:t>miliardi</a:t>
            </a:r>
            <a:r>
              <a:rPr lang="en-US" sz="2400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Comic Sans MS" pitchFamily="66" charset="0"/>
              </a:rPr>
              <a:t>di</a:t>
            </a:r>
            <a:r>
              <a:rPr lang="en-US" sz="2400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Comic Sans MS" pitchFamily="66" charset="0"/>
              </a:rPr>
              <a:t>tonnellate</a:t>
            </a:r>
            <a:r>
              <a:rPr lang="en-US" sz="2400" dirty="0" smtClean="0">
                <a:solidFill>
                  <a:srgbClr val="002060"/>
                </a:solidFill>
                <a:latin typeface="Comic Sans MS" pitchFamily="66" charset="0"/>
              </a:rPr>
              <a:t> / anno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err="1" smtClean="0">
                <a:solidFill>
                  <a:srgbClr val="002060"/>
                </a:solidFill>
                <a:latin typeface="Comic Sans MS" pitchFamily="66" charset="0"/>
              </a:rPr>
              <a:t>ancora</a:t>
            </a:r>
            <a:r>
              <a:rPr lang="en-US" sz="2400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Comic Sans MS" pitchFamily="66" charset="0"/>
              </a:rPr>
              <a:t>consumabili</a:t>
            </a:r>
            <a:r>
              <a:rPr lang="en-US" sz="2400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n-US" sz="2400" b="1" dirty="0" smtClean="0">
                <a:solidFill>
                  <a:srgbClr val="002060"/>
                </a:solidFill>
                <a:latin typeface="Comic Sans MS" pitchFamily="66" charset="0"/>
              </a:rPr>
              <a:t>1,3 </a:t>
            </a:r>
            <a:r>
              <a:rPr lang="en-US" sz="2400" b="1" dirty="0" err="1" smtClean="0">
                <a:solidFill>
                  <a:srgbClr val="002060"/>
                </a:solidFill>
                <a:latin typeface="Comic Sans MS" pitchFamily="66" charset="0"/>
              </a:rPr>
              <a:t>mld</a:t>
            </a:r>
            <a:r>
              <a:rPr lang="en-US" sz="2400" b="1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Comic Sans MS" pitchFamily="66" charset="0"/>
              </a:rPr>
              <a:t>tonnellate</a:t>
            </a:r>
            <a:endParaRPr lang="it-IT" sz="2400" b="1" dirty="0" smtClean="0">
              <a:solidFill>
                <a:srgbClr val="002060"/>
              </a:solidFill>
              <a:latin typeface="Comic Sans MS" pitchFamily="66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omic Sans MS" pitchFamily="66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in Europa 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omic Sans MS" pitchFamily="66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err="1" smtClean="0">
                <a:solidFill>
                  <a:srgbClr val="002060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più</a:t>
            </a:r>
            <a:r>
              <a:rPr lang="en-US" sz="2400" dirty="0" smtClean="0">
                <a:solidFill>
                  <a:srgbClr val="002060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di</a:t>
            </a:r>
            <a:r>
              <a:rPr kumimoji="0" lang="en-US" sz="24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100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milioni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di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tonnellate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/ anno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 err="1" smtClean="0">
                <a:solidFill>
                  <a:srgbClr val="002060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sufficienti</a:t>
            </a:r>
            <a:r>
              <a:rPr lang="en-US" sz="2400" dirty="0" smtClean="0">
                <a:solidFill>
                  <a:srgbClr val="002060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 a </a:t>
            </a:r>
            <a:r>
              <a:rPr lang="en-US" sz="2400" dirty="0" err="1" smtClean="0">
                <a:solidFill>
                  <a:srgbClr val="002060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sfamare</a:t>
            </a:r>
            <a:r>
              <a:rPr lang="en-US" sz="2400" dirty="0" smtClean="0">
                <a:solidFill>
                  <a:srgbClr val="002060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 200 </a:t>
            </a:r>
            <a:r>
              <a:rPr lang="en-US" sz="2400" b="1" dirty="0" err="1" smtClean="0">
                <a:solidFill>
                  <a:srgbClr val="002060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mln</a:t>
            </a:r>
            <a:r>
              <a:rPr lang="en-US" sz="2400" b="1" dirty="0" smtClean="0">
                <a:solidFill>
                  <a:srgbClr val="002060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persone</a:t>
            </a:r>
            <a:endParaRPr kumimoji="0" lang="en-US" sz="24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omic Sans MS" pitchFamily="66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800" b="1" dirty="0" smtClean="0">
              <a:solidFill>
                <a:srgbClr val="002060"/>
              </a:solidFill>
              <a:latin typeface="Comic Sans MS" pitchFamily="66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 smtClean="0">
              <a:solidFill>
                <a:srgbClr val="002060"/>
              </a:solidFill>
              <a:latin typeface="Comic Sans MS" pitchFamily="66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it-IT" sz="2400" b="1" dirty="0" smtClean="0">
                <a:solidFill>
                  <a:srgbClr val="002060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in Italia </a:t>
            </a:r>
            <a:endParaRPr lang="en-US" sz="2400" b="1" dirty="0" smtClean="0">
              <a:solidFill>
                <a:srgbClr val="002060"/>
              </a:solidFill>
              <a:latin typeface="Comic Sans MS" pitchFamily="66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2060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circa </a:t>
            </a:r>
            <a:r>
              <a:rPr lang="en-US" sz="2400" b="1" dirty="0" smtClean="0">
                <a:solidFill>
                  <a:srgbClr val="002060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5,5 </a:t>
            </a:r>
            <a:r>
              <a:rPr lang="en-US" sz="2400" b="1" dirty="0" err="1" smtClean="0">
                <a:solidFill>
                  <a:srgbClr val="002060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milioni</a:t>
            </a:r>
            <a:r>
              <a:rPr lang="en-US" sz="2400" b="1" dirty="0" smtClean="0">
                <a:solidFill>
                  <a:srgbClr val="002060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di</a:t>
            </a:r>
            <a:r>
              <a:rPr lang="en-US" sz="2400" b="1" dirty="0" smtClean="0">
                <a:solidFill>
                  <a:srgbClr val="002060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tonnellate</a:t>
            </a:r>
            <a:r>
              <a:rPr lang="en-US" sz="2400" b="1" dirty="0" smtClean="0">
                <a:solidFill>
                  <a:srgbClr val="002060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002060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/ anno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800" b="1" dirty="0" smtClean="0">
              <a:solidFill>
                <a:srgbClr val="002060"/>
              </a:solidFill>
              <a:latin typeface="Comic Sans MS" pitchFamily="66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12293" name="Picture 5" descr="https://lh4.googleusercontent.com/-44y6zFDy9g0/TwMYPvwIhUI/AAAAAAAABS8/v_ENmztOmag/s142-no/FAO_blue_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6554" y="116632"/>
            <a:ext cx="936104" cy="936104"/>
          </a:xfrm>
          <a:prstGeom prst="rect">
            <a:avLst/>
          </a:prstGeom>
          <a:noFill/>
        </p:spPr>
      </p:pic>
      <p:pic>
        <p:nvPicPr>
          <p:cNvPr id="4" name="Immagine 1" descr="Cibo, quanto spreco nel pianeta &quot;Un terzo degli alimenti prodotti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18162" y="5229200"/>
            <a:ext cx="1044622" cy="15613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://iapraliuecchie.it/wp-content/uploads/2012/06/aiuti_alimentar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7024" y="4759625"/>
            <a:ext cx="2448271" cy="1810341"/>
          </a:xfrm>
          <a:prstGeom prst="rect">
            <a:avLst/>
          </a:prstGeom>
          <a:noFill/>
        </p:spPr>
      </p:pic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7424" y="4725144"/>
            <a:ext cx="2498167" cy="1851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2888" y="650354"/>
            <a:ext cx="8658225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1224136" y="2038782"/>
            <a:ext cx="6804248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Studio delle Cause</a:t>
            </a:r>
            <a:r>
              <a:rPr kumimoji="0" lang="it-IT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degli sprechi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omic Sans MS" pitchFamily="66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Analisi di casi specifici per ogni anello della catena </a:t>
            </a:r>
            <a:r>
              <a:rPr kumimoji="0" lang="it-IT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agroalimentare</a:t>
            </a:r>
            <a:endParaRPr kumimoji="0" lang="it-IT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omic Sans MS" pitchFamily="66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omic Sans MS" pitchFamily="66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sz="2400" b="1" dirty="0" smtClean="0">
                <a:solidFill>
                  <a:srgbClr val="002060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non più merce  ancora alimento</a:t>
            </a:r>
            <a:endParaRPr kumimoji="0" lang="it-IT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omic Sans MS" pitchFamily="66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929999" y="1095127"/>
            <a:ext cx="12314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>
                <a:solidFill>
                  <a:srgbClr val="002060"/>
                </a:solidFill>
                <a:latin typeface="Comic Sans MS" pitchFamily="66" charset="0"/>
              </a:rPr>
              <a:t>CAUSE</a:t>
            </a:r>
            <a:endParaRPr lang="it-IT" sz="24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1259632" y="1997546"/>
            <a:ext cx="6696744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it-IT" sz="2400" dirty="0" smtClean="0">
                <a:solidFill>
                  <a:srgbClr val="002060"/>
                </a:solidFill>
                <a:latin typeface="Comic Sans MS" pitchFamily="66" charset="0"/>
              </a:rPr>
              <a:t> Sovrapproduzione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endParaRPr lang="it-IT" sz="2000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it-IT" sz="2400" dirty="0" smtClean="0">
                <a:solidFill>
                  <a:srgbClr val="002060"/>
                </a:solidFill>
                <a:latin typeface="Comic Sans MS" pitchFamily="66" charset="0"/>
              </a:rPr>
              <a:t> Gestione delle fasi di raccolta, stoccaggio, lavorazione, trasporto, rivendita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endParaRPr lang="it-IT" sz="2000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it-IT" sz="2400" dirty="0" smtClean="0">
                <a:solidFill>
                  <a:srgbClr val="002060"/>
                </a:solidFill>
                <a:latin typeface="Comic Sans MS" pitchFamily="66" charset="0"/>
              </a:rPr>
              <a:t> Comportamento dei consumatori</a:t>
            </a:r>
          </a:p>
        </p:txBody>
      </p:sp>
      <p:sp>
        <p:nvSpPr>
          <p:cNvPr id="6" name="Rettangolo 5"/>
          <p:cNvSpPr/>
          <p:nvPr/>
        </p:nvSpPr>
        <p:spPr>
          <a:xfrm>
            <a:off x="2392786" y="6458227"/>
            <a:ext cx="669285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600" i="1" dirty="0" err="1" smtClean="0">
                <a:latin typeface="Comic Sans MS" pitchFamily="66" charset="0"/>
              </a:rPr>
              <a:t>Segrè</a:t>
            </a:r>
            <a:r>
              <a:rPr lang="it-IT" sz="1600" i="1" dirty="0" smtClean="0">
                <a:latin typeface="Comic Sans MS" pitchFamily="66" charset="0"/>
              </a:rPr>
              <a:t> &amp; </a:t>
            </a:r>
            <a:r>
              <a:rPr lang="it-IT" sz="1600" i="1" dirty="0" err="1" smtClean="0">
                <a:latin typeface="Comic Sans MS" pitchFamily="66" charset="0"/>
              </a:rPr>
              <a:t>Falasconi</a:t>
            </a:r>
            <a:r>
              <a:rPr lang="it-IT" sz="1600" i="1" dirty="0" smtClean="0">
                <a:latin typeface="Comic Sans MS" pitchFamily="66" charset="0"/>
              </a:rPr>
              <a:t>  “Il libro nero dello spreco in Italia: il cibo” (2011)</a:t>
            </a:r>
            <a:endParaRPr lang="it-IT" sz="1600" i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Risultati immagini per filiera produttiva e distributiva della catena agro-alimenta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855" y="980728"/>
            <a:ext cx="8913209" cy="43924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2587</TotalTime>
  <Words>901</Words>
  <Application>Microsoft Office PowerPoint</Application>
  <PresentationFormat>Presentazione su schermo (4:3)</PresentationFormat>
  <Paragraphs>163</Paragraphs>
  <Slides>32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32</vt:i4>
      </vt:variant>
    </vt:vector>
  </HeadingPairs>
  <TitlesOfParts>
    <vt:vector size="33" baseType="lpstr">
      <vt:lpstr>Tema di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</vt:vector>
  </TitlesOfParts>
  <Company>Your Company Name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Your User Name</dc:creator>
  <cp:lastModifiedBy>Rosaria Vergara</cp:lastModifiedBy>
  <cp:revision>128</cp:revision>
  <dcterms:created xsi:type="dcterms:W3CDTF">2014-03-01T22:28:02Z</dcterms:created>
  <dcterms:modified xsi:type="dcterms:W3CDTF">2017-10-02T09:25:22Z</dcterms:modified>
</cp:coreProperties>
</file>