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3" r:id="rId7"/>
    <p:sldId id="262" r:id="rId8"/>
    <p:sldId id="263" r:id="rId9"/>
    <p:sldId id="264" r:id="rId10"/>
    <p:sldId id="271" r:id="rId11"/>
    <p:sldId id="272" r:id="rId12"/>
    <p:sldId id="281" r:id="rId13"/>
    <p:sldId id="265" r:id="rId14"/>
    <p:sldId id="266" r:id="rId15"/>
    <p:sldId id="278" r:id="rId16"/>
    <p:sldId id="280" r:id="rId17"/>
    <p:sldId id="279" r:id="rId18"/>
    <p:sldId id="277" r:id="rId19"/>
    <p:sldId id="267" r:id="rId20"/>
    <p:sldId id="268" r:id="rId21"/>
    <p:sldId id="282" r:id="rId22"/>
    <p:sldId id="274" r:id="rId23"/>
    <p:sldId id="283" r:id="rId24"/>
    <p:sldId id="275" r:id="rId25"/>
    <p:sldId id="276" r:id="rId26"/>
    <p:sldId id="284" r:id="rId27"/>
    <p:sldId id="269" r:id="rId28"/>
    <p:sldId id="288" r:id="rId29"/>
    <p:sldId id="285" r:id="rId30"/>
    <p:sldId id="286" r:id="rId31"/>
    <p:sldId id="287" r:id="rId32"/>
    <p:sldId id="27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B865-2C08-4FFF-AF56-0EC956CFB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29491-1E41-4CF1-8306-5C6E52239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24C2B-9294-4BB3-AA80-A5412DAD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A430A-0FDF-44AE-8EC0-3545571C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2F562-2359-49A5-BAF8-DA553DA6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44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D76AC-83BE-470F-B686-F6796D4C2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CD434-1AC0-4B70-861E-22503F7EE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33B14-9C21-410F-BEC6-748A01D8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7FE6A-4DBB-456F-AC5A-C1679716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DC455-3AF1-4131-A87F-2F7CF929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612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2A81D9-45CB-4A76-883B-19F47663C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C6B22-E3EB-43F9-88F9-1A7E830D3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98818-547B-4F82-9A91-5A57781A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41A0A-DF96-4D7C-BCBA-A0C7FB523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B1D9F-AE5F-46E9-8860-5D586888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54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0E5FD-5044-4F39-8162-1A5C846F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6E7B5-44C4-40D7-9F8A-7508FDD3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6A48-2C74-4830-8611-0E1B14CB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6BD1-3918-4A4D-810F-C234F6EC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87BA-B028-4739-8716-46402C6A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28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BE6A5-EBF0-4C9D-A29D-F1AD548DD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79247-70B8-4D26-BB85-BDF89087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70DC5-7B0D-4D81-B6C2-E6DADE593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5E4AF-9230-4780-A9A8-A1B7FC78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ED4C1-C9FA-49FD-95BA-A8A7C793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401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B6B5F-F436-41C7-BF99-7E2D298E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7F4EB-CDA0-4ECD-A735-8ABE2E91C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EE6D3-2A7C-42D8-9989-E05D816E2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453DB-CC46-4280-9D09-CA29B8C4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EDEE-2C88-44BB-87B4-2CB72DB1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B76BE-5CB8-4A6D-902A-C7F2EA12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68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53EF-94CA-465D-A31C-EECC89FC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8C6F7-1E97-4647-B4BB-C40E49CA4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7369F-B8ED-4516-96F2-497D4E818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11EA4-FDC8-4096-8B77-83B0A6350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EFF9B-E366-403E-ACD1-69012C7B8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C60E4-D080-489A-8ED4-15122CB9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941F59-3824-401E-B680-F8FE7071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69773-3E40-417B-8BE0-D228F6C0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00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A12B4-1B4C-4A20-B78D-2BDEED82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C6072-22AF-4374-BF2C-BCE20625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8CA0A-CE25-4CB9-BD04-6809341D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052A-F9F9-4B5C-B2EE-92AE643E1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579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E522E0-919E-4F67-922C-5C651F4E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F365B-7621-4147-B0C3-FF03D56B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B1E3D-D1E9-49BD-9027-8D493540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71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2007-5AC8-4A78-B7AA-A29165AE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50D-1E25-4ED0-855F-5A9700938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770B8-6471-456B-A8B7-E34C66575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7E85A-B2CB-417A-B31B-A948D974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42492-B988-47F2-BAB5-5E646E95C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71DBD-ED9D-4974-813D-AD7FDA3B9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210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D2F5-0ACD-47F3-BC2D-D94A7888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84521-B29D-4C35-95DF-410AE9097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77F95-3084-4101-B94E-BBA1ADE5F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46C4E-3FCA-4391-A052-74E8CBE6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5D627-4B3B-42F1-8E2D-6A5CF53D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A5AB2-8032-442A-B368-EE21A081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583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51D6B-EDD8-40EC-9C95-CF82C2761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9B843-865C-4FB0-94BA-AEC5A948A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99020-9058-4951-9FEA-C62C48D7C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9203-2076-4FB0-A132-759CBC3D9136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98D87-2C48-4994-A8B8-B16EE7115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1AA73-319C-4E38-B38B-4009641C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A6820-3EFB-4375-B2DD-BDB1A9702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538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ccani.it/enciclopedia/accento_%28La-grammatica-italiana%29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ccani.it/enciclopedia/accento-grafico_%28Enciclopedia-dell%27Italiano%29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abovsvineyard.blogspot.com/2011/01/diagramma-ad-albero-e-schema-x-barr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E9773-AEE8-4303-B022-86CD11938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 FRASE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D3A43-8F8F-4122-9985-5B161F195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SEMPLICE E COMPLESSA</a:t>
            </a:r>
          </a:p>
        </p:txBody>
      </p:sp>
    </p:spTree>
    <p:extLst>
      <p:ext uri="{BB962C8B-B14F-4D97-AF65-F5344CB8AC3E}">
        <p14:creationId xmlns:p14="http://schemas.microsoft.com/office/powerpoint/2010/main" val="2428604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D7B1-9646-4C58-9F73-C77D1B6B2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MARCATEZZA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F519C-1A64-458F-9E05-ABDD48539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MARCO HA VINTO LA GARA.</a:t>
            </a:r>
          </a:p>
          <a:p>
            <a:pPr>
              <a:lnSpc>
                <a:spcPct val="150000"/>
              </a:lnSpc>
            </a:pPr>
            <a:endParaRPr lang="en-IN" dirty="0"/>
          </a:p>
          <a:p>
            <a:pPr>
              <a:lnSpc>
                <a:spcPct val="150000"/>
              </a:lnSpc>
            </a:pPr>
            <a:r>
              <a:rPr lang="en-IN" u="sng" dirty="0"/>
              <a:t>MARCO</a:t>
            </a:r>
            <a:r>
              <a:rPr lang="en-IN" dirty="0"/>
              <a:t> HA VINTO LA GARA.</a:t>
            </a:r>
          </a:p>
          <a:p>
            <a:pPr>
              <a:lnSpc>
                <a:spcPct val="150000"/>
              </a:lnSpc>
            </a:pPr>
            <a:endParaRPr lang="en-IN" dirty="0"/>
          </a:p>
          <a:p>
            <a:pPr>
              <a:lnSpc>
                <a:spcPct val="150000"/>
              </a:lnSpc>
            </a:pPr>
            <a:r>
              <a:rPr lang="en-IN" dirty="0"/>
              <a:t>È STATO </a:t>
            </a:r>
            <a:r>
              <a:rPr lang="en-IN" u="sng" dirty="0"/>
              <a:t>MARCO</a:t>
            </a:r>
            <a:r>
              <a:rPr lang="en-IN" dirty="0"/>
              <a:t> A VINCERE LA GARA.</a:t>
            </a:r>
          </a:p>
        </p:txBody>
      </p:sp>
    </p:spTree>
    <p:extLst>
      <p:ext uri="{BB962C8B-B14F-4D97-AF65-F5344CB8AC3E}">
        <p14:creationId xmlns:p14="http://schemas.microsoft.com/office/powerpoint/2010/main" val="246779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1A80-9D68-4A0F-AB12-308ED6D5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TIPI DI MARCATEZZA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B69B8-C128-4C62-89F4-F8363A95F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SINTATTICA</a:t>
            </a:r>
          </a:p>
          <a:p>
            <a:endParaRPr lang="en-IN" dirty="0"/>
          </a:p>
          <a:p>
            <a:r>
              <a:rPr lang="en-IN" dirty="0"/>
              <a:t>FONOLOGICA-INTONATIVA</a:t>
            </a:r>
          </a:p>
          <a:p>
            <a:r>
              <a:rPr lang="en-IN" dirty="0"/>
              <a:t>PRAGMATICA</a:t>
            </a:r>
          </a:p>
        </p:txBody>
      </p:sp>
    </p:spTree>
    <p:extLst>
      <p:ext uri="{BB962C8B-B14F-4D97-AF65-F5344CB8AC3E}">
        <p14:creationId xmlns:p14="http://schemas.microsoft.com/office/powerpoint/2010/main" val="344462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588A0-3CE9-403B-AB25-BBD62855E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92467"/>
            <a:ext cx="12109807" cy="6596009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3600" i="1" dirty="0"/>
              <a:t>“Un Tizio salì in cima al Colosseo e gridò: – Mi butto?</a:t>
            </a:r>
            <a:br>
              <a:rPr lang="it-IT" sz="3600" i="1" dirty="0"/>
            </a:br>
            <a:r>
              <a:rPr lang="it-IT" sz="3600" i="1" dirty="0"/>
              <a:t>– Non è regolare, – gli fecero osservare i passanti. – Lei doveva metterci il punto esclamativo, non il punto interrogativo. Torni a casa e studi la grammatica.</a:t>
            </a:r>
          </a:p>
          <a:p>
            <a:pPr marL="0" indent="0">
              <a:lnSpc>
                <a:spcPct val="200000"/>
              </a:lnSpc>
              <a:buNone/>
            </a:pPr>
            <a:br>
              <a:rPr lang="it-IT" sz="3600" i="1" dirty="0"/>
            </a:br>
            <a:r>
              <a:rPr lang="it-IT" sz="3600" i="1" dirty="0"/>
              <a:t>Qualche volta un errore di grammatica può salvare una vita.”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489775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427D-EBA7-4D33-BD0D-DD486E039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434"/>
            <a:ext cx="10515600" cy="567352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dirty="0"/>
              <a:t>TUTTO SOLO A MEZZA PAGINA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dirty="0"/>
              <a:t>LO PIANTARONO IN ASSO,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dirty="0"/>
              <a:t>E IL MONDO CONTINUÒ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dirty="0"/>
              <a:t>UNA RIGA PIÙ IN BASSO</a:t>
            </a:r>
          </a:p>
          <a:p>
            <a:pPr marL="0" indent="0" algn="r">
              <a:buNone/>
            </a:pPr>
            <a:r>
              <a:rPr lang="en-IN" sz="1800" dirty="0">
                <a:solidFill>
                  <a:srgbClr val="0070C0"/>
                </a:solidFill>
              </a:rPr>
              <a:t>GIANNI RODARI</a:t>
            </a:r>
          </a:p>
          <a:p>
            <a:pPr marL="0" indent="0" algn="r">
              <a:buNone/>
            </a:pPr>
            <a:endParaRPr lang="en-IN" sz="18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en-IN" sz="18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en-IN" sz="18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en-IN" sz="1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IN" sz="4400" dirty="0"/>
              <a:t>LA PUNTEGGIATURA</a:t>
            </a:r>
            <a:endParaRPr lang="en-IN" sz="4400" dirty="0">
              <a:solidFill>
                <a:srgbClr val="0070C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70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7FDAD-27BB-48C9-B278-BC992C757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87"/>
            <a:ext cx="10515600" cy="6012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1. Geppetto era un </a:t>
            </a:r>
            <a:r>
              <a:rPr lang="en-IN" dirty="0" err="1"/>
              <a:t>povero</a:t>
            </a:r>
            <a:r>
              <a:rPr lang="en-IN" dirty="0"/>
              <a:t> </a:t>
            </a:r>
            <a:r>
              <a:rPr lang="en-IN" dirty="0" err="1"/>
              <a:t>falegname</a:t>
            </a:r>
            <a:r>
              <a:rPr lang="en-IN" dirty="0"/>
              <a:t>. Perche non </a:t>
            </a:r>
            <a:r>
              <a:rPr lang="en-IN" dirty="0" err="1"/>
              <a:t>aveva</a:t>
            </a:r>
            <a:r>
              <a:rPr lang="en-IN" dirty="0"/>
              <a:t> </a:t>
            </a:r>
            <a:r>
              <a:rPr lang="en-IN" dirty="0" err="1"/>
              <a:t>molte</a:t>
            </a:r>
            <a:r>
              <a:rPr lang="en-IN" dirty="0"/>
              <a:t> </a:t>
            </a:r>
            <a:r>
              <a:rPr lang="en-IN" dirty="0" err="1"/>
              <a:t>cose</a:t>
            </a:r>
            <a:r>
              <a:rPr lang="en-IN" dirty="0"/>
              <a:t> di </a:t>
            </a:r>
            <a:r>
              <a:rPr lang="en-IN" dirty="0" err="1"/>
              <a:t>mangiare</a:t>
            </a:r>
            <a:r>
              <a:rPr lang="en-IN" dirty="0"/>
              <a:t>. </a:t>
            </a:r>
            <a:r>
              <a:rPr lang="en-IN" dirty="0" err="1"/>
              <a:t>lui</a:t>
            </a:r>
            <a:r>
              <a:rPr lang="en-IN" dirty="0"/>
              <a:t> </a:t>
            </a:r>
            <a:r>
              <a:rPr lang="en-IN" dirty="0" err="1"/>
              <a:t>mangeva</a:t>
            </a:r>
            <a:r>
              <a:rPr lang="en-IN" dirty="0"/>
              <a:t> pane secco </a:t>
            </a:r>
            <a:r>
              <a:rPr lang="en-IN" dirty="0" err="1"/>
              <a:t>che</a:t>
            </a:r>
            <a:r>
              <a:rPr lang="en-IN" dirty="0"/>
              <a:t> </a:t>
            </a:r>
            <a:r>
              <a:rPr lang="en-IN" dirty="0" err="1"/>
              <a:t>lui</a:t>
            </a:r>
            <a:r>
              <a:rPr lang="en-IN" dirty="0"/>
              <a:t> </a:t>
            </a:r>
            <a:r>
              <a:rPr lang="en-IN" dirty="0" err="1"/>
              <a:t>mette</a:t>
            </a:r>
            <a:r>
              <a:rPr lang="en-IN" dirty="0"/>
              <a:t> </a:t>
            </a:r>
            <a:r>
              <a:rPr lang="en-IN" dirty="0" err="1"/>
              <a:t>dala</a:t>
            </a:r>
            <a:r>
              <a:rPr lang="en-IN" dirty="0"/>
              <a:t> qua.</a:t>
            </a:r>
          </a:p>
          <a:p>
            <a:r>
              <a:rPr lang="en-IN" dirty="0"/>
              <a:t>A O B?</a:t>
            </a:r>
          </a:p>
          <a:p>
            <a:pPr marL="0" indent="0">
              <a:buNone/>
            </a:pPr>
            <a:r>
              <a:rPr lang="en-IN" dirty="0"/>
              <a:t>A. Geppetto era </a:t>
            </a:r>
            <a:r>
              <a:rPr lang="en-IN" dirty="0" err="1"/>
              <a:t>povero</a:t>
            </a:r>
            <a:r>
              <a:rPr lang="en-IN" dirty="0"/>
              <a:t> </a:t>
            </a:r>
            <a:r>
              <a:rPr lang="en-IN" dirty="0" err="1"/>
              <a:t>siccome</a:t>
            </a:r>
            <a:r>
              <a:rPr lang="en-IN" dirty="0"/>
              <a:t>…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B. </a:t>
            </a:r>
            <a:r>
              <a:rPr lang="en-IN" dirty="0" err="1"/>
              <a:t>Siccome</a:t>
            </a:r>
            <a:r>
              <a:rPr lang="en-IN" dirty="0"/>
              <a:t> Geppetto era </a:t>
            </a:r>
            <a:r>
              <a:rPr lang="en-IN" dirty="0" err="1"/>
              <a:t>povero</a:t>
            </a:r>
            <a:r>
              <a:rPr lang="en-IN" dirty="0"/>
              <a:t> </a:t>
            </a:r>
            <a:r>
              <a:rPr lang="en-IN" dirty="0" err="1"/>
              <a:t>mangiava</a:t>
            </a:r>
            <a:r>
              <a:rPr lang="en-IN" dirty="0"/>
              <a:t>…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2. </a:t>
            </a:r>
            <a:r>
              <a:rPr lang="en-IN" dirty="0" err="1"/>
              <a:t>Astolbio</a:t>
            </a:r>
            <a:r>
              <a:rPr lang="en-IN" dirty="0"/>
              <a:t> Bongo è un bravo </a:t>
            </a:r>
            <a:r>
              <a:rPr lang="en-IN" dirty="0" err="1"/>
              <a:t>pescatore</a:t>
            </a:r>
            <a:r>
              <a:rPr lang="en-IN" dirty="0"/>
              <a:t> </a:t>
            </a:r>
            <a:r>
              <a:rPr lang="en-IN" dirty="0" err="1"/>
              <a:t>lui</a:t>
            </a:r>
            <a:r>
              <a:rPr lang="en-IN" dirty="0"/>
              <a:t> </a:t>
            </a:r>
            <a:r>
              <a:rPr lang="en-IN" dirty="0" err="1"/>
              <a:t>conosce</a:t>
            </a:r>
            <a:r>
              <a:rPr lang="en-IN" dirty="0"/>
              <a:t> </a:t>
            </a:r>
            <a:r>
              <a:rPr lang="en-IN" dirty="0" err="1"/>
              <a:t>che</a:t>
            </a:r>
            <a:r>
              <a:rPr lang="en-IN" dirty="0"/>
              <a:t> le </a:t>
            </a:r>
            <a:r>
              <a:rPr lang="en-IN" dirty="0" err="1"/>
              <a:t>tre</a:t>
            </a:r>
            <a:r>
              <a:rPr lang="en-IN" dirty="0"/>
              <a:t> </a:t>
            </a:r>
            <a:r>
              <a:rPr lang="en-IN" dirty="0" err="1"/>
              <a:t>peschi</a:t>
            </a:r>
            <a:r>
              <a:rPr lang="en-IN" dirty="0"/>
              <a:t> è un </a:t>
            </a:r>
            <a:r>
              <a:rPr lang="en-IN" dirty="0" err="1"/>
              <a:t>variabili</a:t>
            </a:r>
            <a:r>
              <a:rPr lang="en-IN" dirty="0"/>
              <a:t> </a:t>
            </a:r>
            <a:r>
              <a:rPr lang="en-IN" dirty="0" err="1"/>
              <a:t>fiume</a:t>
            </a:r>
            <a:r>
              <a:rPr lang="en-IN" dirty="0"/>
              <a:t> e Arturo del </a:t>
            </a:r>
            <a:r>
              <a:rPr lang="en-IN" dirty="0" err="1"/>
              <a:t>Muro</a:t>
            </a:r>
            <a:r>
              <a:rPr lang="en-IN" dirty="0"/>
              <a:t> </a:t>
            </a:r>
            <a:r>
              <a:rPr lang="en-IN" dirty="0" err="1"/>
              <a:t>comprato</a:t>
            </a:r>
            <a:r>
              <a:rPr lang="en-IN" dirty="0"/>
              <a:t> dal </a:t>
            </a:r>
            <a:r>
              <a:rPr lang="en-IN" dirty="0" err="1"/>
              <a:t>mercato</a:t>
            </a:r>
            <a:r>
              <a:rPr lang="en-IN" dirty="0"/>
              <a:t> per </a:t>
            </a:r>
            <a:r>
              <a:rPr lang="en-IN" dirty="0" err="1"/>
              <a:t>grandi</a:t>
            </a:r>
            <a:r>
              <a:rPr lang="en-IN" dirty="0"/>
              <a:t> </a:t>
            </a:r>
            <a:r>
              <a:rPr lang="en-IN" dirty="0" err="1"/>
              <a:t>ragione</a:t>
            </a:r>
            <a:r>
              <a:rPr lang="en-IN" dirty="0"/>
              <a:t>. </a:t>
            </a:r>
            <a:r>
              <a:rPr lang="en-IN" dirty="0" err="1"/>
              <a:t>Muro</a:t>
            </a:r>
            <a:r>
              <a:rPr lang="en-IN" dirty="0"/>
              <a:t> non è </a:t>
            </a:r>
            <a:r>
              <a:rPr lang="en-IN" dirty="0" err="1"/>
              <a:t>innocente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A. …</a:t>
            </a:r>
            <a:r>
              <a:rPr lang="en-IN" dirty="0" err="1"/>
              <a:t>che</a:t>
            </a:r>
            <a:r>
              <a:rPr lang="en-IN" dirty="0"/>
              <a:t> Arturo del </a:t>
            </a:r>
            <a:r>
              <a:rPr lang="en-IN" dirty="0" err="1"/>
              <a:t>Muro</a:t>
            </a:r>
            <a:r>
              <a:rPr lang="en-IN" dirty="0"/>
              <a:t> li ha </a:t>
            </a:r>
            <a:r>
              <a:rPr lang="en-IN" dirty="0" err="1"/>
              <a:t>comprati</a:t>
            </a:r>
            <a:r>
              <a:rPr lang="en-IN" dirty="0"/>
              <a:t> al </a:t>
            </a:r>
            <a:r>
              <a:rPr lang="en-IN" dirty="0" err="1"/>
              <a:t>mercato</a:t>
            </a:r>
            <a:r>
              <a:rPr lang="en-IN" dirty="0"/>
              <a:t> per </a:t>
            </a:r>
            <a:r>
              <a:rPr lang="en-IN" dirty="0" err="1"/>
              <a:t>questa</a:t>
            </a:r>
            <a:r>
              <a:rPr lang="en-IN" dirty="0"/>
              <a:t> </a:t>
            </a:r>
            <a:r>
              <a:rPr lang="en-IN" dirty="0" err="1"/>
              <a:t>ragione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B. </a:t>
            </a:r>
            <a:r>
              <a:rPr lang="en-IN" dirty="0" err="1"/>
              <a:t>Muro</a:t>
            </a:r>
            <a:r>
              <a:rPr lang="en-IN" dirty="0"/>
              <a:t> non è </a:t>
            </a:r>
            <a:r>
              <a:rPr lang="en-IN" dirty="0" err="1"/>
              <a:t>innocente</a:t>
            </a:r>
            <a:r>
              <a:rPr lang="en-IN" dirty="0"/>
              <a:t> per </a:t>
            </a:r>
            <a:r>
              <a:rPr lang="en-IN" dirty="0" err="1"/>
              <a:t>questa</a:t>
            </a:r>
            <a:r>
              <a:rPr lang="en-IN" dirty="0"/>
              <a:t> </a:t>
            </a:r>
            <a:r>
              <a:rPr lang="en-IN" dirty="0" err="1"/>
              <a:t>grande</a:t>
            </a:r>
            <a:r>
              <a:rPr lang="en-IN" dirty="0"/>
              <a:t> </a:t>
            </a:r>
            <a:r>
              <a:rPr lang="en-IN" dirty="0" err="1"/>
              <a:t>ragione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A o B?</a:t>
            </a:r>
          </a:p>
        </p:txBody>
      </p:sp>
    </p:spTree>
    <p:extLst>
      <p:ext uri="{BB962C8B-B14F-4D97-AF65-F5344CB8AC3E}">
        <p14:creationId xmlns:p14="http://schemas.microsoft.com/office/powerpoint/2010/main" val="276049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57B6E-B0B5-4EE5-87A8-4D0A648D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950"/>
            <a:ext cx="10515600" cy="6349429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IN" sz="3600" dirty="0"/>
              <a:t>VADO A MANGIARE, NONNA.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IN" sz="3600" dirty="0"/>
              <a:t>VADO A MANGIARE NONNA.</a:t>
            </a:r>
          </a:p>
          <a:p>
            <a:pPr marL="0" indent="0">
              <a:lnSpc>
                <a:spcPct val="150000"/>
              </a:lnSpc>
              <a:buNone/>
            </a:pPr>
            <a:endParaRPr lang="en-IN" sz="3600" dirty="0"/>
          </a:p>
          <a:p>
            <a:pPr>
              <a:lnSpc>
                <a:spcPct val="150000"/>
              </a:lnSpc>
            </a:pPr>
            <a:endParaRPr lang="en-IN" sz="3600" dirty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IN" sz="3600" dirty="0"/>
              <a:t>PARTITA DIFFICILE, DA DIMENTICARE.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IN" sz="3600" dirty="0"/>
              <a:t>PARTITA DIFFICILE DA DIMENTICARE.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endParaRPr lang="en-IN" sz="3600" dirty="0"/>
          </a:p>
          <a:p>
            <a:pPr marL="514350" indent="-514350">
              <a:buFont typeface="+mj-lt"/>
              <a:buAutoNum type="alphaUcPeriod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2366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76389-3B4F-4F53-88CC-2AC91DDC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Davanti a un giudice di pace si sono presentati due amici e un agente di polizia municipale per un verbale per insulto a pubblico ufficiale.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giudice ha chiesto al vigile cos’è successo, e il vigile ha raccontato:</a:t>
            </a:r>
            <a:br>
              <a:rPr lang="it-IT" dirty="0"/>
            </a:br>
            <a:r>
              <a:rPr lang="it-IT" b="1" dirty="0"/>
              <a:t>Ho fermato queste due persone perché andavano in motorino senza casco. Quando ho fatto segno di fermarsi, ho sentito chiaramente quello che stava dietro dire:</a:t>
            </a:r>
            <a:br>
              <a:rPr lang="it-IT" dirty="0"/>
            </a:br>
            <a:r>
              <a:rPr lang="it-IT" b="1" dirty="0"/>
              <a:t>“MA GUARDA IL VIGILE STUPIDO!”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giudice ha interpellato i due ragazzi chiedendo se fosse vero… e quello che guidava ha detto: </a:t>
            </a:r>
            <a:r>
              <a:rPr lang="it-IT" b="1" dirty="0"/>
              <a:t>Signor giudice, il mio amico è stato frainteso! Le parole sono esatte, ma l’insulto era diretto a me e poiché siamo amici, non intendo denunciarlo.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giudice ha chiesto come fosse possibile una cosa simile… e il ragazzo ha precisato:</a:t>
            </a:r>
            <a:br>
              <a:rPr lang="it-IT" dirty="0"/>
            </a:br>
            <a:r>
              <a:rPr lang="it-IT" b="1" dirty="0"/>
              <a:t>Sì, il mio amico ha detto a me</a:t>
            </a:r>
            <a:br>
              <a:rPr lang="it-IT" dirty="0"/>
            </a:br>
            <a:r>
              <a:rPr lang="it-IT" b="1" dirty="0"/>
              <a:t>MA GUARDA IL VIGILE – VIRGOLA – STUPIDO!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 due amici hanno pagato solo la multa per la mancanza del casco. Il giudice ha riconosciuto l’importanza della virgola!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0613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BEF39-6A29-4847-A7CC-3345C94B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541123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br>
              <a:rPr lang="it-IT" b="1" dirty="0"/>
            </a:br>
            <a:r>
              <a:rPr lang="it-IT" dirty="0"/>
              <a:t>“</a:t>
            </a:r>
            <a:r>
              <a:rPr lang="it-IT" u="sng" dirty="0"/>
              <a:t>La virgola è la porta girevole del pensiero</a:t>
            </a:r>
            <a:r>
              <a:rPr lang="it-IT" dirty="0"/>
              <a:t>”.</a:t>
            </a:r>
            <a:br>
              <a:rPr lang="it-IT" dirty="0"/>
            </a:br>
            <a:r>
              <a:rPr lang="it-IT" dirty="0"/>
              <a:t> 									</a:t>
            </a:r>
            <a:r>
              <a:rPr lang="it-IT" sz="2200" b="1" i="1" dirty="0">
                <a:solidFill>
                  <a:srgbClr val="0070C0"/>
                </a:solidFill>
              </a:rPr>
              <a:t>Julio </a:t>
            </a:r>
            <a:r>
              <a:rPr lang="it-IT" sz="2200" b="1" i="1" dirty="0" err="1">
                <a:solidFill>
                  <a:srgbClr val="0070C0"/>
                </a:solidFill>
              </a:rPr>
              <a:t>Cortázar</a:t>
            </a:r>
            <a:r>
              <a:rPr lang="it-IT" b="1" dirty="0"/>
              <a:t> </a:t>
            </a:r>
            <a:br>
              <a:rPr lang="it-IT" b="1" dirty="0"/>
            </a:b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7F8F-4C05-4035-8789-A56F2465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1825624"/>
            <a:ext cx="12048162" cy="5032375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/>
              <a:t>“Se l’uomo conoscesse realmente il valore che ha la donna andrebbe a quattro zampe alla sua ricerca”.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Font typeface="+mj-lt"/>
              <a:buAutoNum type="alphaUcPeriod"/>
            </a:pPr>
            <a:r>
              <a:rPr lang="it-IT" sz="3200" b="1" dirty="0"/>
              <a:t>“Se l’uomo conoscesse realmente il valore che ha la donna, andrebbe a quattro zampe alla sua ricerca”.</a:t>
            </a:r>
          </a:p>
          <a:p>
            <a:pPr marL="514350" indent="-514350">
              <a:buFont typeface="+mj-lt"/>
              <a:buAutoNum type="alphaUcPeriod"/>
            </a:pPr>
            <a:endParaRPr lang="it-IT" sz="3200" dirty="0"/>
          </a:p>
          <a:p>
            <a:pPr marL="514350" indent="-514350">
              <a:buFont typeface="+mj-lt"/>
              <a:buAutoNum type="alphaUcPeriod"/>
            </a:pPr>
            <a:r>
              <a:rPr lang="it-IT" sz="3200" b="1" dirty="0"/>
              <a:t>“Se l’uomo conoscesse realmente il valore che ha, la donna andrebbe a quattro zampe alla sua ricerca”.</a:t>
            </a:r>
            <a:endParaRPr lang="it-IT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7688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56352-28E6-46DC-B476-68E313FC5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IN" dirty="0"/>
            </a:br>
            <a:r>
              <a:rPr lang="en-IN" dirty="0"/>
              <a:t>LA SALUTE DELL’INTERPUNZIONE ODIERNA</a:t>
            </a:r>
            <a:br>
              <a:rPr lang="en-IN" dirty="0"/>
            </a:br>
            <a:r>
              <a:rPr lang="en-IN" dirty="0"/>
              <a:t>									</a:t>
            </a:r>
            <a:r>
              <a:rPr lang="en-IN" sz="2200" dirty="0">
                <a:solidFill>
                  <a:srgbClr val="0070C0"/>
                </a:solidFill>
              </a:rPr>
              <a:t>ANGELA FERRARI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73ABA-3F94-4BFD-BF7F-0B7A434FB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0697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punteggiatura italiana non è mai stata così bene. I sintomi della sua vitalità sono tanti e diversi. </a:t>
            </a:r>
          </a:p>
          <a:p>
            <a:pPr marL="0" indent="0">
              <a:buNone/>
            </a:pPr>
            <a:r>
              <a:rPr lang="it-IT" dirty="0"/>
              <a:t>Nelle sue realizzazioni standard, vale a dire nelle manifestazioni considerate come corrette dagli scriventi colti, ha avuto la capacità di cambiare e trasformarsi nel tempo, il che è un grande segno di solidità. </a:t>
            </a:r>
          </a:p>
          <a:p>
            <a:pPr marL="0" indent="0">
              <a:buNone/>
            </a:pPr>
            <a:r>
              <a:rPr lang="it-IT" dirty="0"/>
              <a:t>In secondo luogo, e in prospettiva sincronica, ha mostrato di sapersi adattare alle diverse varietà linguistiche: un conto è la punteggiatura dei testi scientifici; un altro conto è quella dei giornali; ancora diversa è la punteggiatura del linguaggio normativo; senza parlare, poi, dei suoi usi nella comunicazione mediata dalla rete. </a:t>
            </a:r>
          </a:p>
          <a:p>
            <a:pPr marL="0" indent="0">
              <a:buNone/>
            </a:pPr>
            <a:r>
              <a:rPr lang="it-IT" dirty="0"/>
              <a:t>Un altro segno della sua vitalità è il fatto che si sta guadagnando grandi spazi di autonomia. Non è oramai più – com’era nel Settecento, e prima – un’ancella della sintassi, destinata solo a chiarire e a disambiguare. Ha finalmente acquisito una grande potenza semantica, anche fuori dal campo della letteratura.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536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64411D-2CDF-4971-AF38-DB12DEE6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80789"/>
          </a:xfrm>
        </p:spPr>
        <p:txBody>
          <a:bodyPr>
            <a:normAutofit fontScale="90000"/>
          </a:bodyPr>
          <a:lstStyle/>
          <a:p>
            <a:pPr algn="ctr"/>
            <a:br>
              <a:rPr lang="en-IN" dirty="0"/>
            </a:br>
            <a:r>
              <a:rPr lang="en-IN" dirty="0"/>
              <a:t>LA PUNTEGGIATURA</a:t>
            </a:r>
            <a:br>
              <a:rPr lang="en-IN" dirty="0"/>
            </a:br>
            <a:r>
              <a:rPr lang="en-IN" dirty="0"/>
              <a:t>								</a:t>
            </a:r>
            <a:r>
              <a:rPr lang="en-IN" sz="2000" dirty="0">
                <a:solidFill>
                  <a:srgbClr val="0070C0"/>
                </a:solidFill>
              </a:rPr>
              <a:t>ANGELA FERRARI</a:t>
            </a:r>
            <a:br>
              <a:rPr lang="en-IN" dirty="0"/>
            </a:br>
            <a:endParaRPr lang="en-IN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0ED65F-866F-4B00-8613-E13E910300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832517"/>
            <a:ext cx="12192000" cy="686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4A4B49"/>
              </a:solidFill>
              <a:latin typeface="Maven Pro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4A4B49"/>
                </a:solidFill>
                <a:latin typeface="Maven Pro"/>
              </a:rPr>
              <a:t>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punteggiatura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ha una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funzione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propriamente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comunicativa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essa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contribuisce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definire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significato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del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testo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e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sua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organizzazione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Ci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sono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più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precisamente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due tipi di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punteggiatura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. Da una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parte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c’è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punteggiatura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che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segmenta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testo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nelle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sue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unità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constitutive e 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gerarchizza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appartengono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questo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tipo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punto,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punto 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virgola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,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virgola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due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punti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, 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lineette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, 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parentesi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,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lineetta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singola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4B49"/>
                </a:solidFill>
                <a:effectLst/>
                <a:latin typeface="Maven Pro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4A4B49"/>
              </a:solidFill>
              <a:effectLst/>
              <a:latin typeface="Maven Pro"/>
            </a:endParaRPr>
          </a:p>
        </p:txBody>
      </p:sp>
    </p:spTree>
    <p:extLst>
      <p:ext uri="{BB962C8B-B14F-4D97-AF65-F5344CB8AC3E}">
        <p14:creationId xmlns:p14="http://schemas.microsoft.com/office/powerpoint/2010/main" val="13019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5B2B0-8957-4753-A20C-7264C799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1B6D-20DF-4B46-AC87-01EEA41B2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5319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IN" dirty="0"/>
              <a:t>VADO A CASA.</a:t>
            </a:r>
          </a:p>
          <a:p>
            <a:pPr>
              <a:lnSpc>
                <a:spcPct val="250000"/>
              </a:lnSpc>
            </a:pPr>
            <a:r>
              <a:rPr lang="it-IT" dirty="0"/>
              <a:t>VADO A CASA E CONTINUO A STUDIARE.</a:t>
            </a:r>
            <a:endParaRPr lang="en-IN" dirty="0"/>
          </a:p>
          <a:p>
            <a:pPr>
              <a:lnSpc>
                <a:spcPct val="250000"/>
              </a:lnSpc>
            </a:pPr>
            <a:r>
              <a:rPr lang="it-IT" dirty="0"/>
              <a:t>VADO A CASA PERCHÉ ARRIVANO I MIEI AMICI</a:t>
            </a:r>
          </a:p>
          <a:p>
            <a:pPr>
              <a:lnSpc>
                <a:spcPct val="250000"/>
              </a:lnSpc>
            </a:pPr>
            <a:r>
              <a:rPr lang="it-IT" dirty="0"/>
              <a:t>VADO A CASA. </a:t>
            </a:r>
            <a:r>
              <a:rPr lang="it-IT"/>
              <a:t>CONTINUO A STUDIARE.</a:t>
            </a:r>
            <a:endParaRPr lang="it-IT" dirty="0"/>
          </a:p>
          <a:p>
            <a:pPr>
              <a:lnSpc>
                <a:spcPct val="250000"/>
              </a:lnSpc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7661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038CD-AF42-4302-B1EE-76964F08E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6884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dall’altra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parte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vi è la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punteggiatura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che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arricchisce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le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unità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del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testo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introducendo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contenuti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impliciti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segnalando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cambiamenti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di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voci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o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veicolando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valori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illocutivi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come la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domanda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l’ordine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: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fanno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parte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di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questa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classe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di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segni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interpuntivi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puntini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di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sospensione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il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punto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interrogativo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il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 punto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esclamativo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, le </a:t>
            </a:r>
            <a:r>
              <a:rPr lang="en-US" altLang="en-US" sz="3200" dirty="0" err="1">
                <a:solidFill>
                  <a:srgbClr val="4A4B49"/>
                </a:solidFill>
                <a:latin typeface="Maven Pro"/>
              </a:rPr>
              <a:t>virgolette</a:t>
            </a:r>
            <a:r>
              <a:rPr lang="en-US" altLang="en-US" sz="3200" dirty="0">
                <a:solidFill>
                  <a:srgbClr val="4A4B49"/>
                </a:solidFill>
                <a:latin typeface="Maven Pro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en-US" sz="3200" dirty="0">
              <a:solidFill>
                <a:srgbClr val="4A4B49"/>
              </a:solidFill>
              <a:latin typeface="Maven Pro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3200" dirty="0"/>
              <a:t>È sbagliata solo la punteggiatura che crea valori testuali che non sono in sintonia con l’obiettivo del discorso.</a:t>
            </a:r>
            <a:br>
              <a:rPr lang="en-US" altLang="en-US" sz="3200" dirty="0"/>
            </a:br>
            <a:endParaRPr lang="en-US" altLang="en-US" sz="3200" dirty="0"/>
          </a:p>
          <a:p>
            <a:pPr algn="just"/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65772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BFC6-5D5B-4026-A394-F400A066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17696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it-IT" dirty="0"/>
              <a:t>A mezzanotte l’ora delle streghe l’anta dell’armadio si spalancò.</a:t>
            </a:r>
          </a:p>
          <a:p>
            <a:pPr marL="514350" indent="-514350">
              <a:buAutoNum type="alphaUcPeriod"/>
            </a:pPr>
            <a:r>
              <a:rPr lang="it-IT" dirty="0"/>
              <a:t>Io fifone come sono mi nascosi sotto il letto.</a:t>
            </a:r>
          </a:p>
          <a:p>
            <a:pPr marL="514350" indent="-514350">
              <a:buAutoNum type="alphaUcPeriod"/>
            </a:pPr>
            <a:r>
              <a:rPr lang="it-IT" dirty="0" err="1"/>
              <a:t>Fuffi</a:t>
            </a:r>
            <a:r>
              <a:rPr lang="it-IT" dirty="0"/>
              <a:t> il gatto di mia sorella mi raggiunse miagolando. </a:t>
            </a:r>
          </a:p>
          <a:p>
            <a:pPr marL="514350" indent="-514350">
              <a:buAutoNum type="alphaUcPeriod"/>
            </a:pPr>
            <a:r>
              <a:rPr lang="it-IT" dirty="0"/>
              <a:t>Dopo un po’ io tenendo stretto il gatto uscii dal mio nascondiglio. </a:t>
            </a:r>
          </a:p>
          <a:p>
            <a:pPr marL="514350" indent="-514350">
              <a:buAutoNum type="alphaUcPeriod"/>
            </a:pPr>
            <a:r>
              <a:rPr lang="it-IT" dirty="0"/>
              <a:t>Mi diressi camminando a tentoni verso l’interruttore della luce.</a:t>
            </a:r>
          </a:p>
          <a:p>
            <a:pPr marL="514350" indent="-514350">
              <a:buAutoNum type="alphaUcPeriod"/>
            </a:pPr>
            <a:r>
              <a:rPr lang="it-IT" dirty="0"/>
              <a:t>Giunto a metà strada orrore sentii qualcosa afferrarmi il pigiama.</a:t>
            </a:r>
          </a:p>
          <a:p>
            <a:pPr marL="514350" indent="-514350">
              <a:buAutoNum type="alphaUcPeriod"/>
            </a:pPr>
            <a:r>
              <a:rPr lang="it-IT" dirty="0"/>
              <a:t>Urlai e urali. I miei genitori svegliati dai miei strilli si precipitarono in camera mia.</a:t>
            </a:r>
          </a:p>
          <a:p>
            <a:pPr marL="514350" indent="-514350">
              <a:buAutoNum type="alphaUcPeriod"/>
            </a:pPr>
            <a:r>
              <a:rPr lang="it-IT" dirty="0"/>
              <a:t>Mi videro accesa la luce ritto in piedi in mezzo alla stanza.</a:t>
            </a:r>
          </a:p>
          <a:p>
            <a:pPr marL="514350" indent="-514350">
              <a:buAutoNum type="alphaUcPeriod"/>
            </a:pPr>
            <a:r>
              <a:rPr lang="it-IT" dirty="0"/>
              <a:t> Il mio pigiama che figuraccia si era impigliato nella manopola di un cassetto e del pipistrello non c’era alcuna traccia: la mia fantasia mi aveva fatto lo scherzo più bello di Halloween!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9661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1CF3-AE6F-4F47-AB3C-E8FF482E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INCISI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58CF-D15C-4DA0-97A3-D2DA7583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dirty="0"/>
              <a:t>INCISI: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INSERZIONE DI SEGMENTI RACCHIUSI TRA PARENTESTI, LINEETTE O VIRGOLE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GERARCHIA SEMANTICA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NON SEMPRE SINTATTICA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INDIPENDENTI FRA DI LORO</a:t>
            </a:r>
          </a:p>
          <a:p>
            <a:pPr marL="0" indent="0">
              <a:lnSpc>
                <a:spcPct val="150000"/>
              </a:lnSpc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6009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E5A89-AF5B-419C-9F9E-3F47E38B3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COSTRUZIONI ASSOLUTE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F4E88-614E-4A89-B985-65637AEC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ARRIVATO MARCO, LA CERIMONIA EBBE INIZIO.</a:t>
            </a:r>
          </a:p>
          <a:p>
            <a:pPr marL="0" indent="0">
              <a:buNone/>
            </a:pPr>
            <a:r>
              <a:rPr lang="en-IN" dirty="0"/>
              <a:t>FINITO IL FILM, IL PUBBLICO USCÌ DALLA SALA.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RAPPORTI INDIPENDENTI SINTATTICAMENTE</a:t>
            </a:r>
          </a:p>
          <a:p>
            <a:pPr marL="0" indent="0">
              <a:buNone/>
            </a:pPr>
            <a:r>
              <a:rPr lang="en-IN" dirty="0"/>
              <a:t>IMPORTANTE FUNZIONE TESTUALE</a:t>
            </a:r>
          </a:p>
        </p:txBody>
      </p:sp>
    </p:spTree>
    <p:extLst>
      <p:ext uri="{BB962C8B-B14F-4D97-AF65-F5344CB8AC3E}">
        <p14:creationId xmlns:p14="http://schemas.microsoft.com/office/powerpoint/2010/main" val="427024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F6E33-B6D4-434A-BA67-F480EAE97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NOMINALIZZAZIONI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8EB28-BF45-42BA-9B53-986CACEDD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RICAVARE NOMI DA VERBI-LAVARE&gt;LAVAGGIO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SCALA DI VERBALITÀ</a:t>
            </a:r>
          </a:p>
          <a:p>
            <a:pPr marL="0" indent="0">
              <a:buNone/>
            </a:pPr>
            <a:r>
              <a:rPr lang="en-IN" dirty="0"/>
              <a:t>Es.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DECIDERE DI CAMBIARE LAVORO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PRENDERE LA DECISIONE DI CAMBIARE LAVORO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LA DECISIONE DI CAMBIARE LAVORO</a:t>
            </a:r>
          </a:p>
        </p:txBody>
      </p:sp>
    </p:spTree>
    <p:extLst>
      <p:ext uri="{BB962C8B-B14F-4D97-AF65-F5344CB8AC3E}">
        <p14:creationId xmlns:p14="http://schemas.microsoft.com/office/powerpoint/2010/main" val="358717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7027-FCEB-4092-B9E1-9E8401A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CONNETTIVI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33EA-BE55-439F-97A5-A5FC8354D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COLLEGANO PORZIONI DI TESTO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STRUMENTI PER REALIZZARE LA COESIONE (E QUINDI LA COERENZA)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FUNZIONE DUNQUE SINTATTICA E ANCHE SEMANTICA</a:t>
            </a:r>
          </a:p>
          <a:p>
            <a:pPr marL="0" indent="0">
              <a:buNone/>
            </a:pPr>
            <a:r>
              <a:rPr lang="en-IN" dirty="0"/>
              <a:t>Es. AVVERBI (COSÌ), LOCUZIONI (IN SOSTANZA), PROPOSIZIONI (METTI CHE)</a:t>
            </a:r>
          </a:p>
          <a:p>
            <a:pPr marL="0" indent="0" algn="ctr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145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40EC-B6B1-4D12-A4D6-6650AB2D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/>
              <a:t>CONNETTIVI SEMANTICI E CONNETTIVI PRAGMATICI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03E4-86C9-47DA-A5E1-8EE0173E3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IN" dirty="0"/>
              <a:t>NON TI ASCOLTO PERCHÉ SONO DAVVERO STUFA—C. SEMANTICO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/>
              <a:t>GUARDA, SONO VERAMENTE STUFA!—C. PRAGMATICO</a:t>
            </a:r>
          </a:p>
          <a:p>
            <a:pPr marL="514350" indent="-514350">
              <a:buFont typeface="+mj-lt"/>
              <a:buAutoNum type="alphaUcPeriod"/>
            </a:pPr>
            <a:endParaRPr lang="en-IN" dirty="0"/>
          </a:p>
          <a:p>
            <a:pPr marL="0" indent="0">
              <a:buNone/>
            </a:pPr>
            <a:r>
              <a:rPr lang="en-IN" dirty="0"/>
              <a:t>B—PIÙ PARLATO (ECCO, GUARDA, SAI, ALLORA…)</a:t>
            </a:r>
          </a:p>
          <a:p>
            <a:pPr marL="0" indent="0">
              <a:buNone/>
            </a:pPr>
            <a:r>
              <a:rPr lang="en-IN" dirty="0"/>
              <a:t>SEGNA LA PRESA DI TURNO, RICHIESTA DI ATTENZIONE,MODULAZIONE, FEEDBACK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5816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6A93-7905-4D98-A172-2529C676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ACCENTO</a:t>
            </a:r>
            <a:br>
              <a:rPr lang="en-IN" sz="2200" dirty="0"/>
            </a:br>
            <a:r>
              <a:rPr lang="en-IN" sz="2200" dirty="0"/>
              <a:t>		</a:t>
            </a:r>
            <a:r>
              <a:rPr lang="en-IN" sz="2000" dirty="0">
                <a:hlinkClick r:id="rId2"/>
              </a:rPr>
              <a:t>http://www.treccani.it/enciclopedia/accento_%28La-grammatica-italiana%29/#</a:t>
            </a:r>
            <a:endParaRPr lang="en-IN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EAD57-E891-4A9E-936C-BDCBD3C2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60352"/>
            <a:ext cx="12192000" cy="52976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it-IT" sz="4000" dirty="0"/>
              <a:t>In italiano l’</a:t>
            </a:r>
            <a:r>
              <a:rPr lang="it-IT" sz="4000" i="1" dirty="0"/>
              <a:t>accento</a:t>
            </a:r>
            <a:r>
              <a:rPr lang="it-IT" sz="4000" dirty="0"/>
              <a:t> consiste nell’aumento dell’intensità con cui viene pronunciata una sillaba (detta </a:t>
            </a:r>
            <a:r>
              <a:rPr lang="it-IT" sz="4000" i="1" dirty="0"/>
              <a:t>sillaba tonica</a:t>
            </a:r>
            <a:r>
              <a:rPr lang="it-IT" sz="4000" dirty="0"/>
              <a:t>), che acquisisce così maggior rilievo rispetto alle altre sillabe della stessa parola.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944235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68BDA-488B-492C-B2A7-EB6DCDA2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250000"/>
              </a:lnSpc>
              <a:buNone/>
            </a:pPr>
            <a:r>
              <a:rPr lang="it-IT" sz="3400" b="1" u="sng" dirty="0"/>
              <a:t>L’accento grafico</a:t>
            </a:r>
            <a:r>
              <a:rPr lang="it-IT" sz="3400" dirty="0"/>
              <a:t> è il segno diacritico che si pone sopra le vocali per evidenziarne la maggiore intensità fonica e, talvolta, il grado di apertura</a:t>
            </a:r>
            <a:r>
              <a:rPr lang="it-IT" sz="3400" u="sng" dirty="0"/>
              <a:t>. L’italiano ha tre tipi di accento grafico: l’acuto (′), il grave (‵) e il circonflesso (^); </a:t>
            </a:r>
            <a:r>
              <a:rPr lang="it-IT" sz="3400" dirty="0"/>
              <a:t>solitamente, sulle vocali di cui non si distingue l’apertura, l’accento grafico è grave (à, ì, ù), mentre è grave o acuto sulle altre vocali, a seconda che indichi la variante chiusa o quella aperta: /e/ ‹</a:t>
            </a:r>
            <a:r>
              <a:rPr lang="it-IT" sz="3400" dirty="0" err="1"/>
              <a:t>é</a:t>
            </a:r>
            <a:r>
              <a:rPr lang="it-IT" sz="3400" dirty="0"/>
              <a:t>› o /ε/ ‹è›, /o/ ‹ó› o /ɔ/ ‹ò›. </a:t>
            </a:r>
          </a:p>
          <a:p>
            <a:pPr marL="0" indent="0" algn="just">
              <a:lnSpc>
                <a:spcPct val="250000"/>
              </a:lnSpc>
              <a:buNone/>
            </a:pPr>
            <a:r>
              <a:rPr lang="it-IT" sz="3400" u="sng" dirty="0"/>
              <a:t>A differenza del francese, l’accento grafico circonflesso in italiano è di impiego limitato e facoltativo e non segnala un fatto fonico</a:t>
            </a:r>
            <a:r>
              <a:rPr lang="it-IT" sz="3400" dirty="0"/>
              <a:t>: è ormai desueto nel plurale degli aggettivi e dei nomi in -</a:t>
            </a:r>
            <a:r>
              <a:rPr lang="it-IT" sz="3400" i="1" dirty="0"/>
              <a:t>io</a:t>
            </a:r>
            <a:r>
              <a:rPr lang="it-IT" sz="3400" dirty="0"/>
              <a:t> (</a:t>
            </a:r>
            <a:r>
              <a:rPr lang="it-IT" sz="3400" i="1" dirty="0"/>
              <a:t>podio</a:t>
            </a:r>
            <a:r>
              <a:rPr lang="it-IT" sz="3400" dirty="0"/>
              <a:t>, </a:t>
            </a:r>
            <a:r>
              <a:rPr lang="it-IT" sz="3400" i="1" dirty="0"/>
              <a:t>podî</a:t>
            </a:r>
            <a:r>
              <a:rPr lang="it-IT" sz="3400" dirty="0"/>
              <a:t>), dove tuttavia poteva essere utilizzato per distinguere gli omografi (</a:t>
            </a:r>
            <a:r>
              <a:rPr lang="it-IT" sz="3400" i="1" dirty="0"/>
              <a:t>odî</a:t>
            </a:r>
            <a:r>
              <a:rPr lang="it-IT" sz="3400" dirty="0"/>
              <a:t> plurale di </a:t>
            </a:r>
            <a:r>
              <a:rPr lang="it-IT" sz="3400" i="1" dirty="0"/>
              <a:t>odio</a:t>
            </a:r>
            <a:r>
              <a:rPr lang="it-IT" sz="3400" dirty="0"/>
              <a:t> ~ </a:t>
            </a:r>
            <a:r>
              <a:rPr lang="it-IT" sz="3400" i="1" dirty="0"/>
              <a:t>odi</a:t>
            </a:r>
            <a:r>
              <a:rPr lang="it-IT" sz="3400" dirty="0"/>
              <a:t> voce del verbo </a:t>
            </a:r>
            <a:r>
              <a:rPr lang="it-IT" sz="3400" i="1" dirty="0"/>
              <a:t>odiare</a:t>
            </a:r>
            <a:r>
              <a:rPr lang="it-IT" sz="3400" dirty="0"/>
              <a:t>).</a:t>
            </a:r>
          </a:p>
          <a:p>
            <a:pPr marL="0" indent="0" algn="just">
              <a:lnSpc>
                <a:spcPct val="250000"/>
              </a:lnSpc>
              <a:buNone/>
            </a:pPr>
            <a:r>
              <a:rPr lang="en-IN" sz="2600" dirty="0">
                <a:hlinkClick r:id="rId2"/>
              </a:rPr>
              <a:t>http://www.treccani.it/enciclopedia/accento-grafico_%28Enciclopedia-dell%27Italiano%29/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688229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ECA6C-E4C9-4C61-BF9F-B3F2C087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67" y="142613"/>
            <a:ext cx="11979479" cy="659374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/>
              <a:t>Le parole si distinguono a seconda della sillaba sulla quale cade l’accento.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• Sono </a:t>
            </a:r>
            <a:r>
              <a:rPr lang="it-IT" i="1" dirty="0"/>
              <a:t>tronche</a:t>
            </a:r>
            <a:r>
              <a:rPr lang="it-IT" dirty="0"/>
              <a:t> (o </a:t>
            </a:r>
            <a:r>
              <a:rPr lang="it-IT" i="1" dirty="0"/>
              <a:t>ossitone</a:t>
            </a:r>
            <a:r>
              <a:rPr lang="it-IT" dirty="0"/>
              <a:t>) le parole con l’accento sull’ultima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liquidità, così, interpretò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• Sono </a:t>
            </a:r>
            <a:r>
              <a:rPr lang="it-IT" i="1" dirty="0"/>
              <a:t>piane</a:t>
            </a:r>
            <a:r>
              <a:rPr lang="it-IT" dirty="0"/>
              <a:t> (o </a:t>
            </a:r>
            <a:r>
              <a:rPr lang="it-IT" i="1" dirty="0"/>
              <a:t>parossitone</a:t>
            </a:r>
            <a:r>
              <a:rPr lang="it-IT" dirty="0"/>
              <a:t>) le parole con l’accento sulla penultima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err="1"/>
              <a:t>caténa</a:t>
            </a:r>
            <a:r>
              <a:rPr lang="it-IT" dirty="0"/>
              <a:t>, </a:t>
            </a:r>
            <a:r>
              <a:rPr lang="it-IT" dirty="0" err="1"/>
              <a:t>farfallìna</a:t>
            </a:r>
            <a:r>
              <a:rPr lang="it-IT" dirty="0"/>
              <a:t>, </a:t>
            </a:r>
            <a:r>
              <a:rPr lang="it-IT" dirty="0" err="1"/>
              <a:t>piàno</a:t>
            </a:r>
            <a:endParaRPr lang="it-IT" dirty="0"/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• Sono </a:t>
            </a:r>
            <a:r>
              <a:rPr lang="it-IT" i="1" dirty="0"/>
              <a:t>sdrucciole</a:t>
            </a:r>
            <a:r>
              <a:rPr lang="it-IT" dirty="0"/>
              <a:t> (o </a:t>
            </a:r>
            <a:r>
              <a:rPr lang="it-IT" i="1" dirty="0"/>
              <a:t>proparossitone</a:t>
            </a:r>
            <a:r>
              <a:rPr lang="it-IT" dirty="0"/>
              <a:t>) le parole con l’accento sulla terzultima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err="1"/>
              <a:t>fabbricàrono</a:t>
            </a:r>
            <a:r>
              <a:rPr lang="it-IT" dirty="0"/>
              <a:t>, </a:t>
            </a:r>
            <a:r>
              <a:rPr lang="it-IT" dirty="0" err="1"/>
              <a:t>èpico</a:t>
            </a:r>
            <a:r>
              <a:rPr lang="it-IT" dirty="0"/>
              <a:t>, </a:t>
            </a:r>
            <a:r>
              <a:rPr lang="it-IT" dirty="0" err="1"/>
              <a:t>invisìbile</a:t>
            </a:r>
            <a:endParaRPr lang="it-IT" dirty="0"/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• Molto più rare sono le parole </a:t>
            </a:r>
            <a:r>
              <a:rPr lang="it-IT" i="1" dirty="0"/>
              <a:t>bisdrucciole</a:t>
            </a:r>
            <a:r>
              <a:rPr lang="it-IT" dirty="0"/>
              <a:t>, con l’accento sulla quartultima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err="1"/>
              <a:t>assottìgliameli</a:t>
            </a:r>
            <a:r>
              <a:rPr lang="it-IT" dirty="0"/>
              <a:t>, </a:t>
            </a:r>
            <a:r>
              <a:rPr lang="it-IT" dirty="0" err="1"/>
              <a:t>ricòrdatela</a:t>
            </a:r>
            <a:endParaRPr lang="it-IT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688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674A7-B8F5-4F3E-9AF9-F84C3639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DIFFERENZE FRA LE FRASI?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A4AC8-8BA3-4A1A-9BCE-A0E56BA37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729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D8E5D-B3B2-4240-94DE-2834887E6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9" y="268449"/>
            <a:ext cx="12004646" cy="652663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/>
              <a:t>La resa nello scritto dell’accento di parola corrisponde all’</a:t>
            </a:r>
            <a:r>
              <a:rPr lang="it-IT" i="1" dirty="0"/>
              <a:t>accento grafico</a:t>
            </a:r>
            <a:r>
              <a:rPr lang="it-IT" dirty="0"/>
              <a:t>, che in italiano può essere </a:t>
            </a:r>
            <a:r>
              <a:rPr lang="it-IT" i="1" dirty="0"/>
              <a:t>acuto</a:t>
            </a:r>
            <a:r>
              <a:rPr lang="it-IT" dirty="0"/>
              <a:t> (´) o </a:t>
            </a:r>
            <a:r>
              <a:rPr lang="it-IT" i="1" dirty="0"/>
              <a:t>grave</a:t>
            </a:r>
            <a:r>
              <a:rPr lang="it-IT" dirty="0"/>
              <a:t> (`): accento, acuto o grave.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Nell’italiano contemporaneo, l’accento grafico è obbligatorio soltanto in pochi casi.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• Nelle parole tronche che hanno più di una sillaba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carità , però, virtù, comò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comprese quelle formate da più parole, l’ultima delle quali, da sola, andrebbe scritta senza accento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tre &gt; ventitré</a:t>
            </a:r>
          </a:p>
          <a:p>
            <a:pPr marL="0" indent="0">
              <a:buNone/>
            </a:pPr>
            <a:br>
              <a:rPr lang="it-IT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3241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3356C-BBDA-40E6-AF10-F0D90167D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8" y="1"/>
            <a:ext cx="12099532" cy="685799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 In alcuni monosillabi che potrebbero essere erroneamente pronunciati come bisillabi es. più, può, ciò, già, giù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 alcuni monosillabi che devono essere distinti da parole ➔</a:t>
            </a:r>
            <a:r>
              <a:rPr lang="it-IT" dirty="0" err="1"/>
              <a:t>omonine</a:t>
            </a:r>
            <a:r>
              <a:rPr lang="it-IT" dirty="0"/>
              <a:t>– </a:t>
            </a:r>
            <a:r>
              <a:rPr lang="it-IT" i="1" dirty="0"/>
              <a:t>dà</a:t>
            </a:r>
            <a:r>
              <a:rPr lang="it-IT" dirty="0"/>
              <a:t> (verbo </a:t>
            </a:r>
            <a:r>
              <a:rPr lang="it-IT" i="1" dirty="0"/>
              <a:t>dare</a:t>
            </a:r>
            <a:r>
              <a:rPr lang="it-IT" dirty="0"/>
              <a:t>) / </a:t>
            </a:r>
            <a:r>
              <a:rPr lang="it-IT" i="1" dirty="0"/>
              <a:t>da</a:t>
            </a:r>
            <a:r>
              <a:rPr lang="it-IT" dirty="0"/>
              <a:t> (preposizione)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La somma dà come risultato dodici / Il prezzo è stato pagato interamente </a:t>
            </a:r>
            <a:r>
              <a:rPr lang="it-IT" b="1" dirty="0"/>
              <a:t>da</a:t>
            </a:r>
            <a:r>
              <a:rPr lang="it-IT" dirty="0"/>
              <a:t> me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è</a:t>
            </a:r>
            <a:r>
              <a:rPr lang="it-IT" dirty="0"/>
              <a:t> (verbo </a:t>
            </a:r>
            <a:r>
              <a:rPr lang="it-IT" i="1" dirty="0"/>
              <a:t>essere</a:t>
            </a:r>
            <a:r>
              <a:rPr lang="it-IT" dirty="0"/>
              <a:t>) / </a:t>
            </a:r>
            <a:r>
              <a:rPr lang="it-IT" i="1" dirty="0"/>
              <a:t>e</a:t>
            </a:r>
            <a:r>
              <a:rPr lang="it-IT" dirty="0"/>
              <a:t> (congiunzione) es.  Jessica Alba </a:t>
            </a:r>
            <a:r>
              <a:rPr lang="it-IT" b="1" dirty="0"/>
              <a:t>è</a:t>
            </a:r>
            <a:r>
              <a:rPr lang="it-IT" dirty="0"/>
              <a:t> bellissima / Ho fatto merenda con pane </a:t>
            </a:r>
            <a:r>
              <a:rPr lang="it-IT" b="1" dirty="0"/>
              <a:t>e</a:t>
            </a:r>
            <a:r>
              <a:rPr lang="it-IT" dirty="0"/>
              <a:t> salame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là</a:t>
            </a:r>
            <a:r>
              <a:rPr lang="it-IT" dirty="0"/>
              <a:t> (avverbio di luogo) / </a:t>
            </a:r>
            <a:r>
              <a:rPr lang="it-IT" i="1" dirty="0"/>
              <a:t>la</a:t>
            </a:r>
            <a:r>
              <a:rPr lang="it-IT" dirty="0"/>
              <a:t> (articolo o pronome) es. Guarda </a:t>
            </a:r>
            <a:r>
              <a:rPr lang="it-IT" b="1" dirty="0"/>
              <a:t>là</a:t>
            </a:r>
            <a:r>
              <a:rPr lang="it-IT" dirty="0"/>
              <a:t> / </a:t>
            </a:r>
            <a:r>
              <a:rPr lang="it-IT" b="1" dirty="0"/>
              <a:t>La</a:t>
            </a:r>
            <a:r>
              <a:rPr lang="it-IT" dirty="0"/>
              <a:t> mela / </a:t>
            </a:r>
            <a:r>
              <a:rPr lang="it-IT" b="1" dirty="0"/>
              <a:t>La</a:t>
            </a:r>
            <a:r>
              <a:rPr lang="it-IT" dirty="0"/>
              <a:t> vedi?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lì</a:t>
            </a:r>
            <a:r>
              <a:rPr lang="it-IT" dirty="0"/>
              <a:t> (avverbio) / </a:t>
            </a:r>
            <a:r>
              <a:rPr lang="it-IT" i="1" dirty="0"/>
              <a:t>li</a:t>
            </a:r>
            <a:r>
              <a:rPr lang="it-IT" dirty="0"/>
              <a:t> (pronome) es. Vengo </a:t>
            </a:r>
            <a:r>
              <a:rPr lang="it-IT" b="1" dirty="0"/>
              <a:t>lì</a:t>
            </a:r>
            <a:r>
              <a:rPr lang="it-IT" dirty="0"/>
              <a:t> / </a:t>
            </a:r>
            <a:r>
              <a:rPr lang="it-IT" b="1" dirty="0"/>
              <a:t>Li</a:t>
            </a:r>
            <a:r>
              <a:rPr lang="it-IT" dirty="0"/>
              <a:t> ho tutti in tasca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né</a:t>
            </a:r>
            <a:r>
              <a:rPr lang="it-IT" dirty="0"/>
              <a:t> (congiunzione) / </a:t>
            </a:r>
            <a:r>
              <a:rPr lang="it-IT" i="1" dirty="0"/>
              <a:t>ne</a:t>
            </a:r>
            <a:r>
              <a:rPr lang="it-IT" dirty="0"/>
              <a:t> (avverbio o pronome) es. </a:t>
            </a:r>
            <a:r>
              <a:rPr lang="it-IT" b="1" dirty="0"/>
              <a:t>Né</a:t>
            </a:r>
            <a:r>
              <a:rPr lang="it-IT" dirty="0"/>
              <a:t> carne </a:t>
            </a:r>
            <a:r>
              <a:rPr lang="it-IT" b="1" dirty="0"/>
              <a:t>né</a:t>
            </a:r>
            <a:r>
              <a:rPr lang="it-IT" dirty="0"/>
              <a:t> pesce / Me </a:t>
            </a:r>
            <a:r>
              <a:rPr lang="it-IT" b="1" dirty="0"/>
              <a:t>ne</a:t>
            </a:r>
            <a:r>
              <a:rPr lang="it-IT" dirty="0"/>
              <a:t> andrò da qui / Di soldi </a:t>
            </a:r>
            <a:r>
              <a:rPr lang="it-IT" b="1" dirty="0"/>
              <a:t>ne</a:t>
            </a:r>
            <a:r>
              <a:rPr lang="it-IT" dirty="0"/>
              <a:t> hai?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sé</a:t>
            </a:r>
            <a:r>
              <a:rPr lang="it-IT" dirty="0"/>
              <a:t> (pronome) / </a:t>
            </a:r>
            <a:r>
              <a:rPr lang="it-IT" i="1" dirty="0"/>
              <a:t>se</a:t>
            </a:r>
            <a:r>
              <a:rPr lang="it-IT" dirty="0"/>
              <a:t> (congiunzione) es. La cosa in </a:t>
            </a:r>
            <a:r>
              <a:rPr lang="it-IT" b="1" dirty="0"/>
              <a:t>sé</a:t>
            </a:r>
            <a:r>
              <a:rPr lang="it-IT" dirty="0"/>
              <a:t> / </a:t>
            </a:r>
            <a:r>
              <a:rPr lang="it-IT" b="1" dirty="0"/>
              <a:t>Se</a:t>
            </a:r>
            <a:r>
              <a:rPr lang="it-IT" dirty="0"/>
              <a:t> sapessi!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sì</a:t>
            </a:r>
            <a:r>
              <a:rPr lang="it-IT" dirty="0"/>
              <a:t> (avverbio affermativo) / </a:t>
            </a:r>
            <a:r>
              <a:rPr lang="it-IT" i="1" dirty="0"/>
              <a:t>si</a:t>
            </a:r>
            <a:r>
              <a:rPr lang="it-IT" dirty="0"/>
              <a:t> (pronome) es. Alla fine ha detto </a:t>
            </a:r>
            <a:r>
              <a:rPr lang="it-IT" b="1" dirty="0"/>
              <a:t>sì</a:t>
            </a:r>
            <a:r>
              <a:rPr lang="it-IT" dirty="0"/>
              <a:t> / </a:t>
            </a:r>
            <a:r>
              <a:rPr lang="it-IT" b="1" dirty="0"/>
              <a:t>Si</a:t>
            </a:r>
            <a:r>
              <a:rPr lang="it-IT" dirty="0"/>
              <a:t> prende troppo sul serio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– </a:t>
            </a:r>
            <a:r>
              <a:rPr lang="it-IT" i="1" dirty="0"/>
              <a:t>tè</a:t>
            </a:r>
            <a:r>
              <a:rPr lang="it-IT" dirty="0"/>
              <a:t> (bevanda) / </a:t>
            </a:r>
            <a:r>
              <a:rPr lang="it-IT" i="1" dirty="0"/>
              <a:t>te</a:t>
            </a:r>
            <a:r>
              <a:rPr lang="it-IT" dirty="0"/>
              <a:t> (pronome) es. Un </a:t>
            </a:r>
            <a:r>
              <a:rPr lang="it-IT" b="1" dirty="0"/>
              <a:t>tè</a:t>
            </a:r>
            <a:r>
              <a:rPr lang="it-IT" dirty="0"/>
              <a:t> tra amiche / Parlami di </a:t>
            </a:r>
            <a:r>
              <a:rPr lang="it-IT" b="1" dirty="0"/>
              <a:t>te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136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567D-C311-4E59-BE9B-938E3AE1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INTONAZIONE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35357-D2D3-473F-A1C0-2C1B5776F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N" dirty="0"/>
              <a:t>UN ATTO COMUNICATIVO </a:t>
            </a:r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dirty="0"/>
              <a:t>AFFERMIAMO, CHIEDIAMO, DIAMO ORDINI…CI ESPRIMIAMO</a:t>
            </a:r>
          </a:p>
          <a:p>
            <a:pPr marL="0" indent="0" algn="ctr">
              <a:buNone/>
            </a:pPr>
            <a:r>
              <a:rPr lang="en-IN" dirty="0"/>
              <a:t>NON SOLO CON LE PAROLE CHE USIAMO MA ANCHE CON IL TONO IN CUI PARLIAMO</a:t>
            </a:r>
          </a:p>
        </p:txBody>
      </p:sp>
    </p:spTree>
    <p:extLst>
      <p:ext uri="{BB962C8B-B14F-4D97-AF65-F5344CB8AC3E}">
        <p14:creationId xmlns:p14="http://schemas.microsoft.com/office/powerpoint/2010/main" val="336137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2427-C135-48EC-BFF0-4C73C1C2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IL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1BAB-09DE-4808-9472-E2EF6CB60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NUCLEO DELLA FRASE</a:t>
            </a:r>
          </a:p>
          <a:p>
            <a:endParaRPr lang="en-IN" dirty="0"/>
          </a:p>
          <a:p>
            <a:r>
              <a:rPr lang="en-IN" dirty="0"/>
              <a:t>SINTAGMI</a:t>
            </a:r>
          </a:p>
          <a:p>
            <a:pPr marL="0" indent="0">
              <a:buNone/>
            </a:pPr>
            <a:r>
              <a:rPr lang="en-IN" dirty="0"/>
              <a:t>LA RAGAZZA DI MILANO (SN </a:t>
            </a:r>
            <a:r>
              <a:rPr lang="en-IN" dirty="0" err="1"/>
              <a:t>che</a:t>
            </a:r>
            <a:r>
              <a:rPr lang="en-IN" dirty="0"/>
              <a:t> </a:t>
            </a:r>
            <a:r>
              <a:rPr lang="en-IN" dirty="0" err="1"/>
              <a:t>contiene</a:t>
            </a:r>
            <a:r>
              <a:rPr lang="en-IN" dirty="0"/>
              <a:t> un SP di Milano) LEGGE UN LIBRO DI STORIA (</a:t>
            </a:r>
            <a:r>
              <a:rPr lang="en-IN" u="sng" dirty="0"/>
              <a:t>SV</a:t>
            </a:r>
            <a:r>
              <a:rPr lang="en-IN" dirty="0"/>
              <a:t> </a:t>
            </a:r>
            <a:r>
              <a:rPr lang="en-IN" dirty="0" err="1"/>
              <a:t>contiene</a:t>
            </a:r>
            <a:r>
              <a:rPr lang="en-IN" dirty="0"/>
              <a:t> un </a:t>
            </a:r>
            <a:r>
              <a:rPr lang="en-IN" u="sng" dirty="0"/>
              <a:t>SN-un </a:t>
            </a:r>
            <a:r>
              <a:rPr lang="en-IN" u="sng" dirty="0" err="1"/>
              <a:t>libro</a:t>
            </a:r>
            <a:r>
              <a:rPr lang="en-IN" u="sng" dirty="0"/>
              <a:t> di </a:t>
            </a:r>
            <a:r>
              <a:rPr lang="en-IN" u="sng" dirty="0" err="1"/>
              <a:t>storia</a:t>
            </a:r>
            <a:r>
              <a:rPr lang="en-IN" dirty="0"/>
              <a:t> </a:t>
            </a:r>
            <a:r>
              <a:rPr lang="en-IN" dirty="0" err="1"/>
              <a:t>che</a:t>
            </a:r>
            <a:r>
              <a:rPr lang="en-IN" dirty="0"/>
              <a:t> </a:t>
            </a:r>
            <a:r>
              <a:rPr lang="en-IN" dirty="0" err="1"/>
              <a:t>contiene</a:t>
            </a:r>
            <a:r>
              <a:rPr lang="en-IN" dirty="0"/>
              <a:t> un </a:t>
            </a:r>
            <a:r>
              <a:rPr lang="en-IN" u="sng" dirty="0"/>
              <a:t>SP di </a:t>
            </a:r>
            <a:r>
              <a:rPr lang="en-IN" u="sng" dirty="0" err="1"/>
              <a:t>storia</a:t>
            </a:r>
            <a:r>
              <a:rPr lang="en-IN" dirty="0"/>
              <a:t>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INCASSATI—COMPLESSI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809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FC8B-8235-4A87-B503-479EE09B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/>
              <a:t>DIAGRAMMA AD ALBERO</a:t>
            </a:r>
            <a:br>
              <a:rPr lang="en-IN" dirty="0"/>
            </a:br>
            <a:r>
              <a:rPr lang="en-IN" sz="2200" dirty="0">
                <a:hlinkClick r:id="rId2"/>
              </a:rPr>
              <a:t>http://labovsvineyard.blogspot.com/2011/01/diagramma-ad-albero-e-schema-x-barra.html</a:t>
            </a:r>
            <a:endParaRPr lang="en-IN" sz="2200" dirty="0"/>
          </a:p>
        </p:txBody>
      </p:sp>
      <p:pic>
        <p:nvPicPr>
          <p:cNvPr id="4" name="Picture 2" descr="Image result for DIAGRAMMA AD ALBERO--LINGUISTICA">
            <a:extLst>
              <a:ext uri="{FF2B5EF4-FFF2-40B4-BE49-F238E27FC236}">
                <a16:creationId xmlns:a16="http://schemas.microsoft.com/office/drawing/2014/main" id="{E0CC4B2E-40B0-49C9-85A2-063BBCAADB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82" y="2301410"/>
            <a:ext cx="10515600" cy="386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01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68B3A-CABD-430A-8B10-B040163DD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LA FRASE COMPLESSA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8ECCB-0008-4800-A557-59143B304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314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5AA8-300C-4D73-A14C-8F60965D3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COORDINAZIONE E SUBORDINAZIONE</a:t>
            </a:r>
            <a:br>
              <a:rPr lang="en-IN" dirty="0"/>
            </a:br>
            <a:r>
              <a:rPr lang="en-IN" dirty="0"/>
              <a:t>					</a:t>
            </a:r>
            <a:r>
              <a:rPr lang="en-IN" sz="2000" dirty="0">
                <a:solidFill>
                  <a:srgbClr val="0070C0"/>
                </a:solidFill>
              </a:rPr>
              <a:t>LINGUISTICA ITALIANA,MASSIMO PALERMO, pp.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C6D33-0961-4843-9E87-B54C6456A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COORDINAZIONE—copulative, </a:t>
            </a:r>
            <a:r>
              <a:rPr lang="en-IN" dirty="0" err="1"/>
              <a:t>avversativa</a:t>
            </a:r>
            <a:r>
              <a:rPr lang="en-IN" dirty="0"/>
              <a:t>, </a:t>
            </a:r>
            <a:r>
              <a:rPr lang="en-IN" dirty="0" err="1"/>
              <a:t>disgiuntiva</a:t>
            </a:r>
            <a:r>
              <a:rPr lang="en-IN" dirty="0"/>
              <a:t>, conclusive, </a:t>
            </a:r>
            <a:r>
              <a:rPr lang="en-IN" dirty="0" err="1"/>
              <a:t>dichiarativa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È </a:t>
            </a:r>
            <a:r>
              <a:rPr lang="en-IN" dirty="0" err="1"/>
              <a:t>tardi</a:t>
            </a:r>
            <a:r>
              <a:rPr lang="en-IN" dirty="0"/>
              <a:t> e non </a:t>
            </a:r>
            <a:r>
              <a:rPr lang="en-IN" dirty="0" err="1"/>
              <a:t>esco</a:t>
            </a:r>
            <a:r>
              <a:rPr lang="en-IN" dirty="0"/>
              <a:t>.</a:t>
            </a:r>
          </a:p>
          <a:p>
            <a:endParaRPr lang="en-IN" dirty="0"/>
          </a:p>
          <a:p>
            <a:r>
              <a:rPr lang="en-IN" dirty="0"/>
              <a:t>SUBORDINAZIONE-</a:t>
            </a:r>
            <a:r>
              <a:rPr lang="en-IN" dirty="0" err="1"/>
              <a:t>argomentali</a:t>
            </a:r>
            <a:r>
              <a:rPr lang="en-IN" dirty="0"/>
              <a:t>, non </a:t>
            </a:r>
            <a:r>
              <a:rPr lang="en-IN" dirty="0" err="1"/>
              <a:t>argomentali</a:t>
            </a:r>
            <a:r>
              <a:rPr lang="en-IN" dirty="0"/>
              <a:t> (</a:t>
            </a:r>
            <a:r>
              <a:rPr lang="en-IN" dirty="0" err="1"/>
              <a:t>temporali</a:t>
            </a:r>
            <a:r>
              <a:rPr lang="en-IN" dirty="0"/>
              <a:t>, </a:t>
            </a:r>
            <a:r>
              <a:rPr lang="en-IN" dirty="0" err="1"/>
              <a:t>causali</a:t>
            </a:r>
            <a:r>
              <a:rPr lang="en-IN" dirty="0"/>
              <a:t>, </a:t>
            </a:r>
            <a:r>
              <a:rPr lang="en-IN" dirty="0" err="1"/>
              <a:t>finali</a:t>
            </a:r>
            <a:r>
              <a:rPr lang="en-IN" dirty="0"/>
              <a:t>…), relative</a:t>
            </a:r>
          </a:p>
          <a:p>
            <a:pPr marL="0" indent="0">
              <a:buNone/>
            </a:pPr>
            <a:r>
              <a:rPr lang="en-IN" dirty="0" err="1"/>
              <a:t>Siccome</a:t>
            </a:r>
            <a:r>
              <a:rPr lang="en-IN" dirty="0"/>
              <a:t> è </a:t>
            </a:r>
            <a:r>
              <a:rPr lang="en-IN" dirty="0" err="1"/>
              <a:t>tardi</a:t>
            </a:r>
            <a:r>
              <a:rPr lang="en-IN" dirty="0"/>
              <a:t>, non </a:t>
            </a:r>
            <a:r>
              <a:rPr lang="en-IN" dirty="0" err="1"/>
              <a:t>esco</a:t>
            </a:r>
            <a:endParaRPr lang="en-IN" dirty="0"/>
          </a:p>
          <a:p>
            <a:endParaRPr lang="en-IN" dirty="0"/>
          </a:p>
          <a:p>
            <a:r>
              <a:rPr lang="en-IN" dirty="0"/>
              <a:t>GIUSTAPPOSIZIONE</a:t>
            </a:r>
          </a:p>
          <a:p>
            <a:pPr marL="0" indent="0">
              <a:buNone/>
            </a:pPr>
            <a:r>
              <a:rPr lang="en-IN" dirty="0"/>
              <a:t>È </a:t>
            </a:r>
            <a:r>
              <a:rPr lang="en-IN" dirty="0" err="1"/>
              <a:t>tardi</a:t>
            </a:r>
            <a:r>
              <a:rPr lang="en-IN" dirty="0"/>
              <a:t>: non </a:t>
            </a:r>
            <a:r>
              <a:rPr lang="en-IN" dirty="0" err="1"/>
              <a:t>esco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067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01598-ECCF-49C2-BFA3-90D30F2E4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LUCIEN TESNIERE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5AE2D-5FA4-4F1E-98FA-EF8A714BA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TEORIA DELLA VALENZA</a:t>
            </a:r>
          </a:p>
          <a:p>
            <a:r>
              <a:rPr lang="en-IN" dirty="0" err="1"/>
              <a:t>Piove</a:t>
            </a:r>
            <a:endParaRPr lang="en-IN" dirty="0"/>
          </a:p>
          <a:p>
            <a:r>
              <a:rPr lang="en-IN" dirty="0"/>
              <a:t>Marco </a:t>
            </a:r>
            <a:r>
              <a:rPr lang="en-IN" dirty="0" err="1"/>
              <a:t>corre</a:t>
            </a:r>
            <a:endParaRPr lang="en-IN" dirty="0"/>
          </a:p>
          <a:p>
            <a:r>
              <a:rPr lang="en-IN" dirty="0"/>
              <a:t>Marco </a:t>
            </a:r>
            <a:r>
              <a:rPr lang="en-IN" dirty="0" err="1"/>
              <a:t>legge</a:t>
            </a:r>
            <a:r>
              <a:rPr lang="en-IN" dirty="0"/>
              <a:t> un </a:t>
            </a:r>
            <a:r>
              <a:rPr lang="en-IN" dirty="0" err="1"/>
              <a:t>libro</a:t>
            </a:r>
            <a:endParaRPr lang="en-IN" dirty="0"/>
          </a:p>
          <a:p>
            <a:r>
              <a:rPr lang="en-IN" dirty="0"/>
              <a:t>Marco </a:t>
            </a:r>
            <a:r>
              <a:rPr lang="en-IN" dirty="0" err="1"/>
              <a:t>dà</a:t>
            </a:r>
            <a:r>
              <a:rPr lang="en-IN" dirty="0"/>
              <a:t> un </a:t>
            </a:r>
            <a:r>
              <a:rPr lang="en-IN" dirty="0" err="1"/>
              <a:t>consiglio</a:t>
            </a:r>
            <a:r>
              <a:rPr lang="en-IN" dirty="0"/>
              <a:t> a Paolo.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VERBO MONOVALENTE</a:t>
            </a:r>
          </a:p>
          <a:p>
            <a:r>
              <a:rPr lang="en-IN" dirty="0"/>
              <a:t>V. BIVALENTE</a:t>
            </a:r>
          </a:p>
          <a:p>
            <a:r>
              <a:rPr lang="en-IN" dirty="0"/>
              <a:t>V. TRIVALENTE</a:t>
            </a:r>
          </a:p>
          <a:p>
            <a:pPr marL="0" indent="0">
              <a:buNone/>
            </a:pPr>
            <a:r>
              <a:rPr lang="en-IN" dirty="0"/>
              <a:t>(I </a:t>
            </a:r>
            <a:r>
              <a:rPr lang="en-IN" dirty="0" err="1"/>
              <a:t>verbi</a:t>
            </a:r>
            <a:r>
              <a:rPr lang="en-IN" dirty="0"/>
              <a:t> </a:t>
            </a:r>
            <a:r>
              <a:rPr lang="en-IN" dirty="0" err="1"/>
              <a:t>possono</a:t>
            </a:r>
            <a:r>
              <a:rPr lang="en-IN" dirty="0"/>
              <a:t> </a:t>
            </a:r>
            <a:r>
              <a:rPr lang="en-IN" dirty="0" err="1"/>
              <a:t>avere</a:t>
            </a:r>
            <a:r>
              <a:rPr lang="en-IN" dirty="0"/>
              <a:t> </a:t>
            </a:r>
            <a:r>
              <a:rPr lang="en-IN" dirty="0" err="1"/>
              <a:t>più</a:t>
            </a:r>
            <a:r>
              <a:rPr lang="en-IN" dirty="0"/>
              <a:t> </a:t>
            </a:r>
            <a:r>
              <a:rPr lang="en-IN" dirty="0" err="1"/>
              <a:t>significati</a:t>
            </a:r>
            <a:r>
              <a:rPr lang="en-IN" dirty="0"/>
              <a:t> e </a:t>
            </a:r>
            <a:r>
              <a:rPr lang="en-IN" dirty="0" err="1"/>
              <a:t>quindi</a:t>
            </a:r>
            <a:r>
              <a:rPr lang="en-IN" dirty="0"/>
              <a:t> diverse </a:t>
            </a:r>
            <a:r>
              <a:rPr lang="en-IN" dirty="0" err="1"/>
              <a:t>valenze</a:t>
            </a:r>
            <a:r>
              <a:rPr lang="en-IN" dirty="0"/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73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AC000-1241-48D3-9259-074F006E7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ELEMENTI CIRCOSTANZIALI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D68D1-8B33-4C5E-964E-E4A3CCBEF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Marco </a:t>
            </a:r>
            <a:r>
              <a:rPr lang="en-IN" dirty="0" err="1"/>
              <a:t>legge</a:t>
            </a:r>
            <a:r>
              <a:rPr lang="en-IN" dirty="0"/>
              <a:t> un </a:t>
            </a:r>
            <a:r>
              <a:rPr lang="en-IN" dirty="0" err="1"/>
              <a:t>libro</a:t>
            </a:r>
            <a:r>
              <a:rPr lang="en-IN" dirty="0"/>
              <a:t>.</a:t>
            </a:r>
          </a:p>
          <a:p>
            <a:r>
              <a:rPr lang="en-IN" dirty="0"/>
              <a:t>La sera, </a:t>
            </a:r>
            <a:r>
              <a:rPr lang="en-IN" dirty="0" err="1"/>
              <a:t>dopo</a:t>
            </a:r>
            <a:r>
              <a:rPr lang="en-IN" dirty="0"/>
              <a:t> </a:t>
            </a:r>
            <a:r>
              <a:rPr lang="en-IN" dirty="0" err="1"/>
              <a:t>cena</a:t>
            </a:r>
            <a:r>
              <a:rPr lang="en-IN" dirty="0"/>
              <a:t>, Marco </a:t>
            </a:r>
            <a:r>
              <a:rPr lang="en-IN" dirty="0" err="1"/>
              <a:t>legge</a:t>
            </a:r>
            <a:r>
              <a:rPr lang="en-IN" dirty="0"/>
              <a:t> un </a:t>
            </a:r>
            <a:r>
              <a:rPr lang="en-IN" dirty="0" err="1"/>
              <a:t>libro</a:t>
            </a:r>
            <a:r>
              <a:rPr lang="en-IN" dirty="0"/>
              <a:t> </a:t>
            </a:r>
            <a:r>
              <a:rPr lang="en-IN" dirty="0" err="1"/>
              <a:t>sul</a:t>
            </a:r>
            <a:r>
              <a:rPr lang="en-IN" dirty="0"/>
              <a:t> </a:t>
            </a:r>
            <a:r>
              <a:rPr lang="en-IN" dirty="0" err="1"/>
              <a:t>divano</a:t>
            </a:r>
            <a:r>
              <a:rPr lang="en-IN" dirty="0"/>
              <a:t> del </a:t>
            </a:r>
            <a:r>
              <a:rPr lang="en-IN" dirty="0" err="1"/>
              <a:t>soggiorno</a:t>
            </a:r>
            <a:r>
              <a:rPr lang="en-IN" dirty="0"/>
              <a:t>.</a:t>
            </a:r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en-IN" dirty="0" err="1"/>
              <a:t>Gli</a:t>
            </a:r>
            <a:r>
              <a:rPr lang="en-IN" dirty="0"/>
              <a:t> </a:t>
            </a:r>
            <a:r>
              <a:rPr lang="en-IN" dirty="0" err="1"/>
              <a:t>elementi</a:t>
            </a:r>
            <a:r>
              <a:rPr lang="en-IN" dirty="0"/>
              <a:t> </a:t>
            </a:r>
            <a:r>
              <a:rPr lang="en-IN" dirty="0" err="1"/>
              <a:t>esterni</a:t>
            </a:r>
            <a:r>
              <a:rPr lang="en-IN" dirty="0"/>
              <a:t> al </a:t>
            </a:r>
            <a:r>
              <a:rPr lang="en-IN" dirty="0" err="1"/>
              <a:t>nucleo</a:t>
            </a:r>
            <a:r>
              <a:rPr lang="en-IN" dirty="0"/>
              <a:t> </a:t>
            </a:r>
            <a:r>
              <a:rPr lang="en-IN" dirty="0" err="1"/>
              <a:t>sono</a:t>
            </a:r>
            <a:r>
              <a:rPr lang="en-IN" dirty="0"/>
              <a:t> </a:t>
            </a:r>
            <a:r>
              <a:rPr lang="en-IN" dirty="0" err="1"/>
              <a:t>definiti</a:t>
            </a:r>
            <a:r>
              <a:rPr lang="en-IN" dirty="0"/>
              <a:t> </a:t>
            </a:r>
            <a:r>
              <a:rPr lang="en-IN" dirty="0" err="1"/>
              <a:t>circostanziali</a:t>
            </a:r>
            <a:r>
              <a:rPr lang="en-IN" dirty="0"/>
              <a:t> o </a:t>
            </a:r>
            <a:r>
              <a:rPr lang="en-IN" dirty="0" err="1"/>
              <a:t>extranucleari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478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1184</Words>
  <Application>Microsoft Office PowerPoint</Application>
  <PresentationFormat>Widescreen</PresentationFormat>
  <Paragraphs>190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Maven Pro</vt:lpstr>
      <vt:lpstr>Office Theme</vt:lpstr>
      <vt:lpstr>LA FRASE</vt:lpstr>
      <vt:lpstr>PowerPoint Presentation</vt:lpstr>
      <vt:lpstr>DIFFERENZE FRA LE FRASI?</vt:lpstr>
      <vt:lpstr>IL VERBO</vt:lpstr>
      <vt:lpstr>DIAGRAMMA AD ALBERO http://labovsvineyard.blogspot.com/2011/01/diagramma-ad-albero-e-schema-x-barra.html</vt:lpstr>
      <vt:lpstr>LA FRASE COMPLESSA</vt:lpstr>
      <vt:lpstr>COORDINAZIONE E SUBORDINAZIONE      LINGUISTICA ITALIANA,MASSIMO PALERMO, pp. 99</vt:lpstr>
      <vt:lpstr>LUCIEN TESNIERE</vt:lpstr>
      <vt:lpstr>ELEMENTI CIRCOSTANZIALI</vt:lpstr>
      <vt:lpstr>MARCATEZZA</vt:lpstr>
      <vt:lpstr>TIPI DI MARCATEZZA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“La virgola è la porta girevole del pensiero”.           Julio Cortázar  </vt:lpstr>
      <vt:lpstr> LA SALUTE DELL’INTERPUNZIONE ODIERNA          ANGELA FERRARI </vt:lpstr>
      <vt:lpstr> LA PUNTEGGIATURA         ANGELA FERRARI </vt:lpstr>
      <vt:lpstr>PowerPoint Presentation</vt:lpstr>
      <vt:lpstr>PowerPoint Presentation</vt:lpstr>
      <vt:lpstr>INCISI </vt:lpstr>
      <vt:lpstr>COSTRUZIONI ASSOLUTE</vt:lpstr>
      <vt:lpstr>NOMINALIZZAZIONI </vt:lpstr>
      <vt:lpstr>CONNETTIVI </vt:lpstr>
      <vt:lpstr>CONNETTIVI SEMANTICI E CONNETTIVI PRAGMATICI</vt:lpstr>
      <vt:lpstr>ACCENTO   http://www.treccani.it/enciclopedia/accento_%28La-grammatica-italiana%29/#</vt:lpstr>
      <vt:lpstr>PowerPoint Presentation</vt:lpstr>
      <vt:lpstr>PowerPoint Presentation</vt:lpstr>
      <vt:lpstr>PowerPoint Presentation</vt:lpstr>
      <vt:lpstr>PowerPoint Presentation</vt:lpstr>
      <vt:lpstr>INTONAZIONE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FRASE</dc:title>
  <dc:creator>Tanya Roy</dc:creator>
  <cp:lastModifiedBy>Tanya Roy</cp:lastModifiedBy>
  <cp:revision>54</cp:revision>
  <dcterms:created xsi:type="dcterms:W3CDTF">2019-10-18T14:44:00Z</dcterms:created>
  <dcterms:modified xsi:type="dcterms:W3CDTF">2019-10-21T13:56:31Z</dcterms:modified>
</cp:coreProperties>
</file>