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handoutMasterIdLst>
    <p:handoutMasterId r:id="rId42"/>
  </p:handoutMasterIdLst>
  <p:sldIdLst>
    <p:sldId id="256" r:id="rId2"/>
    <p:sldId id="279" r:id="rId3"/>
    <p:sldId id="303" r:id="rId4"/>
    <p:sldId id="302" r:id="rId5"/>
    <p:sldId id="304" r:id="rId6"/>
    <p:sldId id="280" r:id="rId7"/>
    <p:sldId id="281" r:id="rId8"/>
    <p:sldId id="282" r:id="rId9"/>
    <p:sldId id="283" r:id="rId10"/>
    <p:sldId id="284" r:id="rId11"/>
    <p:sldId id="285" r:id="rId12"/>
    <p:sldId id="286" r:id="rId13"/>
    <p:sldId id="287" r:id="rId14"/>
    <p:sldId id="288" r:id="rId15"/>
    <p:sldId id="289" r:id="rId16"/>
    <p:sldId id="309" r:id="rId17"/>
    <p:sldId id="290" r:id="rId18"/>
    <p:sldId id="291" r:id="rId19"/>
    <p:sldId id="305" r:id="rId20"/>
    <p:sldId id="292" r:id="rId21"/>
    <p:sldId id="293" r:id="rId22"/>
    <p:sldId id="294" r:id="rId23"/>
    <p:sldId id="310" r:id="rId24"/>
    <p:sldId id="308" r:id="rId25"/>
    <p:sldId id="311" r:id="rId26"/>
    <p:sldId id="295" r:id="rId27"/>
    <p:sldId id="312" r:id="rId28"/>
    <p:sldId id="296" r:id="rId29"/>
    <p:sldId id="297" r:id="rId30"/>
    <p:sldId id="306" r:id="rId31"/>
    <p:sldId id="298" r:id="rId32"/>
    <p:sldId id="316" r:id="rId33"/>
    <p:sldId id="299" r:id="rId34"/>
    <p:sldId id="300" r:id="rId35"/>
    <p:sldId id="315" r:id="rId36"/>
    <p:sldId id="314" r:id="rId37"/>
    <p:sldId id="301" r:id="rId38"/>
    <p:sldId id="313" r:id="rId39"/>
    <p:sldId id="317" r:id="rId40"/>
  </p:sldIdLst>
  <p:sldSz cx="12188825"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000" autoAdjust="0"/>
  </p:normalViewPr>
  <p:slideViewPr>
    <p:cSldViewPr>
      <p:cViewPr varScale="1">
        <p:scale>
          <a:sx n="114" d="100"/>
          <a:sy n="114" d="100"/>
        </p:scale>
        <p:origin x="414" y="114"/>
      </p:cViewPr>
      <p:guideLst>
        <p:guide orient="horz" pos="2160"/>
        <p:guide pos="3839"/>
      </p:guideLst>
    </p:cSldViewPr>
  </p:slideViewPr>
  <p:notesTextViewPr>
    <p:cViewPr>
      <p:scale>
        <a:sx n="1" d="1"/>
        <a:sy n="1" d="1"/>
      </p:scale>
      <p:origin x="0" y="0"/>
    </p:cViewPr>
  </p:notesTextViewPr>
  <p:notesViewPr>
    <p:cSldViewPr>
      <p:cViewPr varScale="1">
        <p:scale>
          <a:sx n="89" d="100"/>
          <a:sy n="89" d="100"/>
        </p:scale>
        <p:origin x="304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E627573-1BB9-4744-9985-9A25DBEC1BC6}" type="datetime1">
              <a:rPr lang="it-IT" smtClean="0"/>
              <a:t>08/11/2019</a:t>
            </a:fld>
            <a:endParaRPr lang="it-IT"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2837A6B-DAA4-4C2D-AEAB-4E9E70095794}" type="slidenum">
              <a:rPr lang="it-IT" smtClean="0"/>
              <a:t>‹N›</a:t>
            </a:fld>
            <a:endParaRPr lang="it-IT" dirty="0"/>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B34C6-9E43-4EE0-BA99-B6E182ED032B}" type="datetime1">
              <a:rPr lang="it-IT" smtClean="0"/>
              <a:pPr/>
              <a:t>08/11/2019</a:t>
            </a:fld>
            <a:endParaRPr lang="it-IT" dirty="0"/>
          </a:p>
        </p:txBody>
      </p:sp>
      <p:sp>
        <p:nvSpPr>
          <p:cNvPr id="4" name="Segnaposto immagin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3266150-FA26-45B5-BF0B-186B42A09DC9}" type="slidenum">
              <a:rPr lang="it-IT" noProof="0" smtClean="0"/>
              <a:t>‹N›</a:t>
            </a:fld>
            <a:endParaRPr lang="it-IT" noProof="0" dirty="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03266150-FA26-45B5-BF0B-186B42A09DC9}" type="slidenum">
              <a:rPr lang="it-IT" smtClean="0"/>
              <a:t>1</a:t>
            </a:fld>
            <a:endParaRPr lang="it-IT" dirty="0"/>
          </a:p>
        </p:txBody>
      </p:sp>
    </p:spTree>
    <p:extLst>
      <p:ext uri="{BB962C8B-B14F-4D97-AF65-F5344CB8AC3E}">
        <p14:creationId xmlns:p14="http://schemas.microsoft.com/office/powerpoint/2010/main" val="839722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17" name="Immagin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ttangolo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5" name="Rettangolo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ctrTitle"/>
          </p:nvPr>
        </p:nvSpPr>
        <p:spPr>
          <a:xfrm>
            <a:off x="1522413" y="1905000"/>
            <a:ext cx="9144000" cy="2667000"/>
          </a:xfrm>
        </p:spPr>
        <p:txBody>
          <a:bodyPr rtlCol="0">
            <a:normAutofit/>
          </a:bodyPr>
          <a:lstStyle>
            <a:lvl1pPr>
              <a:lnSpc>
                <a:spcPct val="80000"/>
              </a:lnSpc>
              <a:defRPr sz="6000"/>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1522413" y="5029200"/>
            <a:ext cx="8229600" cy="1143000"/>
          </a:xfrm>
        </p:spPr>
        <p:txBody>
          <a:bodyPr rtlCol="0"/>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4" name="Segnaposto data 3"/>
          <p:cNvSpPr>
            <a:spLocks noGrp="1"/>
          </p:cNvSpPr>
          <p:nvPr>
            <p:ph type="dt" sz="half" idx="10"/>
          </p:nvPr>
        </p:nvSpPr>
        <p:spPr/>
        <p:txBody>
          <a:bodyPr rtlCol="0"/>
          <a:lstStyle/>
          <a:p>
            <a:pPr rtl="0"/>
            <a:fld id="{368F90E2-D604-48D1-A4C7-0366E9B78D19}" type="datetime1">
              <a:rPr lang="it-IT" noProof="0" smtClean="0"/>
              <a:t>08/11/2019</a:t>
            </a:fld>
            <a:endParaRPr lang="it-IT" noProof="0" dirty="0"/>
          </a:p>
        </p:txBody>
      </p:sp>
      <p:sp>
        <p:nvSpPr>
          <p:cNvPr id="6" name="Segnaposto numero diapositiva 5"/>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 useBgFill="1">
        <p:nvSpPr>
          <p:cNvPr id="20" name="Figura a mano libera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4" name="Segnaposto data 3"/>
          <p:cNvSpPr>
            <a:spLocks noGrp="1"/>
          </p:cNvSpPr>
          <p:nvPr>
            <p:ph type="dt" sz="half" idx="10"/>
          </p:nvPr>
        </p:nvSpPr>
        <p:spPr/>
        <p:txBody>
          <a:bodyPr rtlCol="0"/>
          <a:lstStyle/>
          <a:p>
            <a:pPr rtl="0"/>
            <a:fld id="{F5CCEABA-1AA7-41B8-AE32-D66D8729054F}" type="datetime1">
              <a:rPr lang="it-IT" noProof="0" smtClean="0"/>
              <a:t>08/11/2019</a:t>
            </a:fld>
            <a:endParaRPr lang="it-IT" noProof="0" dirty="0"/>
          </a:p>
        </p:txBody>
      </p:sp>
      <p:sp>
        <p:nvSpPr>
          <p:cNvPr id="6" name="Segnaposto numero diapositiva 5"/>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ttangolo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Figura a mano libera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it-IT" noProof="0" dirty="0"/>
          </a:p>
        </p:txBody>
      </p:sp>
      <p:sp>
        <p:nvSpPr>
          <p:cNvPr id="2" name="Titolo verticale 1"/>
          <p:cNvSpPr>
            <a:spLocks noGrp="1"/>
          </p:cNvSpPr>
          <p:nvPr>
            <p:ph type="title" orient="vert"/>
          </p:nvPr>
        </p:nvSpPr>
        <p:spPr>
          <a:xfrm>
            <a:off x="9558667" y="685800"/>
            <a:ext cx="1295401" cy="5486400"/>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522413" y="685800"/>
            <a:ext cx="7460842" cy="5486400"/>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4" name="Segnaposto data 3"/>
          <p:cNvSpPr>
            <a:spLocks noGrp="1"/>
          </p:cNvSpPr>
          <p:nvPr>
            <p:ph type="dt" sz="half" idx="10"/>
          </p:nvPr>
        </p:nvSpPr>
        <p:spPr/>
        <p:txBody>
          <a:bodyPr rtlCol="0"/>
          <a:lstStyle/>
          <a:p>
            <a:pPr rtl="0"/>
            <a:fld id="{0407B8CC-ACD7-4EB2-9D24-98B5028989FB}" type="datetime1">
              <a:rPr lang="it-IT" noProof="0" smtClean="0"/>
              <a:t>08/11/2019</a:t>
            </a:fld>
            <a:endParaRPr lang="it-IT" noProof="0" dirty="0"/>
          </a:p>
        </p:txBody>
      </p:sp>
      <p:sp>
        <p:nvSpPr>
          <p:cNvPr id="6" name="Segnaposto numero diapositiva 5"/>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lvl5pPr>
              <a:defRPr/>
            </a:lvl5pPr>
            <a:lvl6pPr>
              <a:defRPr/>
            </a:lvl6pPr>
            <a:lvl7pPr>
              <a:defRPr/>
            </a:lvl7pPr>
            <a:lvl8pPr>
              <a:defRPr baseline="0"/>
            </a:lvl8pPr>
            <a:lvl9pPr>
              <a:defRPr baseline="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4" name="Segnaposto data 3"/>
          <p:cNvSpPr>
            <a:spLocks noGrp="1"/>
          </p:cNvSpPr>
          <p:nvPr>
            <p:ph type="dt" sz="half" idx="10"/>
          </p:nvPr>
        </p:nvSpPr>
        <p:spPr/>
        <p:txBody>
          <a:bodyPr rtlCol="0"/>
          <a:lstStyle/>
          <a:p>
            <a:pPr rtl="0"/>
            <a:fld id="{4477C3C2-0EDC-4F82-8162-F2360BC4A20A}" type="datetime1">
              <a:rPr lang="it-IT" noProof="0" smtClean="0"/>
              <a:t>08/11/2019</a:t>
            </a:fld>
            <a:endParaRPr lang="it-IT" noProof="0" dirty="0"/>
          </a:p>
        </p:txBody>
      </p:sp>
      <p:sp>
        <p:nvSpPr>
          <p:cNvPr id="6" name="Segnaposto numero diapositiva 5"/>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ttangolo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522360" y="1905000"/>
            <a:ext cx="9142999" cy="2667000"/>
          </a:xfrm>
        </p:spPr>
        <p:txBody>
          <a:bodyPr rtlCol="0" anchor="b">
            <a:noAutofit/>
          </a:bodyPr>
          <a:lstStyle>
            <a:lvl1pPr algn="l">
              <a:defRPr sz="4800" b="0" cap="none" baseline="0"/>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522412" y="5029200"/>
            <a:ext cx="82296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4" name="Segnaposto data 3"/>
          <p:cNvSpPr>
            <a:spLocks noGrp="1"/>
          </p:cNvSpPr>
          <p:nvPr>
            <p:ph type="dt" sz="half" idx="10"/>
          </p:nvPr>
        </p:nvSpPr>
        <p:spPr/>
        <p:txBody>
          <a:bodyPr rtlCol="0"/>
          <a:lstStyle/>
          <a:p>
            <a:pPr rtl="0"/>
            <a:fld id="{326C0C8F-1A0C-4117-B818-610534F41390}" type="datetime1">
              <a:rPr lang="it-IT" noProof="0" smtClean="0"/>
              <a:t>08/11/2019</a:t>
            </a:fld>
            <a:endParaRPr lang="it-IT" noProof="0" dirty="0"/>
          </a:p>
        </p:txBody>
      </p:sp>
      <p:sp>
        <p:nvSpPr>
          <p:cNvPr id="6" name="Segnaposto numero diapositiva 5"/>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
        <p:nvSpPr>
          <p:cNvPr id="16" name="Figura a mano libera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522413" y="1905000"/>
            <a:ext cx="4416552"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246812" y="1905000"/>
            <a:ext cx="4416552"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6" name="Segnaposto piè di pagina 5"/>
          <p:cNvSpPr>
            <a:spLocks noGrp="1"/>
          </p:cNvSpPr>
          <p:nvPr>
            <p:ph type="ftr" sz="quarter" idx="11"/>
          </p:nvPr>
        </p:nvSpPr>
        <p:spPr/>
        <p:txBody>
          <a:bodyPr rtlCol="0"/>
          <a:lstStyle/>
          <a:p>
            <a:pPr rtl="0"/>
            <a:r>
              <a:rPr lang="it-IT" noProof="0" dirty="0"/>
              <a:t>Aggiungere un piè di pagina</a:t>
            </a:r>
          </a:p>
        </p:txBody>
      </p:sp>
      <p:sp>
        <p:nvSpPr>
          <p:cNvPr id="5" name="Segnaposto data 4"/>
          <p:cNvSpPr>
            <a:spLocks noGrp="1"/>
          </p:cNvSpPr>
          <p:nvPr>
            <p:ph type="dt" sz="half" idx="10"/>
          </p:nvPr>
        </p:nvSpPr>
        <p:spPr/>
        <p:txBody>
          <a:bodyPr rtlCol="0"/>
          <a:lstStyle/>
          <a:p>
            <a:pPr rtl="0"/>
            <a:fld id="{278CE728-C5EA-46FD-9925-D58DA23605EF}" type="datetime1">
              <a:rPr lang="it-IT" noProof="0" smtClean="0"/>
              <a:t>08/11/2019</a:t>
            </a:fld>
            <a:endParaRPr lang="it-IT" noProof="0" dirty="0"/>
          </a:p>
        </p:txBody>
      </p:sp>
      <p:sp>
        <p:nvSpPr>
          <p:cNvPr id="7" name="Segnaposto numero diapositiva 6"/>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522413"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522413" y="2743200"/>
            <a:ext cx="4416552"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246812"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246812" y="2743200"/>
            <a:ext cx="4416552"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8" name="Segnaposto piè di pagina 7"/>
          <p:cNvSpPr>
            <a:spLocks noGrp="1"/>
          </p:cNvSpPr>
          <p:nvPr>
            <p:ph type="ftr" sz="quarter" idx="11"/>
          </p:nvPr>
        </p:nvSpPr>
        <p:spPr/>
        <p:txBody>
          <a:bodyPr rtlCol="0"/>
          <a:lstStyle/>
          <a:p>
            <a:pPr rtl="0"/>
            <a:r>
              <a:rPr lang="it-IT" noProof="0" dirty="0"/>
              <a:t>Aggiungere un piè di pagina</a:t>
            </a:r>
          </a:p>
        </p:txBody>
      </p:sp>
      <p:sp>
        <p:nvSpPr>
          <p:cNvPr id="7" name="Segnaposto data 6"/>
          <p:cNvSpPr>
            <a:spLocks noGrp="1"/>
          </p:cNvSpPr>
          <p:nvPr>
            <p:ph type="dt" sz="half" idx="10"/>
          </p:nvPr>
        </p:nvSpPr>
        <p:spPr/>
        <p:txBody>
          <a:bodyPr rtlCol="0"/>
          <a:lstStyle/>
          <a:p>
            <a:pPr rtl="0"/>
            <a:fld id="{76758B80-56A8-42CB-9B24-0B484F13F408}" type="datetime1">
              <a:rPr lang="it-IT" noProof="0" smtClean="0"/>
              <a:t>08/11/2019</a:t>
            </a:fld>
            <a:endParaRPr lang="it-IT" noProof="0" dirty="0"/>
          </a:p>
        </p:txBody>
      </p:sp>
      <p:sp>
        <p:nvSpPr>
          <p:cNvPr id="9" name="Segnaposto numero diapositiva 8"/>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4" name="Segnaposto piè di pagina 3"/>
          <p:cNvSpPr>
            <a:spLocks noGrp="1"/>
          </p:cNvSpPr>
          <p:nvPr>
            <p:ph type="ftr" sz="quarter" idx="11"/>
          </p:nvPr>
        </p:nvSpPr>
        <p:spPr/>
        <p:txBody>
          <a:bodyPr rtlCol="0"/>
          <a:lstStyle/>
          <a:p>
            <a:pPr rtl="0"/>
            <a:r>
              <a:rPr lang="it-IT" noProof="0" dirty="0"/>
              <a:t>Aggiungere un piè di pagina</a:t>
            </a:r>
          </a:p>
        </p:txBody>
      </p:sp>
      <p:sp>
        <p:nvSpPr>
          <p:cNvPr id="3" name="Segnaposto data 2"/>
          <p:cNvSpPr>
            <a:spLocks noGrp="1"/>
          </p:cNvSpPr>
          <p:nvPr>
            <p:ph type="dt" sz="half" idx="10"/>
          </p:nvPr>
        </p:nvSpPr>
        <p:spPr/>
        <p:txBody>
          <a:bodyPr rtlCol="0"/>
          <a:lstStyle/>
          <a:p>
            <a:pPr rtl="0"/>
            <a:fld id="{71002D11-D6A6-4E57-A9CA-9D4DE8AFEE23}" type="datetime1">
              <a:rPr lang="it-IT" noProof="0" smtClean="0"/>
              <a:t>08/11/2019</a:t>
            </a:fld>
            <a:endParaRPr lang="it-IT" noProof="0" dirty="0"/>
          </a:p>
        </p:txBody>
      </p:sp>
      <p:sp>
        <p:nvSpPr>
          <p:cNvPr id="5" name="Segnaposto numero diapositiva 4"/>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ttangolo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 name="Segnaposto piè di pagina 2"/>
          <p:cNvSpPr>
            <a:spLocks noGrp="1"/>
          </p:cNvSpPr>
          <p:nvPr>
            <p:ph type="ftr" sz="quarter" idx="11"/>
          </p:nvPr>
        </p:nvSpPr>
        <p:spPr/>
        <p:txBody>
          <a:bodyPr rtlCol="0"/>
          <a:lstStyle/>
          <a:p>
            <a:pPr rtl="0"/>
            <a:r>
              <a:rPr lang="it-IT" noProof="0" dirty="0"/>
              <a:t>Aggiungere un piè di pagina</a:t>
            </a:r>
          </a:p>
        </p:txBody>
      </p:sp>
      <p:sp>
        <p:nvSpPr>
          <p:cNvPr id="2" name="Segnaposto data 1"/>
          <p:cNvSpPr>
            <a:spLocks noGrp="1"/>
          </p:cNvSpPr>
          <p:nvPr>
            <p:ph type="dt" sz="half" idx="10"/>
          </p:nvPr>
        </p:nvSpPr>
        <p:spPr/>
        <p:txBody>
          <a:bodyPr rtlCol="0"/>
          <a:lstStyle/>
          <a:p>
            <a:pPr rtl="0"/>
            <a:fld id="{AB1AF8BB-6663-44D3-8759-46E83416F020}" type="datetime1">
              <a:rPr lang="it-IT" noProof="0" smtClean="0"/>
              <a:t>08/11/2019</a:t>
            </a:fld>
            <a:endParaRPr lang="it-IT" noProof="0" dirty="0"/>
          </a:p>
        </p:txBody>
      </p:sp>
      <p:sp>
        <p:nvSpPr>
          <p:cNvPr id="4" name="Segnaposto numero diapositiva 3"/>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Figura a mano libera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it-IT" noProof="0" dirty="0"/>
          </a:p>
        </p:txBody>
      </p:sp>
      <p:sp>
        <p:nvSpPr>
          <p:cNvPr id="2" name="Titolo 1"/>
          <p:cNvSpPr>
            <a:spLocks noGrp="1"/>
          </p:cNvSpPr>
          <p:nvPr>
            <p:ph type="title"/>
          </p:nvPr>
        </p:nvSpPr>
        <p:spPr/>
        <p:txBody>
          <a:bodyPr rtlCol="0" anchor="b">
            <a:normAutofit/>
          </a:bodyPr>
          <a:lstStyle>
            <a:lvl1pPr algn="l">
              <a:defRPr sz="3600" b="0"/>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4675568" y="2087880"/>
            <a:ext cx="5791200" cy="38862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p:nvPr>
        </p:nvSpPr>
        <p:spPr>
          <a:xfrm>
            <a:off x="1522413"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IT" noProof="0" dirty="0"/>
              <a:t>Aggiungere un piè di pagina</a:t>
            </a:r>
          </a:p>
        </p:txBody>
      </p:sp>
      <p:sp>
        <p:nvSpPr>
          <p:cNvPr id="5" name="Segnaposto data 4"/>
          <p:cNvSpPr>
            <a:spLocks noGrp="1"/>
          </p:cNvSpPr>
          <p:nvPr>
            <p:ph type="dt" sz="half" idx="10"/>
          </p:nvPr>
        </p:nvSpPr>
        <p:spPr/>
        <p:txBody>
          <a:bodyPr rtlCol="0"/>
          <a:lstStyle/>
          <a:p>
            <a:pPr rtl="0"/>
            <a:fld id="{AF9025AF-C599-4D13-B313-F86189CD04BF}" type="datetime1">
              <a:rPr lang="it-IT" noProof="0" smtClean="0"/>
              <a:t>08/11/2019</a:t>
            </a:fld>
            <a:endParaRPr lang="it-IT" noProof="0" dirty="0"/>
          </a:p>
        </p:txBody>
      </p:sp>
      <p:sp>
        <p:nvSpPr>
          <p:cNvPr id="7" name="Segnaposto numero diapositiva 6"/>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9" name="Figura a mano libera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it-IT" noProof="0" dirty="0"/>
          </a:p>
        </p:txBody>
      </p:sp>
      <p:sp>
        <p:nvSpPr>
          <p:cNvPr id="2" name="Titolo 1"/>
          <p:cNvSpPr>
            <a:spLocks noGrp="1"/>
          </p:cNvSpPr>
          <p:nvPr>
            <p:ph type="title"/>
          </p:nvPr>
        </p:nvSpPr>
        <p:spPr/>
        <p:txBody>
          <a:bodyPr rtlCol="0" anchor="b">
            <a:normAutofit/>
          </a:bodyPr>
          <a:lstStyle>
            <a:lvl1pPr algn="l">
              <a:defRPr sz="3600" b="0"/>
            </a:lvl1pPr>
          </a:lstStyle>
          <a:p>
            <a:pPr rtl="0"/>
            <a:r>
              <a:rPr lang="it-IT" noProof="0"/>
              <a:t>Fare clic per modificare lo stile del titolo dello schema</a:t>
            </a:r>
            <a:endParaRPr lang="it-IT" noProof="0"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1706880" y="2087880"/>
            <a:ext cx="5784978" cy="3886200"/>
          </a:xfrm>
          <a:solidFill>
            <a:schemeClr val="bg2">
              <a:lumMod val="40000"/>
              <a:lumOff val="60000"/>
            </a:schemeClr>
          </a:solidFill>
        </p:spPr>
        <p:txBody>
          <a:bodyPr rtlCol="0">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4" name="Segnaposto testo 3"/>
          <p:cNvSpPr>
            <a:spLocks noGrp="1"/>
          </p:cNvSpPr>
          <p:nvPr>
            <p:ph type="body" sz="half" idx="2"/>
          </p:nvPr>
        </p:nvSpPr>
        <p:spPr>
          <a:xfrm>
            <a:off x="7923211"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IT" noProof="0" dirty="0"/>
              <a:t>Aggiungere un piè di pagina</a:t>
            </a:r>
          </a:p>
        </p:txBody>
      </p:sp>
      <p:sp>
        <p:nvSpPr>
          <p:cNvPr id="5" name="Segnaposto data 4"/>
          <p:cNvSpPr>
            <a:spLocks noGrp="1"/>
          </p:cNvSpPr>
          <p:nvPr>
            <p:ph type="dt" sz="half" idx="10"/>
          </p:nvPr>
        </p:nvSpPr>
        <p:spPr/>
        <p:txBody>
          <a:bodyPr rtlCol="0"/>
          <a:lstStyle/>
          <a:p>
            <a:pPr rtl="0"/>
            <a:fld id="{E66120CE-A751-421F-B587-C1E6A92BA9EF}" type="datetime1">
              <a:rPr lang="it-IT" noProof="0" smtClean="0"/>
              <a:t>08/11/2019</a:t>
            </a:fld>
            <a:endParaRPr lang="it-IT" noProof="0" dirty="0"/>
          </a:p>
        </p:txBody>
      </p:sp>
      <p:sp>
        <p:nvSpPr>
          <p:cNvPr id="7" name="Segnaposto numero diapositiva 6"/>
          <p:cNvSpPr>
            <a:spLocks noGrp="1"/>
          </p:cNvSpPr>
          <p:nvPr>
            <p:ph type="sldNum" sz="quarter" idx="12"/>
          </p:nvPr>
        </p:nvSpPr>
        <p:spPr/>
        <p:txBody>
          <a:bodyPr rtlCol="0"/>
          <a:lstStyle/>
          <a:p>
            <a:pPr rtl="0"/>
            <a:fld id="{693B167E-EA96-4147-81DE-549160052C22}" type="slidenum">
              <a:rPr lang="it-IT" noProof="0" smtClean="0"/>
              <a:t>‹N›</a:t>
            </a:fld>
            <a:endParaRPr lang="it-IT"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pic>
        <p:nvPicPr>
          <p:cNvPr id="13" name="Immagin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ttangolo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 name="Segnaposto testo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piè di pagina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pPr rtl="0"/>
            <a:r>
              <a:rPr lang="it-IT" noProof="0" dirty="0"/>
              <a:t>Aggiungere un piè di pagina</a:t>
            </a:r>
          </a:p>
        </p:txBody>
      </p:sp>
      <p:sp>
        <p:nvSpPr>
          <p:cNvPr id="4" name="Segnaposto data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pPr rtl="0"/>
            <a:fld id="{7C85F64A-04EB-4FE8-9663-DE7F5EB7CFA3}" type="datetime1">
              <a:rPr lang="it-IT" noProof="0" smtClean="0"/>
              <a:t>08/11/2019</a:t>
            </a:fld>
            <a:endParaRPr lang="it-IT" noProof="0" dirty="0"/>
          </a:p>
        </p:txBody>
      </p:sp>
      <p:sp>
        <p:nvSpPr>
          <p:cNvPr id="6" name="Segnaposto numero diapositiva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pPr rtl="0"/>
            <a:fld id="{693B167E-EA96-4147-81DE-549160052C22}" type="slidenum">
              <a:rPr lang="it-IT" noProof="0" smtClean="0"/>
              <a:pPr/>
              <a:t>‹N›</a:t>
            </a:fld>
            <a:endParaRPr lang="it-IT" noProof="0" dirty="0"/>
          </a:p>
        </p:txBody>
      </p:sp>
      <p:sp>
        <p:nvSpPr>
          <p:cNvPr id="38" name="Figura a mano libera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it-IT" noProof="0" dirty="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it.wikipedia.org/wiki/Regno_del_Portogallo" TargetMode="External"/><Relationship Id="rId13" Type="http://schemas.openxmlformats.org/officeDocument/2006/relationships/hyperlink" Target="https://it.wikipedia.org/wiki/Guerra_santa" TargetMode="External"/><Relationship Id="rId18" Type="http://schemas.openxmlformats.org/officeDocument/2006/relationships/hyperlink" Target="https://it.wikipedia.org/wiki/Penisola_iberica" TargetMode="External"/><Relationship Id="rId26" Type="http://schemas.openxmlformats.org/officeDocument/2006/relationships/image" Target="../media/image11.png"/><Relationship Id="rId3" Type="http://schemas.openxmlformats.org/officeDocument/2006/relationships/hyperlink" Target="https://it.wikipedia.org/wiki/Papa_Alessandro_VI" TargetMode="External"/><Relationship Id="rId21" Type="http://schemas.openxmlformats.org/officeDocument/2006/relationships/hyperlink" Target="https://it.wikipedia.org/wiki/Regno_di_Valencia" TargetMode="External"/><Relationship Id="rId7" Type="http://schemas.openxmlformats.org/officeDocument/2006/relationships/hyperlink" Target="https://it.wikipedia.org/wiki/Regno_di_Castiglia" TargetMode="External"/><Relationship Id="rId12" Type="http://schemas.openxmlformats.org/officeDocument/2006/relationships/hyperlink" Target="https://it.wikipedia.org/wiki/Capo_Verde" TargetMode="External"/><Relationship Id="rId17" Type="http://schemas.openxmlformats.org/officeDocument/2006/relationships/hyperlink" Target="https://it.wikipedia.org/wiki/Evangelizzazione" TargetMode="External"/><Relationship Id="rId25" Type="http://schemas.openxmlformats.org/officeDocument/2006/relationships/hyperlink" Target="https://it.wikipedia.org/wiki/Roma" TargetMode="External"/><Relationship Id="rId2" Type="http://schemas.openxmlformats.org/officeDocument/2006/relationships/hyperlink" Target="https://it.wikipedia.org/wiki/Bolla_pontificia" TargetMode="External"/><Relationship Id="rId16" Type="http://schemas.openxmlformats.org/officeDocument/2006/relationships/hyperlink" Target="https://it.wikipedia.org/wiki/Paganesimo" TargetMode="External"/><Relationship Id="rId20" Type="http://schemas.openxmlformats.org/officeDocument/2006/relationships/hyperlink" Target="https://it.wikipedia.org/wiki/Americhe" TargetMode="External"/><Relationship Id="rId1" Type="http://schemas.openxmlformats.org/officeDocument/2006/relationships/slideLayout" Target="../slideLayouts/slideLayout2.xml"/><Relationship Id="rId6" Type="http://schemas.openxmlformats.org/officeDocument/2006/relationships/hyperlink" Target="https://it.wikipedia.org/wiki/1493" TargetMode="External"/><Relationship Id="rId11" Type="http://schemas.openxmlformats.org/officeDocument/2006/relationships/hyperlink" Target="https://it.wikipedia.org/wiki/Lega_(unit%C3%A0_di_misura)" TargetMode="External"/><Relationship Id="rId24" Type="http://schemas.openxmlformats.org/officeDocument/2006/relationships/hyperlink" Target="https://it.wikipedia.org/wiki/Chiesa_cattolica" TargetMode="External"/><Relationship Id="rId5" Type="http://schemas.openxmlformats.org/officeDocument/2006/relationships/hyperlink" Target="https://it.wikipedia.org/wiki/Isabella_di_Castiglia" TargetMode="External"/><Relationship Id="rId15" Type="http://schemas.openxmlformats.org/officeDocument/2006/relationships/hyperlink" Target="https://it.wikipedia.org/wiki/Crociate" TargetMode="External"/><Relationship Id="rId23" Type="http://schemas.openxmlformats.org/officeDocument/2006/relationships/hyperlink" Target="https://it.wikipedia.org/wiki/Corona_d%27Aragona" TargetMode="External"/><Relationship Id="rId10" Type="http://schemas.openxmlformats.org/officeDocument/2006/relationships/hyperlink" Target="https://it.wikipedia.org/wiki/Meridiano_(geografia)" TargetMode="External"/><Relationship Id="rId19" Type="http://schemas.openxmlformats.org/officeDocument/2006/relationships/hyperlink" Target="https://it.wikipedia.org/wiki/Cristianit%C3%A0" TargetMode="External"/><Relationship Id="rId4" Type="http://schemas.openxmlformats.org/officeDocument/2006/relationships/hyperlink" Target="https://it.wikipedia.org/wiki/Ferdinando_II_d%27Aragona" TargetMode="External"/><Relationship Id="rId9" Type="http://schemas.openxmlformats.org/officeDocument/2006/relationships/hyperlink" Target="https://it.wikipedia.org/wiki/Nuovo_Mondo" TargetMode="External"/><Relationship Id="rId14" Type="http://schemas.openxmlformats.org/officeDocument/2006/relationships/hyperlink" Target="https://it.wikipedia.org/wiki/Reconquista" TargetMode="External"/><Relationship Id="rId22" Type="http://schemas.openxmlformats.org/officeDocument/2006/relationships/hyperlink" Target="https://it.wikipedia.org/wiki/Unione_dinastic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web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13892" y="116632"/>
            <a:ext cx="9144000" cy="2016224"/>
          </a:xfrm>
        </p:spPr>
        <p:txBody>
          <a:bodyPr rtlCol="0">
            <a:normAutofit fontScale="90000"/>
          </a:bodyPr>
          <a:lstStyle/>
          <a:p>
            <a:pPr algn="ctr" rtl="0"/>
            <a:r>
              <a:rPr lang="it-IT" sz="4000" b="1" dirty="0">
                <a:latin typeface="Times New Roman" panose="02020603050405020304" pitchFamily="18" charset="0"/>
                <a:cs typeface="Times New Roman" panose="02020603050405020304" pitchFamily="18" charset="0"/>
              </a:rPr>
              <a:t>Errori-orrori e furori della scoperta dell'America. Da Pietro Martire d’Anghiera a Cristoforo  Colombo 12 ottobre 1492 . Sinodo « Laudati Sì» dell’ottobre 2019</a:t>
            </a:r>
          </a:p>
        </p:txBody>
      </p:sp>
      <p:sp>
        <p:nvSpPr>
          <p:cNvPr id="3" name="Sottotitolo 2"/>
          <p:cNvSpPr>
            <a:spLocks noGrp="1"/>
          </p:cNvSpPr>
          <p:nvPr>
            <p:ph type="subTitle" idx="1"/>
          </p:nvPr>
        </p:nvSpPr>
        <p:spPr>
          <a:xfrm>
            <a:off x="1522413" y="5029200"/>
            <a:ext cx="8229600" cy="920080"/>
          </a:xfrm>
        </p:spPr>
        <p:txBody>
          <a:bodyPr rtlCol="0"/>
          <a:lstStyle/>
          <a:p>
            <a:pPr algn="ctr" rtl="0"/>
            <a:r>
              <a:rPr lang="it-IT" b="1" dirty="0">
                <a:latin typeface="Times New Roman" panose="02020603050405020304" pitchFamily="18" charset="0"/>
                <a:cs typeface="Times New Roman" panose="02020603050405020304" pitchFamily="18" charset="0"/>
              </a:rPr>
              <a:t>Le origini teologiche e giuridiche del più grande genocidio-ecocidio ed etnocidio della storia dell’uomo</a:t>
            </a:r>
          </a:p>
        </p:txBody>
      </p:sp>
      <p:pic>
        <p:nvPicPr>
          <p:cNvPr id="5" name="Immagine 4">
            <a:extLst>
              <a:ext uri="{FF2B5EF4-FFF2-40B4-BE49-F238E27FC236}">
                <a16:creationId xmlns:a16="http://schemas.microsoft.com/office/drawing/2014/main" id="{A4C18021-CCA2-4E1E-BA0D-2E5E5779C4E8}"/>
              </a:ext>
            </a:extLst>
          </p:cNvPr>
          <p:cNvPicPr>
            <a:picLocks noChangeAspect="1"/>
          </p:cNvPicPr>
          <p:nvPr/>
        </p:nvPicPr>
        <p:blipFill>
          <a:blip r:embed="rId3"/>
          <a:stretch>
            <a:fillRect/>
          </a:stretch>
        </p:blipFill>
        <p:spPr>
          <a:xfrm>
            <a:off x="4798268" y="1993641"/>
            <a:ext cx="1668016" cy="2446423"/>
          </a:xfrm>
          <a:prstGeom prst="rect">
            <a:avLst/>
          </a:prstGeom>
          <a:ln>
            <a:noFill/>
          </a:ln>
          <a:effectLst>
            <a:softEdge rad="112500"/>
          </a:effectLst>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F11D87-FA16-4F0E-A797-E0A58877332D}"/>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Leggi federali americane e diritto nativo americano… una contraddizione giuridica</a:t>
            </a:r>
          </a:p>
        </p:txBody>
      </p:sp>
      <p:sp>
        <p:nvSpPr>
          <p:cNvPr id="3" name="Segnaposto contenuto 2">
            <a:extLst>
              <a:ext uri="{FF2B5EF4-FFF2-40B4-BE49-F238E27FC236}">
                <a16:creationId xmlns:a16="http://schemas.microsoft.com/office/drawing/2014/main" id="{EFD88BC3-6EDE-4DDC-8159-10EB53A631DC}"/>
              </a:ext>
            </a:extLst>
          </p:cNvPr>
          <p:cNvSpPr>
            <a:spLocks noGrp="1"/>
          </p:cNvSpPr>
          <p:nvPr>
            <p:ph idx="1"/>
          </p:nvPr>
        </p:nvSpPr>
        <p:spPr/>
        <p:txBody>
          <a:bodyPr/>
          <a:lstStyle/>
          <a:p>
            <a:pPr algn="just"/>
            <a:r>
              <a:rPr lang="it-IT" dirty="0">
                <a:latin typeface="Times New Roman" panose="02020603050405020304" pitchFamily="18" charset="0"/>
                <a:cs typeface="Times New Roman" panose="02020603050405020304" pitchFamily="18" charset="0"/>
              </a:rPr>
              <a:t>Si chiarisca che quando si parla di “ leggi americane federali indiane” queste leggi non sono leggi promulgate né dagli indiani né in loro favore, ma sono leggi promulgate da Euro-Americani , i quali hanno usato concetti e metafore, per creare una giurisprudenza che fosse in grado di legittimare e giustificare le espropriazioni delle terre, i genocidi di massa, la cristianizzazione forzata e l’annientamento di intere Nazioni e culture, che lo ripeto ancora,  erano presenti nel Continente della Tartaruga, da migliaia e migliaia di anni prima che gli Europei navigassero verso ovest . In questo caso, come spesso avvenuto, il pensiero giuridico è il prodotto della immaginazione dell’uomo, e questo ne è l’esempio più eclatante sia in giurisprudenza sia nella storia della colonizzazione del mondo. </a:t>
            </a:r>
          </a:p>
          <a:p>
            <a:endParaRPr lang="it-IT" dirty="0"/>
          </a:p>
        </p:txBody>
      </p:sp>
    </p:spTree>
    <p:extLst>
      <p:ext uri="{BB962C8B-B14F-4D97-AF65-F5344CB8AC3E}">
        <p14:creationId xmlns:p14="http://schemas.microsoft.com/office/powerpoint/2010/main" val="158648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A2C02-7072-4BBD-9E65-3B8F00E25CDF}"/>
              </a:ext>
            </a:extLst>
          </p:cNvPr>
          <p:cNvSpPr>
            <a:spLocks noGrp="1"/>
          </p:cNvSpPr>
          <p:nvPr>
            <p:ph type="title"/>
          </p:nvPr>
        </p:nvSpPr>
        <p:spPr/>
        <p:txBody>
          <a:bodyPr>
            <a:normAutofit fontScale="90000"/>
          </a:bodyPr>
          <a:lstStyle/>
          <a:p>
            <a:pPr algn="ctr"/>
            <a:r>
              <a:rPr lang="it-IT" dirty="0">
                <a:latin typeface="Times New Roman" panose="02020603050405020304" pitchFamily="18" charset="0"/>
                <a:cs typeface="Times New Roman" panose="02020603050405020304" pitchFamily="18" charset="0"/>
              </a:rPr>
              <a:t>Lotta di colonizzazione fra Spagna e Portogallo…la necessità del Papa di intervenire con Bolle papali</a:t>
            </a:r>
          </a:p>
        </p:txBody>
      </p:sp>
      <p:sp>
        <p:nvSpPr>
          <p:cNvPr id="3" name="Segnaposto contenuto 2">
            <a:extLst>
              <a:ext uri="{FF2B5EF4-FFF2-40B4-BE49-F238E27FC236}">
                <a16:creationId xmlns:a16="http://schemas.microsoft.com/office/drawing/2014/main" id="{6A454872-0E5D-41ED-A947-F386601AE313}"/>
              </a:ext>
            </a:extLst>
          </p:cNvPr>
          <p:cNvSpPr>
            <a:spLocks noGrp="1"/>
          </p:cNvSpPr>
          <p:nvPr>
            <p:ph idx="1"/>
          </p:nvPr>
        </p:nvSpPr>
        <p:spPr/>
        <p:txBody>
          <a:bodyPr>
            <a:normAutofit fontScale="70000" lnSpcReduction="20000"/>
          </a:bodyPr>
          <a:lstStyle/>
          <a:p>
            <a:pPr algn="just"/>
            <a:r>
              <a:rPr lang="it-IT" dirty="0">
                <a:latin typeface="Times New Roman" panose="02020603050405020304" pitchFamily="18" charset="0"/>
                <a:cs typeface="Times New Roman" panose="02020603050405020304" pitchFamily="18" charset="0"/>
              </a:rPr>
              <a:t>La </a:t>
            </a:r>
            <a:r>
              <a:rPr lang="it-IT" dirty="0">
                <a:latin typeface="Times New Roman" panose="02020603050405020304" pitchFamily="18" charset="0"/>
                <a:cs typeface="Times New Roman" panose="02020603050405020304" pitchFamily="18" charset="0"/>
                <a:hlinkClick r:id="rId2" tooltip="Bolla pontificia">
                  <a:extLst>
                    <a:ext uri="{A12FA001-AC4F-418D-AE19-62706E023703}">
                      <ahyp:hlinkClr xmlns:ahyp="http://schemas.microsoft.com/office/drawing/2018/hyperlinkcolor" val="tx"/>
                    </a:ext>
                  </a:extLst>
                </a:hlinkClick>
              </a:rPr>
              <a:t>lettera bollata</a:t>
            </a:r>
            <a:r>
              <a:rPr lang="it-IT" dirty="0">
                <a:latin typeface="Times New Roman" panose="02020603050405020304" pitchFamily="18" charset="0"/>
                <a:cs typeface="Times New Roman" panose="02020603050405020304" pitchFamily="18" charset="0"/>
              </a:rPr>
              <a:t> </a:t>
            </a:r>
            <a:r>
              <a:rPr lang="it-IT" b="1" i="1" dirty="0">
                <a:latin typeface="Times New Roman" panose="02020603050405020304" pitchFamily="18" charset="0"/>
                <a:cs typeface="Times New Roman" panose="02020603050405020304" pitchFamily="18" charset="0"/>
              </a:rPr>
              <a:t>Inter </a:t>
            </a:r>
            <a:r>
              <a:rPr lang="it-IT" b="1" i="1" dirty="0" err="1">
                <a:latin typeface="Times New Roman" panose="02020603050405020304" pitchFamily="18" charset="0"/>
                <a:cs typeface="Times New Roman" panose="02020603050405020304" pitchFamily="18" charset="0"/>
              </a:rPr>
              <a:t>Caetera</a:t>
            </a:r>
            <a:r>
              <a:rPr lang="it-IT" dirty="0">
                <a:latin typeface="Times New Roman" panose="02020603050405020304" pitchFamily="18" charset="0"/>
                <a:cs typeface="Times New Roman" panose="02020603050405020304" pitchFamily="18" charset="0"/>
              </a:rPr>
              <a:t> fu un documento emesso da </a:t>
            </a:r>
            <a:r>
              <a:rPr lang="it-IT" dirty="0">
                <a:latin typeface="Times New Roman" panose="02020603050405020304" pitchFamily="18" charset="0"/>
                <a:cs typeface="Times New Roman" panose="02020603050405020304" pitchFamily="18" charset="0"/>
                <a:hlinkClick r:id="rId3" tooltip="Papa Alessandro VI">
                  <a:extLst>
                    <a:ext uri="{A12FA001-AC4F-418D-AE19-62706E023703}">
                      <ahyp:hlinkClr xmlns:ahyp="http://schemas.microsoft.com/office/drawing/2018/hyperlinkcolor" val="tx"/>
                    </a:ext>
                  </a:extLst>
                </a:hlinkClick>
              </a:rPr>
              <a:t>papa Alessandro VI</a:t>
            </a:r>
            <a:r>
              <a:rPr lang="it-IT" dirty="0">
                <a:latin typeface="Times New Roman" panose="02020603050405020304" pitchFamily="18" charset="0"/>
                <a:cs typeface="Times New Roman" panose="02020603050405020304" pitchFamily="18" charset="0"/>
              </a:rPr>
              <a:t> ed indirizzata ai re cattolici </a:t>
            </a:r>
            <a:r>
              <a:rPr lang="it-IT" dirty="0">
                <a:latin typeface="Times New Roman" panose="02020603050405020304" pitchFamily="18" charset="0"/>
                <a:cs typeface="Times New Roman" panose="02020603050405020304" pitchFamily="18" charset="0"/>
                <a:hlinkClick r:id="rId4" tooltip="Ferdinando II d'Aragona">
                  <a:extLst>
                    <a:ext uri="{A12FA001-AC4F-418D-AE19-62706E023703}">
                      <ahyp:hlinkClr xmlns:ahyp="http://schemas.microsoft.com/office/drawing/2018/hyperlinkcolor" val="tx"/>
                    </a:ext>
                  </a:extLst>
                </a:hlinkClick>
              </a:rPr>
              <a:t>Ferdinando</a:t>
            </a:r>
            <a:r>
              <a:rPr lang="it-IT" dirty="0">
                <a:latin typeface="Times New Roman" panose="02020603050405020304" pitchFamily="18" charset="0"/>
                <a:cs typeface="Times New Roman" panose="02020603050405020304" pitchFamily="18" charset="0"/>
              </a:rPr>
              <a:t> ed </a:t>
            </a:r>
            <a:r>
              <a:rPr lang="it-IT" dirty="0">
                <a:latin typeface="Times New Roman" panose="02020603050405020304" pitchFamily="18" charset="0"/>
                <a:cs typeface="Times New Roman" panose="02020603050405020304" pitchFamily="18" charset="0"/>
                <a:hlinkClick r:id="rId5" tooltip="Isabella di Castiglia">
                  <a:extLst>
                    <a:ext uri="{A12FA001-AC4F-418D-AE19-62706E023703}">
                      <ahyp:hlinkClr xmlns:ahyp="http://schemas.microsoft.com/office/drawing/2018/hyperlinkcolor" val="tx"/>
                    </a:ext>
                  </a:extLst>
                </a:hlinkClick>
              </a:rPr>
              <a:t>Isabella</a:t>
            </a:r>
            <a:r>
              <a:rPr lang="it-IT" dirty="0">
                <a:latin typeface="Times New Roman" panose="02020603050405020304" pitchFamily="18" charset="0"/>
                <a:cs typeface="Times New Roman" panose="02020603050405020304" pitchFamily="18" charset="0"/>
              </a:rPr>
              <a:t> il 4 maggio </a:t>
            </a:r>
            <a:r>
              <a:rPr lang="it-IT" dirty="0">
                <a:latin typeface="Times New Roman" panose="02020603050405020304" pitchFamily="18" charset="0"/>
                <a:cs typeface="Times New Roman" panose="02020603050405020304" pitchFamily="18" charset="0"/>
                <a:hlinkClick r:id="rId6" tooltip="1493">
                  <a:extLst>
                    <a:ext uri="{A12FA001-AC4F-418D-AE19-62706E023703}">
                      <ahyp:hlinkClr xmlns:ahyp="http://schemas.microsoft.com/office/drawing/2018/hyperlinkcolor" val="tx"/>
                    </a:ext>
                  </a:extLst>
                </a:hlinkClick>
              </a:rPr>
              <a:t>1493</a:t>
            </a:r>
            <a:r>
              <a:rPr lang="it-IT" dirty="0">
                <a:latin typeface="Times New Roman" panose="02020603050405020304" pitchFamily="18" charset="0"/>
                <a:cs typeface="Times New Roman" panose="02020603050405020304" pitchFamily="18" charset="0"/>
              </a:rPr>
              <a:t> per regolare la contesa tra il </a:t>
            </a:r>
            <a:r>
              <a:rPr lang="it-IT" dirty="0">
                <a:latin typeface="Times New Roman" panose="02020603050405020304" pitchFamily="18" charset="0"/>
                <a:cs typeface="Times New Roman" panose="02020603050405020304" pitchFamily="18" charset="0"/>
                <a:hlinkClick r:id="rId7" tooltip="Regno di Castiglia">
                  <a:extLst>
                    <a:ext uri="{A12FA001-AC4F-418D-AE19-62706E023703}">
                      <ahyp:hlinkClr xmlns:ahyp="http://schemas.microsoft.com/office/drawing/2018/hyperlinkcolor" val="tx"/>
                    </a:ext>
                  </a:extLst>
                </a:hlinkClick>
              </a:rPr>
              <a:t>regno di Castiglia</a:t>
            </a:r>
            <a:r>
              <a:rPr lang="it-IT" dirty="0">
                <a:latin typeface="Times New Roman" panose="02020603050405020304" pitchFamily="18" charset="0"/>
                <a:cs typeface="Times New Roman" panose="02020603050405020304" pitchFamily="18" charset="0"/>
              </a:rPr>
              <a:t> e </a:t>
            </a:r>
            <a:r>
              <a:rPr lang="it-IT" dirty="0">
                <a:latin typeface="Times New Roman" panose="02020603050405020304" pitchFamily="18" charset="0"/>
                <a:cs typeface="Times New Roman" panose="02020603050405020304" pitchFamily="18" charset="0"/>
                <a:hlinkClick r:id="rId8" tooltip="Regno del Portogallo">
                  <a:extLst>
                    <a:ext uri="{A12FA001-AC4F-418D-AE19-62706E023703}">
                      <ahyp:hlinkClr xmlns:ahyp="http://schemas.microsoft.com/office/drawing/2018/hyperlinkcolor" val="tx"/>
                    </a:ext>
                  </a:extLst>
                </a:hlinkClick>
              </a:rPr>
              <a:t>quello del Portogallo</a:t>
            </a:r>
            <a:r>
              <a:rPr lang="it-IT" dirty="0">
                <a:latin typeface="Times New Roman" panose="02020603050405020304" pitchFamily="18" charset="0"/>
                <a:cs typeface="Times New Roman" panose="02020603050405020304" pitchFamily="18" charset="0"/>
              </a:rPr>
              <a:t> in merito ai territori del </a:t>
            </a:r>
            <a:r>
              <a:rPr lang="it-IT" dirty="0">
                <a:latin typeface="Times New Roman" panose="02020603050405020304" pitchFamily="18" charset="0"/>
                <a:cs typeface="Times New Roman" panose="02020603050405020304" pitchFamily="18" charset="0"/>
                <a:hlinkClick r:id="rId9" tooltip="Nuovo Mondo">
                  <a:extLst>
                    <a:ext uri="{A12FA001-AC4F-418D-AE19-62706E023703}">
                      <ahyp:hlinkClr xmlns:ahyp="http://schemas.microsoft.com/office/drawing/2018/hyperlinkcolor" val="tx"/>
                    </a:ext>
                  </a:extLst>
                </a:hlinkClick>
              </a:rPr>
              <a:t>Nuovo Mondo</a:t>
            </a:r>
            <a:r>
              <a:rPr lang="it-IT" dirty="0">
                <a:latin typeface="Times New Roman" panose="02020603050405020304" pitchFamily="18" charset="0"/>
                <a:cs typeface="Times New Roman" panose="02020603050405020304" pitchFamily="18" charset="0"/>
              </a:rPr>
              <a:t>. </a:t>
            </a:r>
          </a:p>
          <a:p>
            <a:pPr algn="just"/>
            <a:r>
              <a:rPr lang="it-IT" dirty="0">
                <a:latin typeface="Times New Roman" panose="02020603050405020304" pitchFamily="18" charset="0"/>
                <a:cs typeface="Times New Roman" panose="02020603050405020304" pitchFamily="18" charset="0"/>
              </a:rPr>
              <a:t>Il documento stabilì che il </a:t>
            </a:r>
            <a:r>
              <a:rPr lang="it-IT" dirty="0">
                <a:latin typeface="Times New Roman" panose="02020603050405020304" pitchFamily="18" charset="0"/>
                <a:cs typeface="Times New Roman" panose="02020603050405020304" pitchFamily="18" charset="0"/>
                <a:hlinkClick r:id="rId10" tooltip="Meridiano (geografia)">
                  <a:extLst>
                    <a:ext uri="{A12FA001-AC4F-418D-AE19-62706E023703}">
                      <ahyp:hlinkClr xmlns:ahyp="http://schemas.microsoft.com/office/drawing/2018/hyperlinkcolor" val="tx"/>
                    </a:ext>
                  </a:extLst>
                </a:hlinkClick>
              </a:rPr>
              <a:t>meridiano</a:t>
            </a:r>
            <a:r>
              <a:rPr lang="it-IT" dirty="0">
                <a:latin typeface="Times New Roman" panose="02020603050405020304" pitchFamily="18" charset="0"/>
                <a:cs typeface="Times New Roman" panose="02020603050405020304" pitchFamily="18" charset="0"/>
              </a:rPr>
              <a:t> passante 100 </a:t>
            </a:r>
            <a:r>
              <a:rPr lang="it-IT" dirty="0">
                <a:latin typeface="Times New Roman" panose="02020603050405020304" pitchFamily="18" charset="0"/>
                <a:cs typeface="Times New Roman" panose="02020603050405020304" pitchFamily="18" charset="0"/>
                <a:hlinkClick r:id="rId11" tooltip="Lega (unità di misura)">
                  <a:extLst>
                    <a:ext uri="{A12FA001-AC4F-418D-AE19-62706E023703}">
                      <ahyp:hlinkClr xmlns:ahyp="http://schemas.microsoft.com/office/drawing/2018/hyperlinkcolor" val="tx"/>
                    </a:ext>
                  </a:extLst>
                </a:hlinkClick>
              </a:rPr>
              <a:t>leghe</a:t>
            </a:r>
            <a:r>
              <a:rPr lang="it-IT" dirty="0">
                <a:latin typeface="Times New Roman" panose="02020603050405020304" pitchFamily="18" charset="0"/>
                <a:cs typeface="Times New Roman" panose="02020603050405020304" pitchFamily="18" charset="0"/>
              </a:rPr>
              <a:t> ad ovest dell'isola di </a:t>
            </a:r>
            <a:r>
              <a:rPr lang="it-IT" dirty="0">
                <a:latin typeface="Times New Roman" panose="02020603050405020304" pitchFamily="18" charset="0"/>
                <a:cs typeface="Times New Roman" panose="02020603050405020304" pitchFamily="18" charset="0"/>
                <a:hlinkClick r:id="rId12" tooltip="Capo Verde">
                  <a:extLst>
                    <a:ext uri="{A12FA001-AC4F-418D-AE19-62706E023703}">
                      <ahyp:hlinkClr xmlns:ahyp="http://schemas.microsoft.com/office/drawing/2018/hyperlinkcolor" val="tx"/>
                    </a:ext>
                  </a:extLst>
                </a:hlinkClick>
              </a:rPr>
              <a:t>Capo Verde</a:t>
            </a:r>
            <a:r>
              <a:rPr lang="it-IT" dirty="0">
                <a:latin typeface="Times New Roman" panose="02020603050405020304" pitchFamily="18" charset="0"/>
                <a:cs typeface="Times New Roman" panose="02020603050405020304" pitchFamily="18" charset="0"/>
              </a:rPr>
              <a:t> costituisse il confine tra le terre appartenenti alla Castiglia, ad ovest del meridiano, e quelle appartenenti al Portogallo, ad est del meridiano. </a:t>
            </a:r>
          </a:p>
          <a:p>
            <a:pPr algn="just"/>
            <a:r>
              <a:rPr lang="it-IT" dirty="0">
                <a:latin typeface="Times New Roman" panose="02020603050405020304" pitchFamily="18" charset="0"/>
                <a:cs typeface="Times New Roman" panose="02020603050405020304" pitchFamily="18" charset="0"/>
              </a:rPr>
              <a:t>Secondo un'altra interpretazione, l'intervento papale, ancora del tutto in una prospettiva di </a:t>
            </a:r>
            <a:r>
              <a:rPr lang="it-IT" dirty="0">
                <a:latin typeface="Times New Roman" panose="02020603050405020304" pitchFamily="18" charset="0"/>
                <a:cs typeface="Times New Roman" panose="02020603050405020304" pitchFamily="18" charset="0"/>
                <a:hlinkClick r:id="rId13" tooltip="Guerra santa">
                  <a:extLst>
                    <a:ext uri="{A12FA001-AC4F-418D-AE19-62706E023703}">
                      <ahyp:hlinkClr xmlns:ahyp="http://schemas.microsoft.com/office/drawing/2018/hyperlinkcolor" val="tx"/>
                    </a:ext>
                  </a:extLst>
                </a:hlinkClick>
              </a:rPr>
              <a:t>guerra santa</a:t>
            </a:r>
            <a:r>
              <a:rPr lang="it-IT" dirty="0">
                <a:latin typeface="Times New Roman" panose="02020603050405020304" pitchFamily="18" charset="0"/>
                <a:cs typeface="Times New Roman" panose="02020603050405020304" pitchFamily="18" charset="0"/>
              </a:rPr>
              <a:t> di </a:t>
            </a:r>
            <a:r>
              <a:rPr lang="it-IT" dirty="0">
                <a:latin typeface="Times New Roman" panose="02020603050405020304" pitchFamily="18" charset="0"/>
                <a:cs typeface="Times New Roman" panose="02020603050405020304" pitchFamily="18" charset="0"/>
                <a:hlinkClick r:id="rId14" tooltip="Reconquista">
                  <a:extLst>
                    <a:ext uri="{A12FA001-AC4F-418D-AE19-62706E023703}">
                      <ahyp:hlinkClr xmlns:ahyp="http://schemas.microsoft.com/office/drawing/2018/hyperlinkcolor" val="tx"/>
                    </a:ext>
                  </a:extLst>
                </a:hlinkClick>
              </a:rPr>
              <a:t>riconquista</a:t>
            </a:r>
            <a:r>
              <a:rPr lang="it-IT" dirty="0">
                <a:latin typeface="Times New Roman" panose="02020603050405020304" pitchFamily="18" charset="0"/>
                <a:cs typeface="Times New Roman" panose="02020603050405020304" pitchFamily="18" charset="0"/>
              </a:rPr>
              <a:t> e di </a:t>
            </a:r>
            <a:r>
              <a:rPr lang="it-IT" dirty="0">
                <a:latin typeface="Times New Roman" panose="02020603050405020304" pitchFamily="18" charset="0"/>
                <a:cs typeface="Times New Roman" panose="02020603050405020304" pitchFamily="18" charset="0"/>
                <a:hlinkClick r:id="rId15" tooltip="Crociate">
                  <a:extLst>
                    <a:ext uri="{A12FA001-AC4F-418D-AE19-62706E023703}">
                      <ahyp:hlinkClr xmlns:ahyp="http://schemas.microsoft.com/office/drawing/2018/hyperlinkcolor" val="tx"/>
                    </a:ext>
                  </a:extLst>
                </a:hlinkClick>
              </a:rPr>
              <a:t>crociata</a:t>
            </a:r>
            <a:r>
              <a:rPr lang="it-IT" dirty="0">
                <a:latin typeface="Times New Roman" panose="02020603050405020304" pitchFamily="18" charset="0"/>
                <a:cs typeface="Times New Roman" panose="02020603050405020304" pitchFamily="18" charset="0"/>
              </a:rPr>
              <a:t>, serviva a dare una giustificazione alle pretese di Portogallo e Castiglia su territori ancora inesplorati e selvaggi, e soprattutto abitati da </a:t>
            </a:r>
            <a:r>
              <a:rPr lang="it-IT" dirty="0">
                <a:latin typeface="Times New Roman" panose="02020603050405020304" pitchFamily="18" charset="0"/>
                <a:cs typeface="Times New Roman" panose="02020603050405020304" pitchFamily="18" charset="0"/>
                <a:hlinkClick r:id="rId16" tooltip="Paganesimo">
                  <a:extLst>
                    <a:ext uri="{A12FA001-AC4F-418D-AE19-62706E023703}">
                      <ahyp:hlinkClr xmlns:ahyp="http://schemas.microsoft.com/office/drawing/2018/hyperlinkcolor" val="tx"/>
                    </a:ext>
                  </a:extLst>
                </a:hlinkClick>
              </a:rPr>
              <a:t>pagani</a:t>
            </a:r>
            <a:r>
              <a:rPr lang="it-IT" dirty="0">
                <a:latin typeface="Times New Roman" panose="02020603050405020304" pitchFamily="18" charset="0"/>
                <a:cs typeface="Times New Roman" panose="02020603050405020304" pitchFamily="18" charset="0"/>
              </a:rPr>
              <a:t> che dovevano assolutamente essere </a:t>
            </a:r>
            <a:r>
              <a:rPr lang="it-IT" dirty="0">
                <a:latin typeface="Times New Roman" panose="02020603050405020304" pitchFamily="18" charset="0"/>
                <a:cs typeface="Times New Roman" panose="02020603050405020304" pitchFamily="18" charset="0"/>
                <a:hlinkClick r:id="rId17" tooltip="Evangelizzazione">
                  <a:extLst>
                    <a:ext uri="{A12FA001-AC4F-418D-AE19-62706E023703}">
                      <ahyp:hlinkClr xmlns:ahyp="http://schemas.microsoft.com/office/drawing/2018/hyperlinkcolor" val="tx"/>
                    </a:ext>
                  </a:extLst>
                </a:hlinkClick>
              </a:rPr>
              <a:t>evangelizzati</a:t>
            </a:r>
            <a:r>
              <a:rPr lang="it-IT" dirty="0">
                <a:latin typeface="Times New Roman" panose="02020603050405020304" pitchFamily="18" charset="0"/>
                <a:cs typeface="Times New Roman" panose="02020603050405020304" pitchFamily="18" charset="0"/>
              </a:rPr>
              <a:t> al più presto. Fintanto che la </a:t>
            </a:r>
            <a:r>
              <a:rPr lang="it-IT" i="1" dirty="0" err="1">
                <a:latin typeface="Times New Roman" panose="02020603050405020304" pitchFamily="18" charset="0"/>
                <a:cs typeface="Times New Roman" panose="02020603050405020304" pitchFamily="18" charset="0"/>
                <a:hlinkClick r:id="rId14" tooltip="Reconquista">
                  <a:extLst>
                    <a:ext uri="{A12FA001-AC4F-418D-AE19-62706E023703}">
                      <ahyp:hlinkClr xmlns:ahyp="http://schemas.microsoft.com/office/drawing/2018/hyperlinkcolor" val="tx"/>
                    </a:ext>
                  </a:extLst>
                </a:hlinkClick>
              </a:rPr>
              <a:t>reconquista</a:t>
            </a:r>
            <a:r>
              <a:rPr lang="it-IT" dirty="0">
                <a:latin typeface="Times New Roman" panose="02020603050405020304" pitchFamily="18" charset="0"/>
                <a:cs typeface="Times New Roman" panose="02020603050405020304" pitchFamily="18" charset="0"/>
              </a:rPr>
              <a:t> si era svolta nella </a:t>
            </a:r>
            <a:r>
              <a:rPr lang="it-IT" dirty="0">
                <a:latin typeface="Times New Roman" panose="02020603050405020304" pitchFamily="18" charset="0"/>
                <a:cs typeface="Times New Roman" panose="02020603050405020304" pitchFamily="18" charset="0"/>
                <a:hlinkClick r:id="rId18" tooltip="Penisola iberica">
                  <a:extLst>
                    <a:ext uri="{A12FA001-AC4F-418D-AE19-62706E023703}">
                      <ahyp:hlinkClr xmlns:ahyp="http://schemas.microsoft.com/office/drawing/2018/hyperlinkcolor" val="tx"/>
                    </a:ext>
                  </a:extLst>
                </a:hlinkClick>
              </a:rPr>
              <a:t>penisola iberica</a:t>
            </a:r>
            <a:r>
              <a:rPr lang="it-IT" dirty="0">
                <a:latin typeface="Times New Roman" panose="02020603050405020304" pitchFamily="18" charset="0"/>
                <a:cs typeface="Times New Roman" panose="02020603050405020304" pitchFamily="18" charset="0"/>
              </a:rPr>
              <a:t>, con lo scopo di ripristinare la </a:t>
            </a:r>
            <a:r>
              <a:rPr lang="it-IT" dirty="0" err="1">
                <a:latin typeface="Times New Roman" panose="02020603050405020304" pitchFamily="18" charset="0"/>
                <a:cs typeface="Times New Roman" panose="02020603050405020304" pitchFamily="18" charset="0"/>
                <a:hlinkClick r:id="rId19" tooltip="Cristianità">
                  <a:extLst>
                    <a:ext uri="{A12FA001-AC4F-418D-AE19-62706E023703}">
                      <ahyp:hlinkClr xmlns:ahyp="http://schemas.microsoft.com/office/drawing/2018/hyperlinkcolor" val="tx"/>
                    </a:ext>
                  </a:extLst>
                </a:hlinkClick>
              </a:rPr>
              <a:t>Christianitas</a:t>
            </a:r>
            <a:r>
              <a:rPr lang="it-IT" dirty="0">
                <a:latin typeface="Times New Roman" panose="02020603050405020304" pitchFamily="18" charset="0"/>
                <a:cs typeface="Times New Roman" panose="02020603050405020304" pitchFamily="18" charset="0"/>
              </a:rPr>
              <a:t>, le monarchie iberiche non avevano sentito nessun bisogno di un avallo da parte di un potere superiore, cosa che invece, divenne indispensabile con le nuove scoperte geografiche. </a:t>
            </a:r>
          </a:p>
          <a:p>
            <a:pPr algn="just"/>
            <a:r>
              <a:rPr lang="it-IT" dirty="0">
                <a:latin typeface="Times New Roman" panose="02020603050405020304" pitchFamily="18" charset="0"/>
                <a:cs typeface="Times New Roman" panose="02020603050405020304" pitchFamily="18" charset="0"/>
              </a:rPr>
              <a:t>La divisione tracciata dalla bolla, comunque, non fu equa. Il regno di Castiglia influenzò pesantemente la decisione, che di fatto finì per escludere il Portogallo dall'</a:t>
            </a:r>
            <a:r>
              <a:rPr lang="it-IT" dirty="0">
                <a:latin typeface="Times New Roman" panose="02020603050405020304" pitchFamily="18" charset="0"/>
                <a:cs typeface="Times New Roman" panose="02020603050405020304" pitchFamily="18" charset="0"/>
                <a:hlinkClick r:id="rId20" tooltip="Americhe">
                  <a:extLst>
                    <a:ext uri="{A12FA001-AC4F-418D-AE19-62706E023703}">
                      <ahyp:hlinkClr xmlns:ahyp="http://schemas.microsoft.com/office/drawing/2018/hyperlinkcolor" val="tx"/>
                    </a:ext>
                  </a:extLst>
                </a:hlinkClick>
              </a:rPr>
              <a:t>America</a:t>
            </a:r>
            <a:r>
              <a:rPr lang="it-IT" dirty="0">
                <a:latin typeface="Times New Roman" panose="02020603050405020304" pitchFamily="18" charset="0"/>
                <a:cs typeface="Times New Roman" panose="02020603050405020304" pitchFamily="18" charset="0"/>
              </a:rPr>
              <a:t> (Alessandro VI era originario del </a:t>
            </a:r>
            <a:r>
              <a:rPr lang="it-IT" dirty="0">
                <a:latin typeface="Times New Roman" panose="02020603050405020304" pitchFamily="18" charset="0"/>
                <a:cs typeface="Times New Roman" panose="02020603050405020304" pitchFamily="18" charset="0"/>
                <a:hlinkClick r:id="rId21" tooltip="Regno di Valencia">
                  <a:extLst>
                    <a:ext uri="{A12FA001-AC4F-418D-AE19-62706E023703}">
                      <ahyp:hlinkClr xmlns:ahyp="http://schemas.microsoft.com/office/drawing/2018/hyperlinkcolor" val="tx"/>
                    </a:ext>
                  </a:extLst>
                </a:hlinkClick>
              </a:rPr>
              <a:t>Regno di Valencia</a:t>
            </a:r>
            <a:r>
              <a:rPr lang="it-IT" dirty="0">
                <a:latin typeface="Times New Roman" panose="02020603050405020304" pitchFamily="18" charset="0"/>
                <a:cs typeface="Times New Roman" panose="02020603050405020304" pitchFamily="18" charset="0"/>
              </a:rPr>
              <a:t>, già legato per via di </a:t>
            </a:r>
            <a:r>
              <a:rPr lang="it-IT" dirty="0">
                <a:latin typeface="Times New Roman" panose="02020603050405020304" pitchFamily="18" charset="0"/>
                <a:cs typeface="Times New Roman" panose="02020603050405020304" pitchFamily="18" charset="0"/>
                <a:hlinkClick r:id="rId22" tooltip="Unione dinastica">
                  <a:extLst>
                    <a:ext uri="{A12FA001-AC4F-418D-AE19-62706E023703}">
                      <ahyp:hlinkClr xmlns:ahyp="http://schemas.microsoft.com/office/drawing/2018/hyperlinkcolor" val="tx"/>
                    </a:ext>
                  </a:extLst>
                </a:hlinkClick>
              </a:rPr>
              <a:t>unione dinastica</a:t>
            </a:r>
            <a:r>
              <a:rPr lang="it-IT" dirty="0">
                <a:latin typeface="Times New Roman" panose="02020603050405020304" pitchFamily="18" charset="0"/>
                <a:cs typeface="Times New Roman" panose="02020603050405020304" pitchFamily="18" charset="0"/>
              </a:rPr>
              <a:t> a quello di Castiglia). La ragione per cui la bolla favoriva le monarchie ispaniche a danno di quella portoghese fu individuata nel servizio che i sovrani di Castiglia, </a:t>
            </a:r>
            <a:r>
              <a:rPr lang="it-IT" dirty="0">
                <a:latin typeface="Times New Roman" panose="02020603050405020304" pitchFamily="18" charset="0"/>
                <a:cs typeface="Times New Roman" panose="02020603050405020304" pitchFamily="18" charset="0"/>
                <a:hlinkClick r:id="rId23" tooltip="Corona d'Aragona">
                  <a:extLst>
                    <a:ext uri="{A12FA001-AC4F-418D-AE19-62706E023703}">
                      <ahyp:hlinkClr xmlns:ahyp="http://schemas.microsoft.com/office/drawing/2018/hyperlinkcolor" val="tx"/>
                    </a:ext>
                  </a:extLst>
                </a:hlinkClick>
              </a:rPr>
              <a:t>Aragona</a:t>
            </a:r>
            <a:r>
              <a:rPr lang="it-IT" dirty="0">
                <a:latin typeface="Times New Roman" panose="02020603050405020304" pitchFamily="18" charset="0"/>
                <a:cs typeface="Times New Roman" panose="02020603050405020304" pitchFamily="18" charset="0"/>
              </a:rPr>
              <a:t> e Valencia rendevano, o avrebbe reso, alla </a:t>
            </a:r>
            <a:r>
              <a:rPr lang="it-IT" dirty="0">
                <a:latin typeface="Times New Roman" panose="02020603050405020304" pitchFamily="18" charset="0"/>
                <a:cs typeface="Times New Roman" panose="02020603050405020304" pitchFamily="18" charset="0"/>
                <a:hlinkClick r:id="rId24" tooltip="Chiesa cattolica">
                  <a:extLst>
                    <a:ext uri="{A12FA001-AC4F-418D-AE19-62706E023703}">
                      <ahyp:hlinkClr xmlns:ahyp="http://schemas.microsoft.com/office/drawing/2018/hyperlinkcolor" val="tx"/>
                    </a:ext>
                  </a:extLst>
                </a:hlinkClick>
              </a:rPr>
              <a:t>Chiesa</a:t>
            </a:r>
            <a:r>
              <a:rPr lang="it-IT" dirty="0">
                <a:latin typeface="Times New Roman" panose="02020603050405020304" pitchFamily="18" charset="0"/>
                <a:cs typeface="Times New Roman" panose="02020603050405020304" pitchFamily="18" charset="0"/>
              </a:rPr>
              <a:t> di </a:t>
            </a:r>
            <a:r>
              <a:rPr lang="it-IT" dirty="0">
                <a:latin typeface="Times New Roman" panose="02020603050405020304" pitchFamily="18" charset="0"/>
                <a:cs typeface="Times New Roman" panose="02020603050405020304" pitchFamily="18" charset="0"/>
                <a:hlinkClick r:id="rId25" tooltip="Roma">
                  <a:extLst>
                    <a:ext uri="{A12FA001-AC4F-418D-AE19-62706E023703}">
                      <ahyp:hlinkClr xmlns:ahyp="http://schemas.microsoft.com/office/drawing/2018/hyperlinkcolor" val="tx"/>
                    </a:ext>
                  </a:extLst>
                </a:hlinkClick>
              </a:rPr>
              <a:t>Roma</a:t>
            </a:r>
            <a:r>
              <a:rPr lang="it-IT" dirty="0">
                <a:latin typeface="Times New Roman" panose="02020603050405020304" pitchFamily="18" charset="0"/>
                <a:cs typeface="Times New Roman" panose="02020603050405020304" pitchFamily="18" charset="0"/>
              </a:rPr>
              <a:t>. </a:t>
            </a:r>
          </a:p>
          <a:p>
            <a:pPr algn="just"/>
            <a:endParaRPr lang="it-IT"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5DB352CB-BF30-4FAE-A7A2-DE94249CDA47}"/>
              </a:ext>
            </a:extLst>
          </p:cNvPr>
          <p:cNvPicPr>
            <a:picLocks noChangeAspect="1"/>
          </p:cNvPicPr>
          <p:nvPr/>
        </p:nvPicPr>
        <p:blipFill>
          <a:blip r:embed="rId26"/>
          <a:stretch>
            <a:fillRect/>
          </a:stretch>
        </p:blipFill>
        <p:spPr>
          <a:xfrm>
            <a:off x="10774932" y="260648"/>
            <a:ext cx="1056608" cy="1008112"/>
          </a:xfrm>
          <a:prstGeom prst="rect">
            <a:avLst/>
          </a:prstGeom>
        </p:spPr>
      </p:pic>
    </p:spTree>
    <p:extLst>
      <p:ext uri="{BB962C8B-B14F-4D97-AF65-F5344CB8AC3E}">
        <p14:creationId xmlns:p14="http://schemas.microsoft.com/office/powerpoint/2010/main" val="366720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E741E2-D2F8-4733-BCA6-B4C1D06E2B4B}"/>
              </a:ext>
            </a:extLst>
          </p:cNvPr>
          <p:cNvSpPr>
            <a:spLocks noGrp="1"/>
          </p:cNvSpPr>
          <p:nvPr>
            <p:ph type="title"/>
          </p:nvPr>
        </p:nvSpPr>
        <p:spPr/>
        <p:txBody>
          <a:bodyPr/>
          <a:lstStyle/>
          <a:p>
            <a:r>
              <a:rPr lang="it-IT" dirty="0"/>
              <a:t>Discovery </a:t>
            </a:r>
            <a:r>
              <a:rPr lang="it-IT" dirty="0" err="1"/>
              <a:t>doctrine</a:t>
            </a:r>
            <a:r>
              <a:rPr lang="it-IT" dirty="0"/>
              <a:t>: </a:t>
            </a:r>
          </a:p>
        </p:txBody>
      </p:sp>
      <p:sp>
        <p:nvSpPr>
          <p:cNvPr id="3" name="Segnaposto contenuto 2">
            <a:extLst>
              <a:ext uri="{FF2B5EF4-FFF2-40B4-BE49-F238E27FC236}">
                <a16:creationId xmlns:a16="http://schemas.microsoft.com/office/drawing/2014/main" id="{4E070C04-6F17-4E00-8609-A818F8379651}"/>
              </a:ext>
            </a:extLst>
          </p:cNvPr>
          <p:cNvSpPr>
            <a:spLocks noGrp="1"/>
          </p:cNvSpPr>
          <p:nvPr>
            <p:ph idx="1"/>
          </p:nvPr>
        </p:nvSpPr>
        <p:spPr>
          <a:xfrm>
            <a:off x="1522413" y="1905000"/>
            <a:ext cx="9144000" cy="4620344"/>
          </a:xfrm>
        </p:spPr>
        <p:txBody>
          <a:bodyPr>
            <a:normAutofit fontScale="55000" lnSpcReduction="20000"/>
          </a:bodyPr>
          <a:lstStyle/>
          <a:p>
            <a:pPr algn="just"/>
            <a:r>
              <a:rPr lang="it-IT" sz="2900" dirty="0">
                <a:latin typeface="Times New Roman" panose="02020603050405020304" pitchFamily="18" charset="0"/>
                <a:cs typeface="Times New Roman" panose="02020603050405020304" pitchFamily="18" charset="0"/>
              </a:rPr>
              <a:t>La Discovery </a:t>
            </a:r>
            <a:r>
              <a:rPr lang="it-IT" sz="2900" dirty="0" err="1">
                <a:latin typeface="Times New Roman" panose="02020603050405020304" pitchFamily="18" charset="0"/>
                <a:cs typeface="Times New Roman" panose="02020603050405020304" pitchFamily="18" charset="0"/>
              </a:rPr>
              <a:t>Doctrine</a:t>
            </a:r>
            <a:r>
              <a:rPr lang="it-IT" sz="2900" dirty="0">
                <a:latin typeface="Times New Roman" panose="02020603050405020304" pitchFamily="18" charset="0"/>
                <a:cs typeface="Times New Roman" panose="02020603050405020304" pitchFamily="18" charset="0"/>
              </a:rPr>
              <a:t> è una Bolla papale emanata nel 1452 da papa Niccolò V. Fu confezionata su misura per il re del Portogallo Alfonso V, con la quale il pontefice gli garantiva il possesso delle terre scoperte nell’Africa del Nord e affacciate sull’Atlantico. La Bolla fu poi estesa a Colombo per la conquista delle terre d’oltreoceano. Dopo lo sbarco a San Salvador, Colombo eseguì una cerimonia per “prendere possesso” della terra a nome del re e della regina di Spagna, Ferdinando d’Aragona e Isabella di Castiglia. Le terre scoperte erano considerate “res </a:t>
            </a:r>
            <a:r>
              <a:rPr lang="it-IT" sz="2900" dirty="0" err="1">
                <a:latin typeface="Times New Roman" panose="02020603050405020304" pitchFamily="18" charset="0"/>
                <a:cs typeface="Times New Roman" panose="02020603050405020304" pitchFamily="18" charset="0"/>
              </a:rPr>
              <a:t>nullius</a:t>
            </a:r>
            <a:r>
              <a:rPr lang="it-IT" sz="2900" dirty="0">
                <a:latin typeface="Times New Roman" panose="02020603050405020304" pitchFamily="18" charset="0"/>
                <a:cs typeface="Times New Roman" panose="02020603050405020304" pitchFamily="18" charset="0"/>
              </a:rPr>
              <a:t>” ossia terre di nessuno, anche se sopra di esse vi erano popolazioni autoctone che vi dimoravano. Le “nuove terre” appartenevano per diritto divino al Sommo Pontefice secondo la convinzione che il papa, successore di Pietro e rappresentante di Cristo in terra, fosse signore di ogni cosa. I pagani, ossia chi era al di fuori del cristianesimo, non avevano diritto a nulla finché non riconoscevano la sovranità di Cristo e della Chiesa. La Bolla imponeva altresì l’obbligo dell’evangelizzazione degli indigeni, tuttavia, quando ad essi veniva rivolta in latino la richiesta di convertirsi al cristianesimo, essi non capivano la lingua e non potendo rispondere, venivano automaticamente considerati schiavi.</a:t>
            </a:r>
          </a:p>
          <a:p>
            <a:pPr algn="just"/>
            <a:r>
              <a:rPr lang="it-IT" sz="2900" dirty="0">
                <a:latin typeface="Times New Roman" panose="02020603050405020304" pitchFamily="18" charset="0"/>
                <a:cs typeface="Times New Roman" panose="02020603050405020304" pitchFamily="18" charset="0"/>
              </a:rPr>
              <a:t>La Discovery </a:t>
            </a:r>
            <a:r>
              <a:rPr lang="it-IT" sz="2900" dirty="0" err="1">
                <a:latin typeface="Times New Roman" panose="02020603050405020304" pitchFamily="18" charset="0"/>
                <a:cs typeface="Times New Roman" panose="02020603050405020304" pitchFamily="18" charset="0"/>
              </a:rPr>
              <a:t>Doctrine</a:t>
            </a:r>
            <a:r>
              <a:rPr lang="it-IT" sz="2900" dirty="0">
                <a:latin typeface="Times New Roman" panose="02020603050405020304" pitchFamily="18" charset="0"/>
                <a:cs typeface="Times New Roman" panose="02020603050405020304" pitchFamily="18" charset="0"/>
              </a:rPr>
              <a:t> ha così consentito ogni genere di nefandezza e sopraffazione ai danni delle popolazioni native. Gli indigeni furono schiavizzati, sottomessi, depredati di tutto. Questi effetti si sono protratti anche nei secoli successivi. In Canada ad esempio lo Stato introdusse politiche, pratiche e istituzioni intenzionali e ingiustificabili, per “uccidere l'Indiano che c’è nel bambino”. Le scuole costruite in tutto il Canada, gestite da varie confessioni della Chiesa, ora soggette all’indagine di una Commissione nazionale denominata “Truth and </a:t>
            </a:r>
            <a:r>
              <a:rPr lang="it-IT" sz="2900" dirty="0" err="1">
                <a:latin typeface="Times New Roman" panose="02020603050405020304" pitchFamily="18" charset="0"/>
                <a:cs typeface="Times New Roman" panose="02020603050405020304" pitchFamily="18" charset="0"/>
              </a:rPr>
              <a:t>Reconciliation</a:t>
            </a:r>
            <a:r>
              <a:rPr lang="it-IT" sz="2900" dirty="0">
                <a:latin typeface="Times New Roman" panose="02020603050405020304" pitchFamily="18" charset="0"/>
                <a:cs typeface="Times New Roman" panose="02020603050405020304" pitchFamily="18" charset="0"/>
              </a:rPr>
              <a:t> Commission”, hanno strappato i bambini indigeni alle loro famiglie, alle loro comunità, li hanno privati delle loro culture e lingue per “civilizzarli” e assimilarli. Nel frattempo, venivano istituite altre iniziative per impossessarsi delle terre, dei territori e delle risorse dei Popoli indigeni. </a:t>
            </a:r>
          </a:p>
          <a:p>
            <a:endParaRPr lang="it-IT" dirty="0"/>
          </a:p>
        </p:txBody>
      </p:sp>
      <p:pic>
        <p:nvPicPr>
          <p:cNvPr id="5" name="Immagine 4">
            <a:extLst>
              <a:ext uri="{FF2B5EF4-FFF2-40B4-BE49-F238E27FC236}">
                <a16:creationId xmlns:a16="http://schemas.microsoft.com/office/drawing/2014/main" id="{7AE609C6-A40A-4B55-9EAD-EB82DBF73FE3}"/>
              </a:ext>
            </a:extLst>
          </p:cNvPr>
          <p:cNvPicPr>
            <a:picLocks noChangeAspect="1"/>
          </p:cNvPicPr>
          <p:nvPr/>
        </p:nvPicPr>
        <p:blipFill>
          <a:blip r:embed="rId2"/>
          <a:stretch>
            <a:fillRect/>
          </a:stretch>
        </p:blipFill>
        <p:spPr>
          <a:xfrm>
            <a:off x="6958508" y="68835"/>
            <a:ext cx="1830140" cy="1386331"/>
          </a:xfrm>
          <a:prstGeom prst="rect">
            <a:avLst/>
          </a:prstGeom>
        </p:spPr>
      </p:pic>
    </p:spTree>
    <p:extLst>
      <p:ext uri="{BB962C8B-B14F-4D97-AF65-F5344CB8AC3E}">
        <p14:creationId xmlns:p14="http://schemas.microsoft.com/office/powerpoint/2010/main" val="13129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0CC0C8-2183-41C9-A657-A58BFA3D2B17}"/>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Orrori-errori e furori degli Spagnoli e portoghesi</a:t>
            </a:r>
          </a:p>
        </p:txBody>
      </p:sp>
      <p:sp>
        <p:nvSpPr>
          <p:cNvPr id="3" name="Segnaposto contenuto 2">
            <a:extLst>
              <a:ext uri="{FF2B5EF4-FFF2-40B4-BE49-F238E27FC236}">
                <a16:creationId xmlns:a16="http://schemas.microsoft.com/office/drawing/2014/main" id="{D7B72F37-5C7D-4265-8700-766F7BC68F03}"/>
              </a:ext>
            </a:extLst>
          </p:cNvPr>
          <p:cNvSpPr>
            <a:spLocks noGrp="1"/>
          </p:cNvSpPr>
          <p:nvPr>
            <p:ph idx="1"/>
          </p:nvPr>
        </p:nvSpPr>
        <p:spPr>
          <a:xfrm>
            <a:off x="1522413" y="1905000"/>
            <a:ext cx="9144000" cy="4620344"/>
          </a:xfrm>
        </p:spPr>
        <p:txBody>
          <a:bodyPr>
            <a:normAutofit fontScale="62500" lnSpcReduction="20000"/>
          </a:bodyPr>
          <a:lstStyle/>
          <a:p>
            <a:pPr algn="just"/>
            <a:r>
              <a:rPr lang="it-IT" sz="2900" dirty="0">
                <a:latin typeface="Times New Roman" panose="02020603050405020304" pitchFamily="18" charset="0"/>
                <a:cs typeface="Times New Roman" panose="02020603050405020304" pitchFamily="18" charset="0"/>
              </a:rPr>
              <a:t>Molto spesso i </a:t>
            </a:r>
            <a:r>
              <a:rPr lang="it-IT" sz="2900" i="1" dirty="0" err="1">
                <a:latin typeface="Times New Roman" panose="02020603050405020304" pitchFamily="18" charset="0"/>
                <a:cs typeface="Times New Roman" panose="02020603050405020304" pitchFamily="18" charset="0"/>
              </a:rPr>
              <a:t>Conquistatdores</a:t>
            </a:r>
            <a:r>
              <a:rPr lang="it-IT" sz="2900" i="1" dirty="0">
                <a:latin typeface="Times New Roman" panose="02020603050405020304" pitchFamily="18" charset="0"/>
                <a:cs typeface="Times New Roman" panose="02020603050405020304" pitchFamily="18" charset="0"/>
              </a:rPr>
              <a:t>,</a:t>
            </a:r>
            <a:r>
              <a:rPr lang="it-IT" sz="2900" dirty="0">
                <a:latin typeface="Times New Roman" panose="02020603050405020304" pitchFamily="18" charset="0"/>
                <a:cs typeface="Times New Roman" panose="02020603050405020304" pitchFamily="18" charset="0"/>
              </a:rPr>
              <a:t> come riportato nella 7à decade dell’op0era del mio antenato: Pietro Martire d’Anghiera, non uccidevano gli </a:t>
            </a:r>
            <a:r>
              <a:rPr lang="it-IT" sz="2900" i="1" dirty="0">
                <a:latin typeface="Times New Roman" panose="02020603050405020304" pitchFamily="18" charset="0"/>
                <a:cs typeface="Times New Roman" panose="02020603050405020304" pitchFamily="18" charset="0"/>
              </a:rPr>
              <a:t>Indios,</a:t>
            </a:r>
            <a:r>
              <a:rPr lang="it-IT" sz="2900" dirty="0">
                <a:latin typeface="Times New Roman" panose="02020603050405020304" pitchFamily="18" charset="0"/>
                <a:cs typeface="Times New Roman" panose="02020603050405020304" pitchFamily="18" charset="0"/>
              </a:rPr>
              <a:t> ma li catturavano e li destinavano in schiavitù a lavori pesanti ed estenuanti nei campi e nelle miniere alla ricerca di oro ed argento, poi. </a:t>
            </a:r>
          </a:p>
          <a:p>
            <a:pPr algn="just"/>
            <a:r>
              <a:rPr lang="it-IT" sz="2900" dirty="0">
                <a:latin typeface="Times New Roman" panose="02020603050405020304" pitchFamily="18" charset="0"/>
                <a:cs typeface="Times New Roman" panose="02020603050405020304" pitchFamily="18" charset="0"/>
              </a:rPr>
              <a:t>Come scritto e testimoniato da Pietro Martire d’Anghiera, molti Indios per sfuggire alla cattura, ed alla conseguente riduzione in schiavitù cui venivano sottoposti, nonché per sfuggire agli stupri di massa delle giovani donne, giungevano all’atto estremo di uccidere prima i loro figli e quindi suicidarsi. Ma l’estinzione della intera popolazione dell’attuale Santo Domingo, che erano i Taino della Nazione </a:t>
            </a:r>
            <a:r>
              <a:rPr lang="it-IT" sz="2900" dirty="0" err="1">
                <a:latin typeface="Times New Roman" panose="02020603050405020304" pitchFamily="18" charset="0"/>
                <a:cs typeface="Times New Roman" panose="02020603050405020304" pitchFamily="18" charset="0"/>
              </a:rPr>
              <a:t>Arawak</a:t>
            </a:r>
            <a:r>
              <a:rPr lang="it-IT" sz="2900" dirty="0">
                <a:latin typeface="Times New Roman" panose="02020603050405020304" pitchFamily="18" charset="0"/>
                <a:cs typeface="Times New Roman" panose="02020603050405020304" pitchFamily="18" charset="0"/>
              </a:rPr>
              <a:t>, ad esempio, avvenuta in pochi decenni dall’impatto dei colonizzatore dovuta, oltre che alle stragi e suicidi di massa, anche alle gravi epidemie, che si diffusero sia per la qualità della vita cui gli aborigeni erano costretti, sia per la mancanza di anticorpi ad alcune malattie occidentali, nonché alle carenze alimentari determinate dal fatto che,  impegnati nei duri lavori cui venivano sottoposti, non trovavano più il tempo per procurarsi il cibo per sé e per i propri familiari. Le donne, indebolite dalle stenuanti fatiche e dalle carenze alimentari, non avevano latte e vedevano i loro neonati morire di fame; inoltre spesso i bambini venivano abbandonati dai genitori che non avevano alcuna possibilità di occuparsi di loro, riporterà Pietro Martire nella sua opera il “ De Orbe Novo” , che  “  </a:t>
            </a:r>
            <a:r>
              <a:rPr lang="it-IT" sz="2900" i="1" dirty="0">
                <a:latin typeface="Times New Roman" panose="02020603050405020304" pitchFamily="18" charset="0"/>
                <a:cs typeface="Times New Roman" panose="02020603050405020304" pitchFamily="18" charset="0"/>
              </a:rPr>
              <a:t>in tre o quattro mesi morirono di fame, abbandonati dai padri e dalle madri che venivano trascinati nelle miniere, più di settemila bambini</a:t>
            </a:r>
            <a:r>
              <a:rPr lang="it-IT" sz="2900" dirty="0">
                <a:latin typeface="Times New Roman" panose="02020603050405020304" pitchFamily="18" charset="0"/>
                <a:cs typeface="Times New Roman" panose="02020603050405020304" pitchFamily="18" charset="0"/>
              </a:rPr>
              <a:t>” . Oltre a ciò, l’infanticidio divenne una pratica comune. Erano molte le madri che uccidevano i loro neonati per la disperazione di non poterli allevare. </a:t>
            </a:r>
          </a:p>
          <a:p>
            <a:endParaRPr lang="it-IT" dirty="0"/>
          </a:p>
        </p:txBody>
      </p:sp>
    </p:spTree>
    <p:extLst>
      <p:ext uri="{BB962C8B-B14F-4D97-AF65-F5344CB8AC3E}">
        <p14:creationId xmlns:p14="http://schemas.microsoft.com/office/powerpoint/2010/main" val="190815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196E40-5501-457E-B4AE-0B219CA3DA0E}"/>
              </a:ext>
            </a:extLst>
          </p:cNvPr>
          <p:cNvSpPr>
            <a:spLocks noGrp="1"/>
          </p:cNvSpPr>
          <p:nvPr>
            <p:ph type="title"/>
          </p:nvPr>
        </p:nvSpPr>
        <p:spPr/>
        <p:txBody>
          <a:bodyPr>
            <a:normAutofit fontScale="90000"/>
          </a:bodyPr>
          <a:lstStyle/>
          <a:p>
            <a:r>
              <a:rPr lang="it-IT" dirty="0"/>
              <a:t>Stermini e torture dei popoli indigeni. Le </a:t>
            </a:r>
            <a:r>
              <a:rPr lang="it-IT" dirty="0" err="1"/>
              <a:t>denuncie</a:t>
            </a:r>
            <a:r>
              <a:rPr lang="it-IT" dirty="0"/>
              <a:t> di Pietro Martire d’Anghiera e Bartolomeo de Las </a:t>
            </a:r>
            <a:r>
              <a:rPr lang="it-IT" dirty="0" err="1"/>
              <a:t>Casas</a:t>
            </a:r>
            <a:endParaRPr lang="it-IT" dirty="0"/>
          </a:p>
        </p:txBody>
      </p:sp>
      <p:sp>
        <p:nvSpPr>
          <p:cNvPr id="3" name="Segnaposto contenuto 2">
            <a:extLst>
              <a:ext uri="{FF2B5EF4-FFF2-40B4-BE49-F238E27FC236}">
                <a16:creationId xmlns:a16="http://schemas.microsoft.com/office/drawing/2014/main" id="{765462ED-441C-4173-9933-4B3283E82CC3}"/>
              </a:ext>
            </a:extLst>
          </p:cNvPr>
          <p:cNvSpPr>
            <a:spLocks noGrp="1"/>
          </p:cNvSpPr>
          <p:nvPr>
            <p:ph idx="1"/>
          </p:nvPr>
        </p:nvSpPr>
        <p:spPr>
          <a:xfrm>
            <a:off x="4443710" y="3529037"/>
            <a:ext cx="9144000" cy="4267200"/>
          </a:xfrm>
        </p:spPr>
        <p:txBody>
          <a:bodyPr/>
          <a:lstStyle/>
          <a:p>
            <a:endParaRPr lang="it-IT" dirty="0"/>
          </a:p>
        </p:txBody>
      </p:sp>
      <p:pic>
        <p:nvPicPr>
          <p:cNvPr id="2052" name="Immagine 1">
            <a:extLst>
              <a:ext uri="{FF2B5EF4-FFF2-40B4-BE49-F238E27FC236}">
                <a16:creationId xmlns:a16="http://schemas.microsoft.com/office/drawing/2014/main" id="{5FDB3639-780F-4D1F-8F61-8DC3C55FE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89" r="-26389"/>
          <a:stretch>
            <a:fillRect/>
          </a:stretch>
        </p:blipFill>
        <p:spPr bwMode="auto">
          <a:xfrm>
            <a:off x="2926060" y="1628800"/>
            <a:ext cx="7344816" cy="503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91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C9E030-DF48-44A6-8AE8-FF9819A43638}"/>
              </a:ext>
            </a:extLst>
          </p:cNvPr>
          <p:cNvSpPr>
            <a:spLocks noGrp="1"/>
          </p:cNvSpPr>
          <p:nvPr>
            <p:ph type="title"/>
          </p:nvPr>
        </p:nvSpPr>
        <p:spPr/>
        <p:txBody>
          <a:bodyPr/>
          <a:lstStyle/>
          <a:p>
            <a:pPr algn="ctr"/>
            <a:r>
              <a:rPr lang="it-IT" dirty="0"/>
              <a:t>Sterminati in 3 mesi 2,5 milioni di persone  taino</a:t>
            </a:r>
          </a:p>
        </p:txBody>
      </p:sp>
      <p:sp>
        <p:nvSpPr>
          <p:cNvPr id="3" name="Segnaposto contenuto 2">
            <a:extLst>
              <a:ext uri="{FF2B5EF4-FFF2-40B4-BE49-F238E27FC236}">
                <a16:creationId xmlns:a16="http://schemas.microsoft.com/office/drawing/2014/main" id="{983492B9-80FD-4C4D-A87B-4A19BC57F29C}"/>
              </a:ext>
            </a:extLst>
          </p:cNvPr>
          <p:cNvSpPr>
            <a:spLocks noGrp="1"/>
          </p:cNvSpPr>
          <p:nvPr>
            <p:ph idx="1"/>
          </p:nvPr>
        </p:nvSpPr>
        <p:spPr>
          <a:xfrm>
            <a:off x="4875758" y="3509562"/>
            <a:ext cx="9144000" cy="5478043"/>
          </a:xfrm>
        </p:spPr>
        <p:txBody>
          <a:bodyPr/>
          <a:lstStyle/>
          <a:p>
            <a:endParaRPr lang="it-IT" dirty="0"/>
          </a:p>
        </p:txBody>
      </p:sp>
      <p:pic>
        <p:nvPicPr>
          <p:cNvPr id="3074" name="Immagine 2">
            <a:extLst>
              <a:ext uri="{FF2B5EF4-FFF2-40B4-BE49-F238E27FC236}">
                <a16:creationId xmlns:a16="http://schemas.microsoft.com/office/drawing/2014/main" id="{235F0901-DBEA-4483-8B46-5877A29A6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637" b="-27686"/>
          <a:stretch>
            <a:fillRect/>
          </a:stretch>
        </p:blipFill>
        <p:spPr bwMode="auto">
          <a:xfrm>
            <a:off x="3358108" y="1556792"/>
            <a:ext cx="6029325"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90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38B3727-AF81-422F-B17A-3F0CD4FF1823}"/>
              </a:ext>
            </a:extLst>
          </p:cNvPr>
          <p:cNvPicPr>
            <a:picLocks noChangeAspect="1"/>
          </p:cNvPicPr>
          <p:nvPr/>
        </p:nvPicPr>
        <p:blipFill>
          <a:blip r:embed="rId2"/>
          <a:stretch>
            <a:fillRect/>
          </a:stretch>
        </p:blipFill>
        <p:spPr>
          <a:xfrm>
            <a:off x="2133972" y="148942"/>
            <a:ext cx="8100719" cy="6709057"/>
          </a:xfrm>
          <a:prstGeom prst="rect">
            <a:avLst/>
          </a:prstGeom>
          <a:ln>
            <a:noFill/>
          </a:ln>
          <a:effectLst>
            <a:softEdge rad="112500"/>
          </a:effectLst>
        </p:spPr>
      </p:pic>
    </p:spTree>
    <p:extLst>
      <p:ext uri="{BB962C8B-B14F-4D97-AF65-F5344CB8AC3E}">
        <p14:creationId xmlns:p14="http://schemas.microsoft.com/office/powerpoint/2010/main" val="413081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6E3B91-E76E-4469-8BBA-A28EF2701FB3}"/>
              </a:ext>
            </a:extLst>
          </p:cNvPr>
          <p:cNvSpPr>
            <a:spLocks noGrp="1"/>
          </p:cNvSpPr>
          <p:nvPr>
            <p:ph type="title"/>
          </p:nvPr>
        </p:nvSpPr>
        <p:spPr/>
        <p:txBody>
          <a:bodyPr/>
          <a:lstStyle/>
          <a:p>
            <a:r>
              <a:rPr lang="it-IT" dirty="0"/>
              <a:t>Prima schiavitù nel .. Nuovo mondo</a:t>
            </a:r>
          </a:p>
        </p:txBody>
      </p:sp>
      <p:sp>
        <p:nvSpPr>
          <p:cNvPr id="6" name="Rettangolo 5">
            <a:extLst>
              <a:ext uri="{FF2B5EF4-FFF2-40B4-BE49-F238E27FC236}">
                <a16:creationId xmlns:a16="http://schemas.microsoft.com/office/drawing/2014/main" id="{287EC5B2-D5B6-4426-B6C4-16E6C58F74AF}"/>
              </a:ext>
            </a:extLst>
          </p:cNvPr>
          <p:cNvSpPr/>
          <p:nvPr/>
        </p:nvSpPr>
        <p:spPr>
          <a:xfrm>
            <a:off x="405780" y="1916832"/>
            <a:ext cx="10873208" cy="3366563"/>
          </a:xfrm>
          <a:prstGeom prst="rect">
            <a:avLst/>
          </a:prstGeom>
        </p:spPr>
        <p:txBody>
          <a:bodyPr wrap="square">
            <a:spAutoFit/>
          </a:bodyPr>
          <a:lstStyle/>
          <a:p>
            <a:pPr algn="just">
              <a:lnSpc>
                <a:spcPct val="150000"/>
              </a:lnSpc>
              <a:spcAft>
                <a:spcPts val="800"/>
              </a:spcAft>
            </a:pPr>
            <a:r>
              <a:rPr lang="it-IT" dirty="0">
                <a:latin typeface="Times New Roman" panose="02020603050405020304" pitchFamily="18" charset="0"/>
                <a:ea typeface="Calibri" panose="020F0502020204030204" pitchFamily="34" charset="0"/>
              </a:rPr>
              <a:t>In seguito, nacquero anche “ </a:t>
            </a:r>
            <a:r>
              <a:rPr lang="it-IT" dirty="0" err="1">
                <a:latin typeface="Times New Roman" panose="02020603050405020304" pitchFamily="18" charset="0"/>
                <a:ea typeface="Calibri" panose="020F0502020204030204" pitchFamily="34" charset="0"/>
              </a:rPr>
              <a:t>ripartimiento</a:t>
            </a:r>
            <a:r>
              <a:rPr lang="it-IT" dirty="0">
                <a:latin typeface="Times New Roman" panose="02020603050405020304" pitchFamily="18" charset="0"/>
                <a:ea typeface="Calibri" panose="020F0502020204030204" pitchFamily="34" charset="0"/>
              </a:rPr>
              <a:t>” e “ </a:t>
            </a:r>
            <a:r>
              <a:rPr lang="it-IT" dirty="0" err="1">
                <a:latin typeface="Times New Roman" panose="02020603050405020304" pitchFamily="18" charset="0"/>
                <a:ea typeface="Calibri" panose="020F0502020204030204" pitchFamily="34" charset="0"/>
              </a:rPr>
              <a:t>encomiende</a:t>
            </a:r>
            <a:r>
              <a:rPr lang="it-IT" dirty="0">
                <a:latin typeface="Times New Roman" panose="02020603050405020304" pitchFamily="18" charset="0"/>
                <a:ea typeface="Calibri" panose="020F0502020204030204" pitchFamily="34" charset="0"/>
              </a:rPr>
              <a:t>”, che provvedevano alla divisione degli indios fra i coloni  e l’affidamento a questi ultimi perché gli evangelizzassero in cambio del loro duro lavoro, ove avessero resistito, gli stessi potevano essere uccisi immediatamente. In realtà questa falsa evangelizzazione cristiana era la facciata dietro la quale si nascondeva lo sfruttamento più disumano che portò gli Indios all’estinzione.  A Pietro Martire d’Anghiera prima, ed a Bartolomeo de Las </a:t>
            </a:r>
            <a:r>
              <a:rPr lang="it-IT" dirty="0" err="1">
                <a:latin typeface="Times New Roman" panose="02020603050405020304" pitchFamily="18" charset="0"/>
                <a:ea typeface="Calibri" panose="020F0502020204030204" pitchFamily="34" charset="0"/>
              </a:rPr>
              <a:t>Casas</a:t>
            </a:r>
            <a:r>
              <a:rPr lang="it-IT" dirty="0">
                <a:latin typeface="Times New Roman" panose="02020603050405020304" pitchFamily="18" charset="0"/>
                <a:ea typeface="Calibri" panose="020F0502020204030204" pitchFamily="34" charset="0"/>
              </a:rPr>
              <a:t> poi, non sfuggì che il </a:t>
            </a:r>
            <a:r>
              <a:rPr lang="it-IT" dirty="0" err="1">
                <a:latin typeface="Times New Roman" panose="02020603050405020304" pitchFamily="18" charset="0"/>
                <a:ea typeface="Calibri" panose="020F0502020204030204" pitchFamily="34" charset="0"/>
              </a:rPr>
              <a:t>ripartimiento</a:t>
            </a:r>
            <a:r>
              <a:rPr lang="it-IT" dirty="0">
                <a:latin typeface="Times New Roman" panose="02020603050405020304" pitchFamily="18" charset="0"/>
                <a:ea typeface="Calibri" panose="020F0502020204030204" pitchFamily="34" charset="0"/>
              </a:rPr>
              <a:t>, che istituzionalizzava la schiavitù ed i lavori forzati, diede un contributo notevole all’estinzione degli Indios: “ all’uno</a:t>
            </a:r>
            <a:r>
              <a:rPr lang="it-IT" i="1" dirty="0">
                <a:latin typeface="Times New Roman" panose="02020603050405020304" pitchFamily="18" charset="0"/>
                <a:ea typeface="Calibri" panose="020F0502020204030204" pitchFamily="34" charset="0"/>
              </a:rPr>
              <a:t> ne toccavano trenta, all’altro quaranta, ed all’altro ancora cento o duecento, a seconda del favore che ciascuno era riuscito a guadagnarsi presso il tiranno supremo, che chiamavano Governatore…” </a:t>
            </a:r>
            <a:r>
              <a:rPr lang="it-IT" dirty="0">
                <a:latin typeface="Times New Roman" panose="02020603050405020304" pitchFamily="18" charset="0"/>
                <a:ea typeface="Calibri" panose="020F0502020204030204" pitchFamily="34" charset="0"/>
              </a:rPr>
              <a:t> (Las </a:t>
            </a:r>
            <a:r>
              <a:rPr lang="it-IT" dirty="0" err="1">
                <a:latin typeface="Times New Roman" panose="02020603050405020304" pitchFamily="18" charset="0"/>
                <a:ea typeface="Calibri" panose="020F0502020204030204" pitchFamily="34" charset="0"/>
              </a:rPr>
              <a:t>Casas</a:t>
            </a:r>
            <a:r>
              <a:rPr lang="it-IT" dirty="0">
                <a:latin typeface="Times New Roman" panose="02020603050405020304" pitchFamily="18" charset="0"/>
                <a:ea typeface="Calibri" panose="020F0502020204030204" pitchFamily="34" charset="0"/>
              </a:rPr>
              <a:t> si riferisce a </a:t>
            </a:r>
            <a:r>
              <a:rPr lang="it-IT" dirty="0" err="1">
                <a:latin typeface="Times New Roman" panose="02020603050405020304" pitchFamily="18" charset="0"/>
                <a:ea typeface="Calibri" panose="020F0502020204030204" pitchFamily="34" charset="0"/>
              </a:rPr>
              <a:t>Ovando</a:t>
            </a:r>
            <a:r>
              <a:rPr lang="it-IT" dirty="0">
                <a:latin typeface="Times New Roman" panose="02020603050405020304" pitchFamily="18" charset="0"/>
                <a:ea typeface="Calibri" panose="020F0502020204030204" pitchFamily="34" charset="0"/>
              </a:rPr>
              <a:t>) .</a:t>
            </a:r>
            <a:endParaRPr lang="it-IT"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48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E25478-AA6C-41D7-91D2-5B4968C516EA}"/>
              </a:ext>
            </a:extLst>
          </p:cNvPr>
          <p:cNvSpPr>
            <a:spLocks noGrp="1"/>
          </p:cNvSpPr>
          <p:nvPr>
            <p:ph type="title"/>
          </p:nvPr>
        </p:nvSpPr>
        <p:spPr/>
        <p:txBody>
          <a:bodyPr>
            <a:normAutofit fontScale="90000"/>
          </a:bodyPr>
          <a:lstStyle/>
          <a:p>
            <a:pPr algn="ctr"/>
            <a:r>
              <a:rPr lang="it-IT" dirty="0">
                <a:latin typeface="Times New Roman" panose="02020603050405020304" pitchFamily="18" charset="0"/>
                <a:cs typeface="Times New Roman" panose="02020603050405020304" pitchFamily="18" charset="0"/>
              </a:rPr>
              <a:t>Sinodo  vaticano «</a:t>
            </a:r>
            <a:r>
              <a:rPr lang="it-IT" dirty="0" err="1">
                <a:latin typeface="Times New Roman" panose="02020603050405020304" pitchFamily="18" charset="0"/>
                <a:cs typeface="Times New Roman" panose="02020603050405020304" pitchFamily="18" charset="0"/>
              </a:rPr>
              <a:t>laudato</a:t>
            </a:r>
            <a:r>
              <a:rPr lang="it-IT" dirty="0">
                <a:latin typeface="Times New Roman" panose="02020603050405020304" pitchFamily="18" charset="0"/>
                <a:cs typeface="Times New Roman" panose="02020603050405020304" pitchFamily="18" charset="0"/>
              </a:rPr>
              <a:t> si» ottobre 2019- Roma- la richiesta di tutte le popolazioni indigene oggi al papa</a:t>
            </a:r>
          </a:p>
        </p:txBody>
      </p:sp>
      <p:sp>
        <p:nvSpPr>
          <p:cNvPr id="3" name="Segnaposto contenuto 2">
            <a:extLst>
              <a:ext uri="{FF2B5EF4-FFF2-40B4-BE49-F238E27FC236}">
                <a16:creationId xmlns:a16="http://schemas.microsoft.com/office/drawing/2014/main" id="{1D6A08B0-6A85-4C49-9BF5-8C4500636768}"/>
              </a:ext>
            </a:extLst>
          </p:cNvPr>
          <p:cNvSpPr>
            <a:spLocks noGrp="1"/>
          </p:cNvSpPr>
          <p:nvPr>
            <p:ph idx="1"/>
          </p:nvPr>
        </p:nvSpPr>
        <p:spPr>
          <a:xfrm>
            <a:off x="1522413" y="1904999"/>
            <a:ext cx="9144000" cy="4763277"/>
          </a:xfrm>
        </p:spPr>
        <p:txBody>
          <a:bodyPr/>
          <a:lstStyle/>
          <a:p>
            <a:r>
              <a:rPr lang="it-IT" dirty="0"/>
              <a:t>Si è concluso il 27 ottobre 2020 a Roma in vaticano il sinodo  indetto da papa Francesco per i popoli Indigeni. Richieste: </a:t>
            </a:r>
          </a:p>
          <a:p>
            <a:r>
              <a:rPr lang="it-IT" dirty="0"/>
              <a:t>1- disconoscimento da parte della Chiesa cattolica apostolica romana delle storiche bolle papali</a:t>
            </a:r>
          </a:p>
          <a:p>
            <a:r>
              <a:rPr lang="it-IT" dirty="0"/>
              <a:t>2- riconoscimento dei diritti di tutti i popoli indigeni dell’isola della tartaruga secondo la carta mondiale dei Popoli Indigeni firmato a Ginevra nel 2007</a:t>
            </a:r>
          </a:p>
          <a:p>
            <a:r>
              <a:rPr lang="it-IT" dirty="0"/>
              <a:t>3- Raccomandazioni delle Nazione Unite al brasile di </a:t>
            </a:r>
            <a:r>
              <a:rPr lang="it-IT" dirty="0" err="1"/>
              <a:t>Bolsonaro</a:t>
            </a:r>
            <a:r>
              <a:rPr lang="it-IT" dirty="0"/>
              <a:t> e degli atri Stati del bacino Amazzonico dei diritti dei popoli indigeni e protezione delle aree geografiche di loro residenza</a:t>
            </a:r>
          </a:p>
        </p:txBody>
      </p:sp>
    </p:spTree>
    <p:extLst>
      <p:ext uri="{BB962C8B-B14F-4D97-AF65-F5344CB8AC3E}">
        <p14:creationId xmlns:p14="http://schemas.microsoft.com/office/powerpoint/2010/main" val="42803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6FC014-F9A5-4379-BD19-2CA3E9BAD7BE}"/>
              </a:ext>
            </a:extLst>
          </p:cNvPr>
          <p:cNvSpPr>
            <a:spLocks noGrp="1"/>
          </p:cNvSpPr>
          <p:nvPr>
            <p:ph type="title"/>
          </p:nvPr>
        </p:nvSpPr>
        <p:spPr/>
        <p:txBody>
          <a:bodyPr>
            <a:noAutofit/>
          </a:bodyPr>
          <a:lstStyle/>
          <a:p>
            <a:pPr algn="ctr"/>
            <a:r>
              <a:rPr lang="it-IT" sz="2800" dirty="0">
                <a:latin typeface="Times New Roman" panose="02020603050405020304" pitchFamily="18" charset="0"/>
                <a:cs typeface="Times New Roman" panose="02020603050405020304" pitchFamily="18" charset="0"/>
              </a:rPr>
              <a:t>Denunce delle Nazioni Unite per  le atrocità perpetrate nelle  «boarding school Americane e canadesi sui bambini nativi Americani</a:t>
            </a:r>
          </a:p>
        </p:txBody>
      </p:sp>
      <p:pic>
        <p:nvPicPr>
          <p:cNvPr id="9" name="Segnaposto contenuto 8">
            <a:extLst>
              <a:ext uri="{FF2B5EF4-FFF2-40B4-BE49-F238E27FC236}">
                <a16:creationId xmlns:a16="http://schemas.microsoft.com/office/drawing/2014/main" id="{DE677345-8B09-47B7-9214-A03BF323B719}"/>
              </a:ext>
            </a:extLst>
          </p:cNvPr>
          <p:cNvPicPr>
            <a:picLocks noGrp="1" noChangeAspect="1"/>
          </p:cNvPicPr>
          <p:nvPr>
            <p:ph idx="1"/>
          </p:nvPr>
        </p:nvPicPr>
        <p:blipFill>
          <a:blip r:embed="rId2"/>
          <a:stretch>
            <a:fillRect/>
          </a:stretch>
        </p:blipFill>
        <p:spPr>
          <a:xfrm>
            <a:off x="2133972" y="1809981"/>
            <a:ext cx="8251627" cy="4643355"/>
          </a:xfrm>
        </p:spPr>
      </p:pic>
    </p:spTree>
    <p:extLst>
      <p:ext uri="{BB962C8B-B14F-4D97-AF65-F5344CB8AC3E}">
        <p14:creationId xmlns:p14="http://schemas.microsoft.com/office/powerpoint/2010/main" val="40271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F38726-CAC4-4519-9F39-18546D832013}"/>
              </a:ext>
            </a:extLst>
          </p:cNvPr>
          <p:cNvSpPr>
            <a:spLocks noGrp="1"/>
          </p:cNvSpPr>
          <p:nvPr>
            <p:ph type="title"/>
          </p:nvPr>
        </p:nvSpPr>
        <p:spPr>
          <a:xfrm>
            <a:off x="1522413" y="189723"/>
            <a:ext cx="9144000" cy="646989"/>
          </a:xfrm>
        </p:spPr>
        <p:txBody>
          <a:bodyPr/>
          <a:lstStyle/>
          <a:p>
            <a:pPr algn="ctr"/>
            <a:r>
              <a:rPr lang="it-IT" dirty="0">
                <a:latin typeface="Times New Roman" panose="02020603050405020304" pitchFamily="18" charset="0"/>
                <a:cs typeface="Times New Roman" panose="02020603050405020304" pitchFamily="18" charset="0"/>
              </a:rPr>
              <a:t>Il Planisfero di Paolo Pozzo Toscanelli</a:t>
            </a:r>
          </a:p>
        </p:txBody>
      </p:sp>
      <p:pic>
        <p:nvPicPr>
          <p:cNvPr id="4" name="Segnaposto contenuto 3">
            <a:extLst>
              <a:ext uri="{FF2B5EF4-FFF2-40B4-BE49-F238E27FC236}">
                <a16:creationId xmlns:a16="http://schemas.microsoft.com/office/drawing/2014/main" id="{DF67C68A-38A3-4D8C-8AC3-D5C374BB44DB}"/>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13892" y="1772815"/>
            <a:ext cx="9252521" cy="4895461"/>
          </a:xfrm>
          <a:prstGeom prst="rect">
            <a:avLst/>
          </a:prstGeom>
          <a:ln>
            <a:noFill/>
          </a:ln>
          <a:effectLst>
            <a:softEdge rad="112500"/>
          </a:effectLst>
        </p:spPr>
      </p:pic>
    </p:spTree>
    <p:extLst>
      <p:ext uri="{BB962C8B-B14F-4D97-AF65-F5344CB8AC3E}">
        <p14:creationId xmlns:p14="http://schemas.microsoft.com/office/powerpoint/2010/main" val="424386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28A792-8FD4-46C5-AD5A-2DB8A79ABB01}"/>
              </a:ext>
            </a:extLst>
          </p:cNvPr>
          <p:cNvSpPr>
            <a:spLocks noGrp="1"/>
          </p:cNvSpPr>
          <p:nvPr>
            <p:ph type="title"/>
          </p:nvPr>
        </p:nvSpPr>
        <p:spPr/>
        <p:txBody>
          <a:bodyPr/>
          <a:lstStyle/>
          <a:p>
            <a:r>
              <a:rPr lang="it-IT" dirty="0"/>
              <a:t>La protesta dei Popoli Indigeni in vaticano. Ottobre 2019</a:t>
            </a:r>
          </a:p>
        </p:txBody>
      </p:sp>
      <p:pic>
        <p:nvPicPr>
          <p:cNvPr id="5" name="Segnaposto contenuto 4">
            <a:extLst>
              <a:ext uri="{FF2B5EF4-FFF2-40B4-BE49-F238E27FC236}">
                <a16:creationId xmlns:a16="http://schemas.microsoft.com/office/drawing/2014/main" id="{31E7A124-7609-4BCC-9BF3-B5F5976CFFD6}"/>
              </a:ext>
            </a:extLst>
          </p:cNvPr>
          <p:cNvPicPr>
            <a:picLocks noGrp="1" noChangeAspect="1"/>
          </p:cNvPicPr>
          <p:nvPr>
            <p:ph idx="1"/>
          </p:nvPr>
        </p:nvPicPr>
        <p:blipFill>
          <a:blip r:embed="rId2"/>
          <a:stretch>
            <a:fillRect/>
          </a:stretch>
        </p:blipFill>
        <p:spPr>
          <a:xfrm>
            <a:off x="2000291" y="1673089"/>
            <a:ext cx="7146700" cy="4995188"/>
          </a:xfrm>
        </p:spPr>
      </p:pic>
    </p:spTree>
    <p:extLst>
      <p:ext uri="{BB962C8B-B14F-4D97-AF65-F5344CB8AC3E}">
        <p14:creationId xmlns:p14="http://schemas.microsoft.com/office/powerpoint/2010/main" val="257190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E860D3-DB89-4C4B-80A8-3E8A5F6CB021}"/>
              </a:ext>
            </a:extLst>
          </p:cNvPr>
          <p:cNvSpPr>
            <a:spLocks noGrp="1"/>
          </p:cNvSpPr>
          <p:nvPr>
            <p:ph type="title"/>
          </p:nvPr>
        </p:nvSpPr>
        <p:spPr/>
        <p:txBody>
          <a:bodyPr>
            <a:normAutofit fontScale="90000"/>
          </a:bodyPr>
          <a:lstStyle/>
          <a:p>
            <a:r>
              <a:rPr lang="it-IT" dirty="0"/>
              <a:t>I popoli indigeni presenti a Roma: </a:t>
            </a:r>
            <a:r>
              <a:rPr lang="it-IT" dirty="0" err="1"/>
              <a:t>dall’america</a:t>
            </a:r>
            <a:r>
              <a:rPr lang="it-IT" dirty="0"/>
              <a:t> del nord all’Amazzonia: « </a:t>
            </a:r>
            <a:r>
              <a:rPr lang="it-IT" dirty="0" err="1"/>
              <a:t>we</a:t>
            </a:r>
            <a:r>
              <a:rPr lang="it-IT" dirty="0"/>
              <a:t> are </a:t>
            </a:r>
            <a:r>
              <a:rPr lang="it-IT" dirty="0" err="1"/>
              <a:t>older</a:t>
            </a:r>
            <a:r>
              <a:rPr lang="it-IT" dirty="0"/>
              <a:t> </a:t>
            </a:r>
            <a:r>
              <a:rPr lang="it-IT" dirty="0" err="1"/>
              <a:t>than</a:t>
            </a:r>
            <a:r>
              <a:rPr lang="it-IT" dirty="0"/>
              <a:t> America» </a:t>
            </a:r>
          </a:p>
        </p:txBody>
      </p:sp>
      <p:pic>
        <p:nvPicPr>
          <p:cNvPr id="5" name="Segnaposto contenuto 4">
            <a:extLst>
              <a:ext uri="{FF2B5EF4-FFF2-40B4-BE49-F238E27FC236}">
                <a16:creationId xmlns:a16="http://schemas.microsoft.com/office/drawing/2014/main" id="{02422F75-AC13-4A86-BD9D-CB5154367490}"/>
              </a:ext>
            </a:extLst>
          </p:cNvPr>
          <p:cNvPicPr>
            <a:picLocks noGrp="1" noChangeAspect="1"/>
          </p:cNvPicPr>
          <p:nvPr>
            <p:ph idx="1"/>
          </p:nvPr>
        </p:nvPicPr>
        <p:blipFill>
          <a:blip r:embed="rId2"/>
          <a:stretch>
            <a:fillRect/>
          </a:stretch>
        </p:blipFill>
        <p:spPr>
          <a:xfrm>
            <a:off x="2182972" y="1628800"/>
            <a:ext cx="6972266" cy="5229200"/>
          </a:xfrm>
        </p:spPr>
      </p:pic>
    </p:spTree>
    <p:extLst>
      <p:ext uri="{BB962C8B-B14F-4D97-AF65-F5344CB8AC3E}">
        <p14:creationId xmlns:p14="http://schemas.microsoft.com/office/powerpoint/2010/main" val="32436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45B3A8B-E3B3-431C-B6F4-733F97627B60}"/>
              </a:ext>
            </a:extLst>
          </p:cNvPr>
          <p:cNvPicPr>
            <a:picLocks noChangeAspect="1"/>
          </p:cNvPicPr>
          <p:nvPr/>
        </p:nvPicPr>
        <p:blipFill>
          <a:blip r:embed="rId2"/>
          <a:stretch>
            <a:fillRect/>
          </a:stretch>
        </p:blipFill>
        <p:spPr>
          <a:xfrm rot="5400000">
            <a:off x="2619142" y="567566"/>
            <a:ext cx="6137914" cy="5524078"/>
          </a:xfrm>
          <a:prstGeom prst="rect">
            <a:avLst/>
          </a:prstGeom>
          <a:ln>
            <a:noFill/>
          </a:ln>
          <a:effectLst>
            <a:softEdge rad="112500"/>
          </a:effectLst>
        </p:spPr>
      </p:pic>
    </p:spTree>
    <p:extLst>
      <p:ext uri="{BB962C8B-B14F-4D97-AF65-F5344CB8AC3E}">
        <p14:creationId xmlns:p14="http://schemas.microsoft.com/office/powerpoint/2010/main" val="42125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C5B03C-4DF6-4CFA-AB7D-1ECD63E62FE2}"/>
              </a:ext>
            </a:extLst>
          </p:cNvPr>
          <p:cNvPicPr>
            <a:picLocks noChangeAspect="1"/>
          </p:cNvPicPr>
          <p:nvPr/>
        </p:nvPicPr>
        <p:blipFill>
          <a:blip r:embed="rId2"/>
          <a:stretch>
            <a:fillRect/>
          </a:stretch>
        </p:blipFill>
        <p:spPr>
          <a:xfrm>
            <a:off x="619186" y="476672"/>
            <a:ext cx="10816912" cy="5832648"/>
          </a:xfrm>
          <a:prstGeom prst="rect">
            <a:avLst/>
          </a:prstGeom>
        </p:spPr>
      </p:pic>
    </p:spTree>
    <p:extLst>
      <p:ext uri="{BB962C8B-B14F-4D97-AF65-F5344CB8AC3E}">
        <p14:creationId xmlns:p14="http://schemas.microsoft.com/office/powerpoint/2010/main" val="364128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5324C-7B83-4B28-A526-8233C8B93C96}"/>
              </a:ext>
            </a:extLst>
          </p:cNvPr>
          <p:cNvSpPr>
            <a:spLocks noGrp="1"/>
          </p:cNvSpPr>
          <p:nvPr>
            <p:ph type="ctrTitle"/>
          </p:nvPr>
        </p:nvSpPr>
        <p:spPr>
          <a:xfrm>
            <a:off x="333772" y="188640"/>
            <a:ext cx="9144000" cy="1512168"/>
          </a:xfrm>
        </p:spPr>
        <p:txBody>
          <a:bodyPr>
            <a:normAutofit/>
          </a:bodyPr>
          <a:lstStyle/>
          <a:p>
            <a:pPr algn="ctr"/>
            <a:r>
              <a:rPr lang="it-IT" sz="5400" dirty="0"/>
              <a:t>Razzismo ecologico-ambientale</a:t>
            </a:r>
          </a:p>
        </p:txBody>
      </p:sp>
      <p:sp>
        <p:nvSpPr>
          <p:cNvPr id="3" name="Sottotitolo 2">
            <a:extLst>
              <a:ext uri="{FF2B5EF4-FFF2-40B4-BE49-F238E27FC236}">
                <a16:creationId xmlns:a16="http://schemas.microsoft.com/office/drawing/2014/main" id="{83354186-1448-4670-86F4-E45326DD04C8}"/>
              </a:ext>
            </a:extLst>
          </p:cNvPr>
          <p:cNvSpPr>
            <a:spLocks noGrp="1"/>
          </p:cNvSpPr>
          <p:nvPr>
            <p:ph type="subTitle" idx="1"/>
          </p:nvPr>
        </p:nvSpPr>
        <p:spPr>
          <a:xfrm>
            <a:off x="333772" y="5029200"/>
            <a:ext cx="11593287" cy="1143000"/>
          </a:xfrm>
        </p:spPr>
        <p:txBody>
          <a:bodyPr>
            <a:normAutofit fontScale="77500" lnSpcReduction="20000"/>
          </a:bodyPr>
          <a:lstStyle/>
          <a:p>
            <a:r>
              <a:rPr lang="it-IT" dirty="0"/>
              <a:t>Ancora oggi nell’Alaska- Canada- USA e America Latina si sta procedendo , da parte delle multinazionali statali e private, ad un etnocidio unico nella storia dell’uomo. Il profitto e l’economia  , su di esso basata, distruggono l’ambiente e l’eco-sistema; creando gravissime conseguenze sia per l’ambiente sia per le specie viventi , ivi incluso l’uomo. Gli Usa , la scorsa settimana hanno dichiarato di voler recedere dal Trattato di Parigi sulla protezione dell’ambiente.</a:t>
            </a:r>
          </a:p>
        </p:txBody>
      </p:sp>
      <p:pic>
        <p:nvPicPr>
          <p:cNvPr id="5" name="Immagine 4">
            <a:extLst>
              <a:ext uri="{FF2B5EF4-FFF2-40B4-BE49-F238E27FC236}">
                <a16:creationId xmlns:a16="http://schemas.microsoft.com/office/drawing/2014/main" id="{325BD593-0A8F-4FDA-BE00-4606BA6D3FED}"/>
              </a:ext>
            </a:extLst>
          </p:cNvPr>
          <p:cNvPicPr>
            <a:picLocks noChangeAspect="1"/>
          </p:cNvPicPr>
          <p:nvPr/>
        </p:nvPicPr>
        <p:blipFill>
          <a:blip r:embed="rId2"/>
          <a:stretch>
            <a:fillRect/>
          </a:stretch>
        </p:blipFill>
        <p:spPr>
          <a:xfrm>
            <a:off x="2937891" y="1700808"/>
            <a:ext cx="4680521" cy="2808312"/>
          </a:xfrm>
          <a:prstGeom prst="rect">
            <a:avLst/>
          </a:prstGeom>
          <a:ln>
            <a:noFill/>
          </a:ln>
          <a:effectLst>
            <a:softEdge rad="112500"/>
          </a:effectLst>
        </p:spPr>
      </p:pic>
    </p:spTree>
    <p:extLst>
      <p:ext uri="{BB962C8B-B14F-4D97-AF65-F5344CB8AC3E}">
        <p14:creationId xmlns:p14="http://schemas.microsoft.com/office/powerpoint/2010/main" val="401947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6F4A93-5DEB-4328-8AF4-C4720C6E67D2}"/>
              </a:ext>
            </a:extLst>
          </p:cNvPr>
          <p:cNvSpPr>
            <a:spLocks noGrp="1"/>
          </p:cNvSpPr>
          <p:nvPr>
            <p:ph type="title"/>
          </p:nvPr>
        </p:nvSpPr>
        <p:spPr/>
        <p:txBody>
          <a:bodyPr/>
          <a:lstStyle/>
          <a:p>
            <a:r>
              <a:rPr lang="it-IT" dirty="0"/>
              <a:t>Confini-divisioni e filo spinato- la tragedia </a:t>
            </a:r>
            <a:r>
              <a:rPr lang="it-IT" dirty="0" err="1"/>
              <a:t>delel</a:t>
            </a:r>
            <a:r>
              <a:rPr lang="it-IT" dirty="0"/>
              <a:t> riserve indiane</a:t>
            </a:r>
          </a:p>
        </p:txBody>
      </p:sp>
      <p:pic>
        <p:nvPicPr>
          <p:cNvPr id="5" name="Segnaposto contenuto 4">
            <a:extLst>
              <a:ext uri="{FF2B5EF4-FFF2-40B4-BE49-F238E27FC236}">
                <a16:creationId xmlns:a16="http://schemas.microsoft.com/office/drawing/2014/main" id="{07FA3A94-E07A-4465-8A4B-A9C93F44056C}"/>
              </a:ext>
            </a:extLst>
          </p:cNvPr>
          <p:cNvPicPr>
            <a:picLocks noGrp="1" noChangeAspect="1"/>
          </p:cNvPicPr>
          <p:nvPr>
            <p:ph idx="1"/>
          </p:nvPr>
        </p:nvPicPr>
        <p:blipFill>
          <a:blip r:embed="rId2"/>
          <a:stretch>
            <a:fillRect/>
          </a:stretch>
        </p:blipFill>
        <p:spPr>
          <a:xfrm>
            <a:off x="2876134" y="1904999"/>
            <a:ext cx="7178718" cy="4759225"/>
          </a:xfrm>
        </p:spPr>
      </p:pic>
    </p:spTree>
    <p:extLst>
      <p:ext uri="{BB962C8B-B14F-4D97-AF65-F5344CB8AC3E}">
        <p14:creationId xmlns:p14="http://schemas.microsoft.com/office/powerpoint/2010/main" val="12833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D9CBC3-C0E1-495E-927A-B52DD464526E}"/>
              </a:ext>
            </a:extLst>
          </p:cNvPr>
          <p:cNvSpPr>
            <a:spLocks noGrp="1"/>
          </p:cNvSpPr>
          <p:nvPr>
            <p:ph type="title"/>
          </p:nvPr>
        </p:nvSpPr>
        <p:spPr>
          <a:xfrm>
            <a:off x="1522413" y="189722"/>
            <a:ext cx="9144000" cy="1295061"/>
          </a:xfrm>
        </p:spPr>
        <p:txBody>
          <a:bodyPr>
            <a:normAutofit fontScale="90000"/>
          </a:bodyPr>
          <a:lstStyle/>
          <a:p>
            <a:pPr algn="ctr"/>
            <a:r>
              <a:rPr lang="it-IT" dirty="0"/>
              <a:t>La lotta oggi contro il nuovo : razzismo ambientale. Contro la costruzione di oleodotti nelle terre ancestrali dei Lakota Sioux nel nord-America</a:t>
            </a:r>
          </a:p>
        </p:txBody>
      </p:sp>
      <p:pic>
        <p:nvPicPr>
          <p:cNvPr id="5" name="Segnaposto contenuto 4">
            <a:extLst>
              <a:ext uri="{FF2B5EF4-FFF2-40B4-BE49-F238E27FC236}">
                <a16:creationId xmlns:a16="http://schemas.microsoft.com/office/drawing/2014/main" id="{4DC43F35-3187-473A-9481-52B6DEDD60D3}"/>
              </a:ext>
            </a:extLst>
          </p:cNvPr>
          <p:cNvPicPr>
            <a:picLocks noGrp="1" noChangeAspect="1"/>
          </p:cNvPicPr>
          <p:nvPr>
            <p:ph idx="1"/>
          </p:nvPr>
        </p:nvPicPr>
        <p:blipFill>
          <a:blip r:embed="rId2"/>
          <a:stretch>
            <a:fillRect/>
          </a:stretch>
        </p:blipFill>
        <p:spPr>
          <a:xfrm>
            <a:off x="1522413" y="1791166"/>
            <a:ext cx="7668343" cy="4692474"/>
          </a:xfrm>
        </p:spPr>
      </p:pic>
    </p:spTree>
    <p:extLst>
      <p:ext uri="{BB962C8B-B14F-4D97-AF65-F5344CB8AC3E}">
        <p14:creationId xmlns:p14="http://schemas.microsoft.com/office/powerpoint/2010/main" val="268457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C0ADA36-A1A7-4067-8635-0DEF6B8A22E4}"/>
              </a:ext>
            </a:extLst>
          </p:cNvPr>
          <p:cNvPicPr>
            <a:picLocks noChangeAspect="1"/>
          </p:cNvPicPr>
          <p:nvPr/>
        </p:nvPicPr>
        <p:blipFill>
          <a:blip r:embed="rId2"/>
          <a:stretch>
            <a:fillRect/>
          </a:stretch>
        </p:blipFill>
        <p:spPr>
          <a:xfrm>
            <a:off x="1845940" y="622772"/>
            <a:ext cx="8718132" cy="5758556"/>
          </a:xfrm>
          <a:prstGeom prst="rect">
            <a:avLst/>
          </a:prstGeom>
          <a:ln>
            <a:noFill/>
          </a:ln>
          <a:effectLst>
            <a:softEdge rad="112500"/>
          </a:effectLst>
        </p:spPr>
      </p:pic>
    </p:spTree>
    <p:extLst>
      <p:ext uri="{BB962C8B-B14F-4D97-AF65-F5344CB8AC3E}">
        <p14:creationId xmlns:p14="http://schemas.microsoft.com/office/powerpoint/2010/main" val="202905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8179C5D-574A-4446-B12B-183DD9395DCD}"/>
              </a:ext>
            </a:extLst>
          </p:cNvPr>
          <p:cNvPicPr>
            <a:picLocks noChangeAspect="1"/>
          </p:cNvPicPr>
          <p:nvPr/>
        </p:nvPicPr>
        <p:blipFill>
          <a:blip r:embed="rId2"/>
          <a:stretch>
            <a:fillRect/>
          </a:stretch>
        </p:blipFill>
        <p:spPr>
          <a:xfrm>
            <a:off x="1441704" y="1484784"/>
            <a:ext cx="8788449" cy="3672407"/>
          </a:xfrm>
          <a:prstGeom prst="rect">
            <a:avLst/>
          </a:prstGeom>
        </p:spPr>
      </p:pic>
    </p:spTree>
    <p:extLst>
      <p:ext uri="{BB962C8B-B14F-4D97-AF65-F5344CB8AC3E}">
        <p14:creationId xmlns:p14="http://schemas.microsoft.com/office/powerpoint/2010/main" val="80758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FB2CD08-2922-4526-97C7-9BC7064FCB8D}"/>
              </a:ext>
            </a:extLst>
          </p:cNvPr>
          <p:cNvPicPr>
            <a:picLocks noChangeAspect="1"/>
          </p:cNvPicPr>
          <p:nvPr/>
        </p:nvPicPr>
        <p:blipFill>
          <a:blip r:embed="rId2"/>
          <a:stretch>
            <a:fillRect/>
          </a:stretch>
        </p:blipFill>
        <p:spPr>
          <a:xfrm>
            <a:off x="2998068" y="1340768"/>
            <a:ext cx="5321250" cy="3652223"/>
          </a:xfrm>
          <a:prstGeom prst="rect">
            <a:avLst/>
          </a:prstGeom>
        </p:spPr>
      </p:pic>
    </p:spTree>
    <p:extLst>
      <p:ext uri="{BB962C8B-B14F-4D97-AF65-F5344CB8AC3E}">
        <p14:creationId xmlns:p14="http://schemas.microsoft.com/office/powerpoint/2010/main" val="65382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712EC4-090C-4C35-BCAA-1D59A1F6AE59}"/>
              </a:ext>
            </a:extLst>
          </p:cNvPr>
          <p:cNvSpPr>
            <a:spLocks noGrp="1"/>
          </p:cNvSpPr>
          <p:nvPr>
            <p:ph type="title"/>
          </p:nvPr>
        </p:nvSpPr>
        <p:spPr/>
        <p:txBody>
          <a:bodyPr/>
          <a:lstStyle/>
          <a:p>
            <a:pPr algn="ctr"/>
            <a:r>
              <a:rPr lang="it-IT" dirty="0"/>
              <a:t>Il de orbe novo e la denuncia di Pietro Martire d’Anghiera</a:t>
            </a:r>
          </a:p>
        </p:txBody>
      </p:sp>
      <p:pic>
        <p:nvPicPr>
          <p:cNvPr id="5" name="Segnaposto contenuto 4">
            <a:extLst>
              <a:ext uri="{FF2B5EF4-FFF2-40B4-BE49-F238E27FC236}">
                <a16:creationId xmlns:a16="http://schemas.microsoft.com/office/drawing/2014/main" id="{5F1D66F4-3F46-4AE4-B6BC-FB7ED546A58F}"/>
              </a:ext>
            </a:extLst>
          </p:cNvPr>
          <p:cNvPicPr>
            <a:picLocks noGrp="1" noChangeAspect="1"/>
          </p:cNvPicPr>
          <p:nvPr>
            <p:ph idx="1"/>
          </p:nvPr>
        </p:nvPicPr>
        <p:blipFill>
          <a:blip r:embed="rId2"/>
          <a:stretch>
            <a:fillRect/>
          </a:stretch>
        </p:blipFill>
        <p:spPr>
          <a:xfrm>
            <a:off x="4078188" y="1791144"/>
            <a:ext cx="4311717" cy="4806208"/>
          </a:xfrm>
        </p:spPr>
      </p:pic>
    </p:spTree>
    <p:extLst>
      <p:ext uri="{BB962C8B-B14F-4D97-AF65-F5344CB8AC3E}">
        <p14:creationId xmlns:p14="http://schemas.microsoft.com/office/powerpoint/2010/main" val="242580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5C241A5-FCE4-4DEB-8BD8-8A73CC1FA883}"/>
              </a:ext>
            </a:extLst>
          </p:cNvPr>
          <p:cNvPicPr>
            <a:picLocks noChangeAspect="1"/>
          </p:cNvPicPr>
          <p:nvPr/>
        </p:nvPicPr>
        <p:blipFill>
          <a:blip r:embed="rId2"/>
          <a:stretch>
            <a:fillRect/>
          </a:stretch>
        </p:blipFill>
        <p:spPr>
          <a:xfrm>
            <a:off x="1773932" y="576163"/>
            <a:ext cx="8028268" cy="5301109"/>
          </a:xfrm>
          <a:prstGeom prst="rect">
            <a:avLst/>
          </a:prstGeom>
        </p:spPr>
      </p:pic>
    </p:spTree>
    <p:extLst>
      <p:ext uri="{BB962C8B-B14F-4D97-AF65-F5344CB8AC3E}">
        <p14:creationId xmlns:p14="http://schemas.microsoft.com/office/powerpoint/2010/main" val="144418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ECDCD0-CD5B-448D-BD63-4B3929A979EE}"/>
              </a:ext>
            </a:extLst>
          </p:cNvPr>
          <p:cNvSpPr>
            <a:spLocks noGrp="1"/>
          </p:cNvSpPr>
          <p:nvPr>
            <p:ph type="title"/>
          </p:nvPr>
        </p:nvSpPr>
        <p:spPr/>
        <p:txBody>
          <a:bodyPr>
            <a:normAutofit/>
          </a:bodyPr>
          <a:lstStyle/>
          <a:p>
            <a:pPr algn="ctr"/>
            <a:r>
              <a:rPr lang="it-IT" sz="2400" dirty="0">
                <a:latin typeface="Times New Roman" panose="02020603050405020304" pitchFamily="18" charset="0"/>
                <a:cs typeface="Times New Roman" panose="02020603050405020304" pitchFamily="18" charset="0"/>
              </a:rPr>
              <a:t>Oggi si combatte contro la nuova costruzione nelle sacre colline nere dei Lakota del nuovo oleodotto e contro la distruzione della terra per l’estrazione dell’uranio, oro e oli minerali combustibili</a:t>
            </a:r>
          </a:p>
        </p:txBody>
      </p:sp>
      <p:pic>
        <p:nvPicPr>
          <p:cNvPr id="5" name="Segnaposto contenuto 4">
            <a:extLst>
              <a:ext uri="{FF2B5EF4-FFF2-40B4-BE49-F238E27FC236}">
                <a16:creationId xmlns:a16="http://schemas.microsoft.com/office/drawing/2014/main" id="{5334CF39-D26F-47D9-9095-DD9ED57F41ED}"/>
              </a:ext>
            </a:extLst>
          </p:cNvPr>
          <p:cNvPicPr>
            <a:picLocks noGrp="1" noChangeAspect="1"/>
          </p:cNvPicPr>
          <p:nvPr>
            <p:ph idx="1"/>
          </p:nvPr>
        </p:nvPicPr>
        <p:blipFill>
          <a:blip r:embed="rId2"/>
          <a:stretch>
            <a:fillRect/>
          </a:stretch>
        </p:blipFill>
        <p:spPr>
          <a:xfrm>
            <a:off x="2058485" y="1772816"/>
            <a:ext cx="8593705" cy="4824536"/>
          </a:xfrm>
        </p:spPr>
      </p:pic>
    </p:spTree>
    <p:extLst>
      <p:ext uri="{BB962C8B-B14F-4D97-AF65-F5344CB8AC3E}">
        <p14:creationId xmlns:p14="http://schemas.microsoft.com/office/powerpoint/2010/main" val="42122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1CE79C-B840-498F-9EB2-8BBBFB5D4CFF}"/>
              </a:ext>
            </a:extLst>
          </p:cNvPr>
          <p:cNvSpPr>
            <a:spLocks noGrp="1"/>
          </p:cNvSpPr>
          <p:nvPr>
            <p:ph type="title"/>
          </p:nvPr>
        </p:nvSpPr>
        <p:spPr/>
        <p:txBody>
          <a:bodyPr>
            <a:noAutofit/>
          </a:bodyPr>
          <a:lstStyle/>
          <a:p>
            <a:pPr algn="ctr"/>
            <a:r>
              <a:rPr lang="it-IT" sz="2800" dirty="0"/>
              <a:t>Le fasi della costruzione oggi, sui territori sacri dei Lakota: dissacrazione spirituale e territoriale di territori oggetti di trattati internazionali</a:t>
            </a:r>
          </a:p>
        </p:txBody>
      </p:sp>
      <p:pic>
        <p:nvPicPr>
          <p:cNvPr id="5" name="Segnaposto contenuto 4">
            <a:extLst>
              <a:ext uri="{FF2B5EF4-FFF2-40B4-BE49-F238E27FC236}">
                <a16:creationId xmlns:a16="http://schemas.microsoft.com/office/drawing/2014/main" id="{91F65EB7-0B9C-4E5D-9CC3-4B295E161FC2}"/>
              </a:ext>
            </a:extLst>
          </p:cNvPr>
          <p:cNvPicPr>
            <a:picLocks noGrp="1" noChangeAspect="1"/>
          </p:cNvPicPr>
          <p:nvPr>
            <p:ph idx="1"/>
          </p:nvPr>
        </p:nvPicPr>
        <p:blipFill>
          <a:blip r:embed="rId2"/>
          <a:stretch>
            <a:fillRect/>
          </a:stretch>
        </p:blipFill>
        <p:spPr>
          <a:xfrm>
            <a:off x="2449221" y="1988840"/>
            <a:ext cx="8067495" cy="4536504"/>
          </a:xfrm>
          <a:prstGeom prst="rect">
            <a:avLst/>
          </a:prstGeom>
          <a:ln>
            <a:noFill/>
          </a:ln>
          <a:effectLst>
            <a:softEdge rad="112500"/>
          </a:effectLst>
        </p:spPr>
      </p:pic>
    </p:spTree>
    <p:extLst>
      <p:ext uri="{BB962C8B-B14F-4D97-AF65-F5344CB8AC3E}">
        <p14:creationId xmlns:p14="http://schemas.microsoft.com/office/powerpoint/2010/main" val="257731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C35B3D-C3C1-4128-A291-F826319AEE10}"/>
              </a:ext>
            </a:extLst>
          </p:cNvPr>
          <p:cNvSpPr>
            <a:spLocks noGrp="1"/>
          </p:cNvSpPr>
          <p:nvPr>
            <p:ph type="title"/>
          </p:nvPr>
        </p:nvSpPr>
        <p:spPr/>
        <p:txBody>
          <a:bodyPr>
            <a:normAutofit fontScale="90000"/>
          </a:bodyPr>
          <a:lstStyle/>
          <a:p>
            <a:r>
              <a:rPr lang="it-IT" dirty="0"/>
              <a:t>La </a:t>
            </a:r>
            <a:r>
              <a:rPr lang="it-IT" dirty="0" err="1"/>
              <a:t>keystone</a:t>
            </a:r>
            <a:r>
              <a:rPr lang="it-IT" dirty="0"/>
              <a:t> pipeline oggi: dissacrazione delle terre dei </a:t>
            </a:r>
            <a:r>
              <a:rPr lang="it-IT" dirty="0" err="1"/>
              <a:t>lakota</a:t>
            </a:r>
            <a:r>
              <a:rPr lang="it-IT" dirty="0"/>
              <a:t> e dei loro diritti stabiliti con trattati del 1851 e 1868 di Fort. </a:t>
            </a:r>
            <a:r>
              <a:rPr lang="it-IT" dirty="0" err="1"/>
              <a:t>laramie</a:t>
            </a:r>
            <a:endParaRPr lang="it-IT" dirty="0"/>
          </a:p>
        </p:txBody>
      </p:sp>
      <p:pic>
        <p:nvPicPr>
          <p:cNvPr id="5122" name="Picture 2" descr="Risultati immagini per keystone pipeline">
            <a:extLst>
              <a:ext uri="{FF2B5EF4-FFF2-40B4-BE49-F238E27FC236}">
                <a16:creationId xmlns:a16="http://schemas.microsoft.com/office/drawing/2014/main" id="{977003DE-FB6B-470F-9A2F-F741ACF211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5980" y="1935021"/>
            <a:ext cx="7952719" cy="43022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37A1CA-5F48-4BDE-BFE8-00CF24453A62}"/>
              </a:ext>
            </a:extLst>
          </p:cNvPr>
          <p:cNvSpPr>
            <a:spLocks noGrp="1"/>
          </p:cNvSpPr>
          <p:nvPr>
            <p:ph type="title"/>
          </p:nvPr>
        </p:nvSpPr>
        <p:spPr/>
        <p:txBody>
          <a:bodyPr/>
          <a:lstStyle/>
          <a:p>
            <a:r>
              <a:rPr lang="it-IT" dirty="0"/>
              <a:t>Un pericolo oleodotto a cielo aperto con grave impatto ambientale</a:t>
            </a:r>
          </a:p>
        </p:txBody>
      </p:sp>
      <p:pic>
        <p:nvPicPr>
          <p:cNvPr id="5" name="Segnaposto contenuto 4">
            <a:extLst>
              <a:ext uri="{FF2B5EF4-FFF2-40B4-BE49-F238E27FC236}">
                <a16:creationId xmlns:a16="http://schemas.microsoft.com/office/drawing/2014/main" id="{F368E694-597E-4FA6-8AB2-2A8F81DEA475}"/>
              </a:ext>
            </a:extLst>
          </p:cNvPr>
          <p:cNvPicPr>
            <a:picLocks noGrp="1" noChangeAspect="1"/>
          </p:cNvPicPr>
          <p:nvPr>
            <p:ph idx="1"/>
          </p:nvPr>
        </p:nvPicPr>
        <p:blipFill>
          <a:blip r:embed="rId2"/>
          <a:stretch>
            <a:fillRect/>
          </a:stretch>
        </p:blipFill>
        <p:spPr>
          <a:xfrm>
            <a:off x="2782044" y="1830354"/>
            <a:ext cx="7150497" cy="4766998"/>
          </a:xfrm>
        </p:spPr>
      </p:pic>
    </p:spTree>
    <p:extLst>
      <p:ext uri="{BB962C8B-B14F-4D97-AF65-F5344CB8AC3E}">
        <p14:creationId xmlns:p14="http://schemas.microsoft.com/office/powerpoint/2010/main" val="27316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67E9E7-4BD7-45D4-90FF-4FFDCDF80BC3}"/>
              </a:ext>
            </a:extLst>
          </p:cNvPr>
          <p:cNvSpPr>
            <a:spLocks noGrp="1"/>
          </p:cNvSpPr>
          <p:nvPr>
            <p:ph type="title"/>
          </p:nvPr>
        </p:nvSpPr>
        <p:spPr/>
        <p:txBody>
          <a:bodyPr>
            <a:normAutofit fontScale="90000"/>
          </a:bodyPr>
          <a:lstStyle/>
          <a:p>
            <a:r>
              <a:rPr lang="it-IT" dirty="0"/>
              <a:t>L’opera scellerata di deforestazione dell’Amazzonia per piantagioni e allevamenti per profitto economico</a:t>
            </a:r>
          </a:p>
        </p:txBody>
      </p:sp>
      <p:pic>
        <p:nvPicPr>
          <p:cNvPr id="5" name="Segnaposto contenuto 4">
            <a:extLst>
              <a:ext uri="{FF2B5EF4-FFF2-40B4-BE49-F238E27FC236}">
                <a16:creationId xmlns:a16="http://schemas.microsoft.com/office/drawing/2014/main" id="{7F94C14A-9D1D-411E-983A-DE5D350E07A8}"/>
              </a:ext>
            </a:extLst>
          </p:cNvPr>
          <p:cNvPicPr>
            <a:picLocks noGrp="1" noChangeAspect="1"/>
          </p:cNvPicPr>
          <p:nvPr>
            <p:ph idx="1"/>
          </p:nvPr>
        </p:nvPicPr>
        <p:blipFill>
          <a:blip r:embed="rId2"/>
          <a:stretch>
            <a:fillRect/>
          </a:stretch>
        </p:blipFill>
        <p:spPr>
          <a:xfrm>
            <a:off x="2638028" y="1735783"/>
            <a:ext cx="7403367" cy="4932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03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FB4C57-058A-47B4-B1E3-05E19C068BA1}"/>
              </a:ext>
            </a:extLst>
          </p:cNvPr>
          <p:cNvSpPr>
            <a:spLocks noGrp="1"/>
          </p:cNvSpPr>
          <p:nvPr>
            <p:ph type="title"/>
          </p:nvPr>
        </p:nvSpPr>
        <p:spPr/>
        <p:txBody>
          <a:bodyPr>
            <a:normAutofit/>
          </a:bodyPr>
          <a:lstStyle/>
          <a:p>
            <a:pPr algn="ctr"/>
            <a:r>
              <a:rPr lang="it-IT" sz="2800" b="1" dirty="0"/>
              <a:t>La filosofia dei popoli Nativi: ciò che faremo alla terra lo faremo ai nostri figli: uomo bianco perché non capisci? </a:t>
            </a:r>
          </a:p>
        </p:txBody>
      </p:sp>
      <p:pic>
        <p:nvPicPr>
          <p:cNvPr id="5" name="Segnaposto contenuto 4">
            <a:extLst>
              <a:ext uri="{FF2B5EF4-FFF2-40B4-BE49-F238E27FC236}">
                <a16:creationId xmlns:a16="http://schemas.microsoft.com/office/drawing/2014/main" id="{8F2D94FB-7E89-4F48-931C-C21D9FDF8CFF}"/>
              </a:ext>
            </a:extLst>
          </p:cNvPr>
          <p:cNvPicPr>
            <a:picLocks noGrp="1" noChangeAspect="1"/>
          </p:cNvPicPr>
          <p:nvPr>
            <p:ph idx="1"/>
          </p:nvPr>
        </p:nvPicPr>
        <p:blipFill>
          <a:blip r:embed="rId2"/>
          <a:stretch>
            <a:fillRect/>
          </a:stretch>
        </p:blipFill>
        <p:spPr>
          <a:xfrm>
            <a:off x="2682408" y="1772816"/>
            <a:ext cx="7265184"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22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016FD9-13B4-4A9C-9C0C-8609EF1EC927}"/>
              </a:ext>
            </a:extLst>
          </p:cNvPr>
          <p:cNvSpPr>
            <a:spLocks noGrp="1"/>
          </p:cNvSpPr>
          <p:nvPr>
            <p:ph type="title"/>
          </p:nvPr>
        </p:nvSpPr>
        <p:spPr/>
        <p:txBody>
          <a:bodyPr/>
          <a:lstStyle/>
          <a:p>
            <a:r>
              <a:rPr lang="it-IT" dirty="0"/>
              <a:t>Lotteremo : finché l’erba cresce, il vento soffia ed il cielo è blu </a:t>
            </a:r>
          </a:p>
        </p:txBody>
      </p:sp>
      <p:pic>
        <p:nvPicPr>
          <p:cNvPr id="5" name="Segnaposto contenuto 4">
            <a:extLst>
              <a:ext uri="{FF2B5EF4-FFF2-40B4-BE49-F238E27FC236}">
                <a16:creationId xmlns:a16="http://schemas.microsoft.com/office/drawing/2014/main" id="{F7C3B8DD-6E68-45BE-AD6B-6B47D4BA38E5}"/>
              </a:ext>
            </a:extLst>
          </p:cNvPr>
          <p:cNvPicPr>
            <a:picLocks noGrp="1" noChangeAspect="1"/>
          </p:cNvPicPr>
          <p:nvPr>
            <p:ph idx="1"/>
          </p:nvPr>
        </p:nvPicPr>
        <p:blipFill>
          <a:blip r:embed="rId2"/>
          <a:stretch>
            <a:fillRect/>
          </a:stretch>
        </p:blipFill>
        <p:spPr>
          <a:xfrm>
            <a:off x="3976245" y="1904999"/>
            <a:ext cx="3836754" cy="4763277"/>
          </a:xfrm>
          <a:prstGeom prst="rect">
            <a:avLst/>
          </a:prstGeom>
          <a:ln>
            <a:noFill/>
          </a:ln>
          <a:effectLst>
            <a:softEdge rad="112500"/>
          </a:effectLst>
        </p:spPr>
      </p:pic>
    </p:spTree>
    <p:extLst>
      <p:ext uri="{BB962C8B-B14F-4D97-AF65-F5344CB8AC3E}">
        <p14:creationId xmlns:p14="http://schemas.microsoft.com/office/powerpoint/2010/main" val="22300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145B4A-83ED-4BE3-85E4-3FF60F253055}"/>
              </a:ext>
            </a:extLst>
          </p:cNvPr>
          <p:cNvPicPr>
            <a:picLocks noChangeAspect="1"/>
          </p:cNvPicPr>
          <p:nvPr/>
        </p:nvPicPr>
        <p:blipFill>
          <a:blip r:embed="rId2"/>
          <a:stretch>
            <a:fillRect/>
          </a:stretch>
        </p:blipFill>
        <p:spPr>
          <a:xfrm>
            <a:off x="968017" y="620688"/>
            <a:ext cx="10121345" cy="5544616"/>
          </a:xfrm>
          <a:prstGeom prst="rect">
            <a:avLst/>
          </a:prstGeom>
          <a:ln>
            <a:noFill/>
          </a:ln>
          <a:effectLst>
            <a:softEdge rad="112500"/>
          </a:effectLst>
        </p:spPr>
      </p:pic>
    </p:spTree>
    <p:extLst>
      <p:ext uri="{BB962C8B-B14F-4D97-AF65-F5344CB8AC3E}">
        <p14:creationId xmlns:p14="http://schemas.microsoft.com/office/powerpoint/2010/main" val="14883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4E830C-E0C7-4DA0-AD1D-0FB987B31F39}"/>
              </a:ext>
            </a:extLst>
          </p:cNvPr>
          <p:cNvPicPr>
            <a:picLocks noChangeAspect="1"/>
          </p:cNvPicPr>
          <p:nvPr/>
        </p:nvPicPr>
        <p:blipFill>
          <a:blip r:embed="rId2"/>
          <a:stretch>
            <a:fillRect/>
          </a:stretch>
        </p:blipFill>
        <p:spPr>
          <a:xfrm>
            <a:off x="2836442" y="0"/>
            <a:ext cx="6515941" cy="6858000"/>
          </a:xfrm>
          <a:prstGeom prst="rect">
            <a:avLst/>
          </a:prstGeom>
          <a:ln>
            <a:noFill/>
          </a:ln>
          <a:effectLst>
            <a:softEdge rad="112500"/>
          </a:effectLst>
        </p:spPr>
      </p:pic>
    </p:spTree>
    <p:extLst>
      <p:ext uri="{BB962C8B-B14F-4D97-AF65-F5344CB8AC3E}">
        <p14:creationId xmlns:p14="http://schemas.microsoft.com/office/powerpoint/2010/main" val="38028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8ACE460-5129-4408-B935-C47322AAB3AB}"/>
              </a:ext>
            </a:extLst>
          </p:cNvPr>
          <p:cNvPicPr>
            <a:picLocks noChangeAspect="1"/>
          </p:cNvPicPr>
          <p:nvPr/>
        </p:nvPicPr>
        <p:blipFill>
          <a:blip r:embed="rId2"/>
          <a:stretch>
            <a:fillRect/>
          </a:stretch>
        </p:blipFill>
        <p:spPr>
          <a:xfrm>
            <a:off x="500570" y="192024"/>
            <a:ext cx="11187684" cy="6473952"/>
          </a:xfrm>
          <a:prstGeom prst="rect">
            <a:avLst/>
          </a:prstGeom>
        </p:spPr>
      </p:pic>
    </p:spTree>
    <p:extLst>
      <p:ext uri="{BB962C8B-B14F-4D97-AF65-F5344CB8AC3E}">
        <p14:creationId xmlns:p14="http://schemas.microsoft.com/office/powerpoint/2010/main" val="240343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2B95026-DB55-4FB1-9A3B-6E7EF02638CD}"/>
              </a:ext>
            </a:extLst>
          </p:cNvPr>
          <p:cNvPicPr>
            <a:picLocks noChangeAspect="1"/>
          </p:cNvPicPr>
          <p:nvPr/>
        </p:nvPicPr>
        <p:blipFill>
          <a:blip r:embed="rId2"/>
          <a:stretch>
            <a:fillRect/>
          </a:stretch>
        </p:blipFill>
        <p:spPr>
          <a:xfrm>
            <a:off x="2061963" y="404664"/>
            <a:ext cx="7872875" cy="5904656"/>
          </a:xfrm>
          <a:prstGeom prst="rect">
            <a:avLst/>
          </a:prstGeom>
        </p:spPr>
      </p:pic>
    </p:spTree>
    <p:extLst>
      <p:ext uri="{BB962C8B-B14F-4D97-AF65-F5344CB8AC3E}">
        <p14:creationId xmlns:p14="http://schemas.microsoft.com/office/powerpoint/2010/main" val="222320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1D226D-668C-4BB7-AD13-0B21E4AAE868}"/>
              </a:ext>
            </a:extLst>
          </p:cNvPr>
          <p:cNvSpPr>
            <a:spLocks noGrp="1"/>
          </p:cNvSpPr>
          <p:nvPr>
            <p:ph type="title"/>
          </p:nvPr>
        </p:nvSpPr>
        <p:spPr/>
        <p:txBody>
          <a:bodyPr/>
          <a:lstStyle/>
          <a:p>
            <a:pPr algn="ctr"/>
            <a:r>
              <a:rPr lang="it-IT" dirty="0"/>
              <a:t>Perché non si può parlare di «scoperta» dell’America?</a:t>
            </a:r>
          </a:p>
        </p:txBody>
      </p:sp>
      <p:sp>
        <p:nvSpPr>
          <p:cNvPr id="3" name="Segnaposto contenuto 2">
            <a:extLst>
              <a:ext uri="{FF2B5EF4-FFF2-40B4-BE49-F238E27FC236}">
                <a16:creationId xmlns:a16="http://schemas.microsoft.com/office/drawing/2014/main" id="{66AACFE1-816D-4675-9030-ED8DD54C191B}"/>
              </a:ext>
            </a:extLst>
          </p:cNvPr>
          <p:cNvSpPr>
            <a:spLocks noGrp="1"/>
          </p:cNvSpPr>
          <p:nvPr>
            <p:ph idx="1"/>
          </p:nvPr>
        </p:nvSpPr>
        <p:spPr/>
        <p:txBody>
          <a:bodyPr/>
          <a:lstStyle/>
          <a:p>
            <a:r>
              <a:rPr lang="it-IT" dirty="0">
                <a:latin typeface="Times New Roman" panose="02020603050405020304" pitchFamily="18" charset="0"/>
                <a:cs typeface="Times New Roman" panose="02020603050405020304" pitchFamily="18" charset="0"/>
              </a:rPr>
              <a:t>1-perché quel continente era abitato da circa ( stime) da 60-70 milioni di persone dall’Alaska alla terra del fuoco da almeno 24.000 anni prima del viaggio del navigatore genovese.</a:t>
            </a:r>
          </a:p>
          <a:p>
            <a:r>
              <a:rPr lang="it-IT" dirty="0">
                <a:latin typeface="Times New Roman" panose="02020603050405020304" pitchFamily="18" charset="0"/>
                <a:cs typeface="Times New Roman" panose="02020603050405020304" pitchFamily="18" charset="0"/>
              </a:rPr>
              <a:t>2- Perché negli attuali Stati Uniti vi erano oltre 500 nazioni sovrane ed indipendenti con strutture articolate: sociali-politiche-culturali e spirituali e con una loro economia sostenibile, le une riconoscevano le altre. Elementi che costituiscono i presupposti di una Nazione sovrana ed indipendente</a:t>
            </a:r>
          </a:p>
          <a:p>
            <a:r>
              <a:rPr lang="it-IT" dirty="0">
                <a:latin typeface="Times New Roman" panose="02020603050405020304" pitchFamily="18" charset="0"/>
                <a:cs typeface="Times New Roman" panose="02020603050405020304" pitchFamily="18" charset="0"/>
              </a:rPr>
              <a:t>3- perché già nel 1398 , gli Scozzesi col Principe henry Sinclair, erano stati per oltre 9 mesi a contatto con la nazione </a:t>
            </a:r>
            <a:r>
              <a:rPr lang="it-IT" dirty="0" err="1">
                <a:latin typeface="Times New Roman" panose="02020603050405020304" pitchFamily="18" charset="0"/>
                <a:cs typeface="Times New Roman" panose="02020603050405020304" pitchFamily="18" charset="0"/>
              </a:rPr>
              <a:t>Mikmak</a:t>
            </a:r>
            <a:r>
              <a:rPr lang="it-IT" dirty="0">
                <a:latin typeface="Times New Roman" panose="02020603050405020304" pitchFamily="18" charset="0"/>
                <a:cs typeface="Times New Roman" panose="02020603050405020304" pitchFamily="18" charset="0"/>
              </a:rPr>
              <a:t> nell’attuale territorio del </a:t>
            </a:r>
            <a:r>
              <a:rPr lang="it-IT" dirty="0" err="1">
                <a:latin typeface="Times New Roman" panose="02020603050405020304" pitchFamily="18" charset="0"/>
                <a:cs typeface="Times New Roman" panose="02020603050405020304" pitchFamily="18" charset="0"/>
              </a:rPr>
              <a:t>Massachissetts</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51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5FB0C9-D1C7-4A84-BB96-FBFA69677422}"/>
              </a:ext>
            </a:extLst>
          </p:cNvPr>
          <p:cNvSpPr>
            <a:spLocks noGrp="1"/>
          </p:cNvSpPr>
          <p:nvPr>
            <p:ph type="title"/>
          </p:nvPr>
        </p:nvSpPr>
        <p:spPr>
          <a:xfrm>
            <a:off x="1522413" y="44624"/>
            <a:ext cx="9144000" cy="1368151"/>
          </a:xfrm>
        </p:spPr>
        <p:txBody>
          <a:bodyPr>
            <a:normAutofit fontScale="90000"/>
          </a:bodyPr>
          <a:lstStyle/>
          <a:p>
            <a:r>
              <a:rPr lang="it-IT" dirty="0"/>
              <a:t>Quali furono i concetti teologici e giuridici che giustificarono la scoperta dell’America  e la distruzione dei popoli Indigeni delle Americhe? </a:t>
            </a:r>
          </a:p>
        </p:txBody>
      </p:sp>
      <p:sp>
        <p:nvSpPr>
          <p:cNvPr id="3" name="Segnaposto contenuto 2">
            <a:extLst>
              <a:ext uri="{FF2B5EF4-FFF2-40B4-BE49-F238E27FC236}">
                <a16:creationId xmlns:a16="http://schemas.microsoft.com/office/drawing/2014/main" id="{A744B8DA-90D7-440D-B1A2-9CE6F7F50D28}"/>
              </a:ext>
            </a:extLst>
          </p:cNvPr>
          <p:cNvSpPr>
            <a:spLocks noGrp="1"/>
          </p:cNvSpPr>
          <p:nvPr>
            <p:ph idx="1"/>
          </p:nvPr>
        </p:nvSpPr>
        <p:spPr/>
        <p:txBody>
          <a:bodyPr/>
          <a:lstStyle/>
          <a:p>
            <a:pPr algn="just"/>
            <a:r>
              <a:rPr lang="it-IT" dirty="0"/>
              <a:t>Analizzeremo una sentenza molto importante che si chiama “Johnson vs. M’Intosh” e che è il cuore dello sviluppo giuridico delle norme federali ed indiane, e dalle quali deriva il “titolo originario” di proprietà di tutte le terre scoperte o ritenute tali. La predetta sentenza troverà fondamento proprio nel “vecchio testamento”, vedremo come il tutto si basa sul concetto che popoli Cristiani e di Nazioni Cristiane abbiano rivendicato un diritto pieno ed esclusivo sulle terre da loro “scoperte” in quanto abitate da soggetti ATEI, secondo il convincimento dei Cristiani. </a:t>
            </a:r>
          </a:p>
        </p:txBody>
      </p:sp>
    </p:spTree>
    <p:extLst>
      <p:ext uri="{BB962C8B-B14F-4D97-AF65-F5344CB8AC3E}">
        <p14:creationId xmlns:p14="http://schemas.microsoft.com/office/powerpoint/2010/main" val="129256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1AFE10-59EC-48AF-BD2D-2CEC04B7CA20}"/>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Diritto di scoperta e destino manifesto</a:t>
            </a:r>
          </a:p>
        </p:txBody>
      </p:sp>
      <p:sp>
        <p:nvSpPr>
          <p:cNvPr id="3" name="Segnaposto contenuto 2">
            <a:extLst>
              <a:ext uri="{FF2B5EF4-FFF2-40B4-BE49-F238E27FC236}">
                <a16:creationId xmlns:a16="http://schemas.microsoft.com/office/drawing/2014/main" id="{5D43953A-BA0C-4838-8C39-71478D27BF36}"/>
              </a:ext>
            </a:extLst>
          </p:cNvPr>
          <p:cNvSpPr>
            <a:spLocks noGrp="1"/>
          </p:cNvSpPr>
          <p:nvPr>
            <p:ph idx="1"/>
          </p:nvPr>
        </p:nvSpPr>
        <p:spPr/>
        <p:txBody>
          <a:bodyPr>
            <a:normAutofit lnSpcReduction="10000"/>
          </a:bodyPr>
          <a:lstStyle/>
          <a:p>
            <a:endParaRPr lang="it-IT" dirty="0"/>
          </a:p>
          <a:p>
            <a:pPr algn="just"/>
            <a:r>
              <a:rPr lang="it-IT" dirty="0">
                <a:latin typeface="Times New Roman" panose="02020603050405020304" pitchFamily="18" charset="0"/>
                <a:cs typeface="Times New Roman" panose="02020603050405020304" pitchFamily="18" charset="0"/>
              </a:rPr>
              <a:t>. Gli Europei che viaggiarono per mare verso ovest, e fra loro Amerigo Vespucci, quali Europei ed appartenenti a Stati Cristiani mentalmente proiettarono il loro metaforico concetto sui nostri antenati Indigeni. Analizzeremo una sentenza molto importante che si chiama “Johnson vs. M’Intosh” e che è il cuore dello sviluppo giuridico delle norme federali ed indiane, e dalle quali deriva il “titolo originario” di proprietà di tutte le terre scoperte o ritenute tali. La predetta sentenza troverà fondamento proprio nel “vecchio testamento”, vedremo come il tutto si basa sul concetto che popoli Cristiani e di Nazioni Cristiane abbiano rivendicato un diritto pieno ed esclusivo sulle terre da loro “scoperte” in quanto abitate da soggetti ATEI, secondo il convincimento dei Cristiani</a:t>
            </a:r>
          </a:p>
        </p:txBody>
      </p:sp>
    </p:spTree>
    <p:extLst>
      <p:ext uri="{BB962C8B-B14F-4D97-AF65-F5344CB8AC3E}">
        <p14:creationId xmlns:p14="http://schemas.microsoft.com/office/powerpoint/2010/main" val="22593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539FF1-3626-41BE-9588-1DC10DF213AB}"/>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Il popolo … « eletto»</a:t>
            </a:r>
          </a:p>
        </p:txBody>
      </p:sp>
      <p:sp>
        <p:nvSpPr>
          <p:cNvPr id="3" name="Segnaposto contenuto 2">
            <a:extLst>
              <a:ext uri="{FF2B5EF4-FFF2-40B4-BE49-F238E27FC236}">
                <a16:creationId xmlns:a16="http://schemas.microsoft.com/office/drawing/2014/main" id="{28A39CF7-E69F-4B45-9727-3D20209DA30A}"/>
              </a:ext>
            </a:extLst>
          </p:cNvPr>
          <p:cNvSpPr>
            <a:spLocks noGrp="1"/>
          </p:cNvSpPr>
          <p:nvPr>
            <p:ph idx="1"/>
          </p:nvPr>
        </p:nvSpPr>
        <p:spPr/>
        <p:txBody>
          <a:bodyPr>
            <a:normAutofit fontScale="92500" lnSpcReduction="20000"/>
          </a:bodyPr>
          <a:lstStyle/>
          <a:p>
            <a:pPr algn="just"/>
            <a:r>
              <a:rPr lang="it-IT" sz="2600" dirty="0">
                <a:latin typeface="Times New Roman" panose="02020603050405020304" pitchFamily="18" charset="0"/>
                <a:cs typeface="Times New Roman" panose="02020603050405020304" pitchFamily="18" charset="0"/>
              </a:rPr>
              <a:t>La predetta sentenza troverà fondamento proprio nel “vecchio testamento”, vedremo come il tutto si basa sul concetto che popoli Cristiani e di Nazioni Cristiane abbiano rivendicato un diritto pieno ed esclusivo sulle terre da loro “scoperte” in quanto abitate da soggetti ATEI, secondo il convincimento dei </a:t>
            </a:r>
            <a:r>
              <a:rPr lang="it-IT" sz="2600" dirty="0" err="1">
                <a:latin typeface="Times New Roman" panose="02020603050405020304" pitchFamily="18" charset="0"/>
                <a:cs typeface="Times New Roman" panose="02020603050405020304" pitchFamily="18" charset="0"/>
              </a:rPr>
              <a:t>Cristiani.Da</a:t>
            </a:r>
            <a:r>
              <a:rPr lang="it-IT" sz="2600" dirty="0">
                <a:latin typeface="Times New Roman" panose="02020603050405020304" pitchFamily="18" charset="0"/>
                <a:cs typeface="Times New Roman" panose="02020603050405020304" pitchFamily="18" charset="0"/>
              </a:rPr>
              <a:t> questo concetto e metafora iniziale, originano poi nei secoli, le norme ed i regolamenti attraverso i quali il Governo federale Americano si arrogò il diritto esclusivo di controllare e governare sulle terre e sui popoli aborigeni Americani.  Il primo esempio pratico, poi citato in seguito nel libro, fu appunto l’Indian removal act del 1830 che risultò il primo genocidio mediante la fisica deportazione degli indigeni da est verso le terre ad ovest del Mississippi. Vittime ne furono le Nazioni Cherokee, </a:t>
            </a:r>
            <a:r>
              <a:rPr lang="it-IT" sz="2600" dirty="0" err="1">
                <a:latin typeface="Times New Roman" panose="02020603050405020304" pitchFamily="18" charset="0"/>
                <a:cs typeface="Times New Roman" panose="02020603050405020304" pitchFamily="18" charset="0"/>
              </a:rPr>
              <a:t>Choctaw</a:t>
            </a:r>
            <a:r>
              <a:rPr lang="it-IT" sz="2600" dirty="0">
                <a:latin typeface="Times New Roman" panose="02020603050405020304" pitchFamily="18" charset="0"/>
                <a:cs typeface="Times New Roman" panose="02020603050405020304" pitchFamily="18" charset="0"/>
              </a:rPr>
              <a:t>, Chickasaw, Creek e Seminole.  Da questa fisica deportazione ad ovest risultò nel 1838 la diminuzione della popolazione dei Cherokee di circa diecimila unità!</a:t>
            </a:r>
          </a:p>
          <a:p>
            <a:endParaRPr lang="it-IT" dirty="0"/>
          </a:p>
        </p:txBody>
      </p:sp>
    </p:spTree>
    <p:extLst>
      <p:ext uri="{BB962C8B-B14F-4D97-AF65-F5344CB8AC3E}">
        <p14:creationId xmlns:p14="http://schemas.microsoft.com/office/powerpoint/2010/main" val="26002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oni di terra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Office_15976323_TF02801065.potx" id="{A09EE1DC-32EF-4507-9490-18CCB452A9FE}" vid="{1F5BAAB2-4DF8-454E-B55B-E48B5FC2B11B}"/>
    </a:ext>
  </a:extLst>
</a:theme>
</file>

<file path=ppt/theme/theme2.xml><?xml version="1.0" encoding="utf-8"?>
<a:theme xmlns:a="http://schemas.openxmlformats.org/drawingml/2006/main" name="Tema di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 colori terra (widescreen)</Template>
  <TotalTime>169</TotalTime>
  <Words>2339</Words>
  <Application>Microsoft Office PowerPoint</Application>
  <PresentationFormat>Personalizzato</PresentationFormat>
  <Paragraphs>52</Paragraphs>
  <Slides>39</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39</vt:i4>
      </vt:variant>
    </vt:vector>
  </HeadingPairs>
  <TitlesOfParts>
    <vt:vector size="43" baseType="lpstr">
      <vt:lpstr>Arial</vt:lpstr>
      <vt:lpstr>Corbel</vt:lpstr>
      <vt:lpstr>Times New Roman</vt:lpstr>
      <vt:lpstr>Toni di terra 16x9</vt:lpstr>
      <vt:lpstr>Errori-orrori e furori della scoperta dell'America. Da Pietro Martire d’Anghiera a Cristoforo  Colombo 12 ottobre 1492 . Sinodo « Laudati Sì» dell’ottobre 2019</vt:lpstr>
      <vt:lpstr>Il Planisfero di Paolo Pozzo Toscanelli</vt:lpstr>
      <vt:lpstr>Il de orbe novo e la denuncia di Pietro Martire d’Anghiera</vt:lpstr>
      <vt:lpstr>Presentazione standard di PowerPoint</vt:lpstr>
      <vt:lpstr>Presentazione standard di PowerPoint</vt:lpstr>
      <vt:lpstr>Perché non si può parlare di «scoperta» dell’America?</vt:lpstr>
      <vt:lpstr>Quali furono i concetti teologici e giuridici che giustificarono la scoperta dell’America  e la distruzione dei popoli Indigeni delle Americhe? </vt:lpstr>
      <vt:lpstr>Diritto di scoperta e destino manifesto</vt:lpstr>
      <vt:lpstr>Il popolo … « eletto»</vt:lpstr>
      <vt:lpstr>Leggi federali americane e diritto nativo americano… una contraddizione giuridica</vt:lpstr>
      <vt:lpstr>Lotta di colonizzazione fra Spagna e Portogallo…la necessità del Papa di intervenire con Bolle papali</vt:lpstr>
      <vt:lpstr>Discovery doctrine: </vt:lpstr>
      <vt:lpstr>Orrori-errori e furori degli Spagnoli e portoghesi</vt:lpstr>
      <vt:lpstr>Stermini e torture dei popoli indigeni. Le denuncie di Pietro Martire d’Anghiera e Bartolomeo de Las Casas</vt:lpstr>
      <vt:lpstr>Sterminati in 3 mesi 2,5 milioni di persone  taino</vt:lpstr>
      <vt:lpstr>Presentazione standard di PowerPoint</vt:lpstr>
      <vt:lpstr>Prima schiavitù nel .. Nuovo mondo</vt:lpstr>
      <vt:lpstr>Sinodo  vaticano «laudato si» ottobre 2019- Roma- la richiesta di tutte le popolazioni indigene oggi al papa</vt:lpstr>
      <vt:lpstr>Denunce delle Nazioni Unite per  le atrocità perpetrate nelle  «boarding school Americane e canadesi sui bambini nativi Americani</vt:lpstr>
      <vt:lpstr>La protesta dei Popoli Indigeni in vaticano. Ottobre 2019</vt:lpstr>
      <vt:lpstr>I popoli indigeni presenti a Roma: dall’america del nord all’Amazzonia: « we are older than America» </vt:lpstr>
      <vt:lpstr>Presentazione standard di PowerPoint</vt:lpstr>
      <vt:lpstr>Presentazione standard di PowerPoint</vt:lpstr>
      <vt:lpstr>Razzismo ecologico-ambientale</vt:lpstr>
      <vt:lpstr>Confini-divisioni e filo spinato- la tragedia delel riserve indiane</vt:lpstr>
      <vt:lpstr>La lotta oggi contro il nuovo : razzismo ambientale. Contro la costruzione di oleodotti nelle terre ancestrali dei Lakota Sioux nel nord-America</vt:lpstr>
      <vt:lpstr>Presentazione standard di PowerPoint</vt:lpstr>
      <vt:lpstr>Presentazione standard di PowerPoint</vt:lpstr>
      <vt:lpstr>Presentazione standard di PowerPoint</vt:lpstr>
      <vt:lpstr>Presentazione standard di PowerPoint</vt:lpstr>
      <vt:lpstr>Oggi si combatte contro la nuova costruzione nelle sacre colline nere dei Lakota del nuovo oleodotto e contro la distruzione della terra per l’estrazione dell’uranio, oro e oli minerali combustibili</vt:lpstr>
      <vt:lpstr>Le fasi della costruzione oggi, sui territori sacri dei Lakota: dissacrazione spirituale e territoriale di territori oggetti di trattati internazionali</vt:lpstr>
      <vt:lpstr>La keystone pipeline oggi: dissacrazione delle terre dei lakota e dei loro diritti stabiliti con trattati del 1851 e 1868 di Fort. laramie</vt:lpstr>
      <vt:lpstr>Un pericolo oleodotto a cielo aperto con grave impatto ambientale</vt:lpstr>
      <vt:lpstr>L’opera scellerata di deforestazione dell’Amazzonia per piantagioni e allevamenti per profitto economico</vt:lpstr>
      <vt:lpstr>La filosofia dei popoli Nativi: ciò che faremo alla terra lo faremo ai nostri figli: uomo bianco perché non capisci? </vt:lpstr>
      <vt:lpstr>Lotteremo : finché l’erba cresce, il vento soffia ed il cielo è blu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Errori-orrori e furori della scoperta dell'America. Da Pietro Martire d’Anghiera a Cristoforo  Colombo 12 ottobre 1492 . Sinodo « Laudati Sì» dell’ottobre 2020</dc:title>
  <dc:creator>ALEX</dc:creator>
  <cp:lastModifiedBy>Alessandro Martire</cp:lastModifiedBy>
  <cp:revision>15</cp:revision>
  <dcterms:created xsi:type="dcterms:W3CDTF">2019-10-27T07:24:13Z</dcterms:created>
  <dcterms:modified xsi:type="dcterms:W3CDTF">2019-11-08T10:15:13Z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