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5"/>
  </p:notesMasterIdLst>
  <p:sldIdLst>
    <p:sldId id="276" r:id="rId2"/>
    <p:sldId id="277" r:id="rId3"/>
    <p:sldId id="279" r:id="rId4"/>
    <p:sldId id="275" r:id="rId5"/>
    <p:sldId id="272" r:id="rId6"/>
    <p:sldId id="280" r:id="rId7"/>
    <p:sldId id="284" r:id="rId8"/>
    <p:sldId id="281" r:id="rId9"/>
    <p:sldId id="270" r:id="rId10"/>
    <p:sldId id="274" r:id="rId11"/>
    <p:sldId id="256" r:id="rId12"/>
    <p:sldId id="287" r:id="rId13"/>
    <p:sldId id="273" r:id="rId14"/>
    <p:sldId id="271" r:id="rId15"/>
    <p:sldId id="282" r:id="rId16"/>
    <p:sldId id="278" r:id="rId17"/>
    <p:sldId id="288" r:id="rId18"/>
    <p:sldId id="289" r:id="rId19"/>
    <p:sldId id="290" r:id="rId20"/>
    <p:sldId id="302" r:id="rId21"/>
    <p:sldId id="294" r:id="rId22"/>
    <p:sldId id="303" r:id="rId23"/>
    <p:sldId id="304" r:id="rId24"/>
    <p:sldId id="305" r:id="rId25"/>
    <p:sldId id="295" r:id="rId26"/>
    <p:sldId id="301" r:id="rId27"/>
    <p:sldId id="299" r:id="rId28"/>
    <p:sldId id="297" r:id="rId29"/>
    <p:sldId id="298" r:id="rId30"/>
    <p:sldId id="292" r:id="rId31"/>
    <p:sldId id="291" r:id="rId32"/>
    <p:sldId id="300" r:id="rId33"/>
    <p:sldId id="293" r:id="rId3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B90F5-EC1E-6A46-BD59-394FCB9AF44D}" type="doc">
      <dgm:prSet loTypeId="urn:microsoft.com/office/officeart/2005/8/layout/cycle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B6EB4FD1-13FD-A94B-A5E2-C82A21F3101B}">
      <dgm:prSet phldrT="[Testo]"/>
      <dgm:spPr/>
      <dgm:t>
        <a:bodyPr/>
        <a:lstStyle/>
        <a:p>
          <a:r>
            <a:rPr lang="it-IT" dirty="0" smtClean="0"/>
            <a:t>efficienza</a:t>
          </a:r>
          <a:endParaRPr lang="it-IT" dirty="0"/>
        </a:p>
      </dgm:t>
    </dgm:pt>
    <dgm:pt modelId="{FC6BEB0A-E90A-9841-9DCB-9FCD02C81782}" type="parTrans" cxnId="{AFEF8FC4-EE45-8645-AB8D-A0A9ABD5928D}">
      <dgm:prSet/>
      <dgm:spPr/>
      <dgm:t>
        <a:bodyPr/>
        <a:lstStyle/>
        <a:p>
          <a:endParaRPr lang="it-IT"/>
        </a:p>
      </dgm:t>
    </dgm:pt>
    <dgm:pt modelId="{F3CE3456-5925-3D40-B7C5-29D8CC2BE2F3}" type="sibTrans" cxnId="{AFEF8FC4-EE45-8645-AB8D-A0A9ABD5928D}">
      <dgm:prSet/>
      <dgm:spPr/>
      <dgm:t>
        <a:bodyPr/>
        <a:lstStyle/>
        <a:p>
          <a:endParaRPr lang="it-IT"/>
        </a:p>
      </dgm:t>
    </dgm:pt>
    <dgm:pt modelId="{B8281BEA-EF48-7F46-A883-E740F94C4B0E}">
      <dgm:prSet phldrT="[Testo]"/>
      <dgm:spPr/>
      <dgm:t>
        <a:bodyPr/>
        <a:lstStyle/>
        <a:p>
          <a:r>
            <a:rPr lang="it-IT" dirty="0" smtClean="0"/>
            <a:t>sufficienza</a:t>
          </a:r>
          <a:endParaRPr lang="it-IT" dirty="0"/>
        </a:p>
      </dgm:t>
    </dgm:pt>
    <dgm:pt modelId="{B8C4AEFA-2B4B-4A49-943C-55AE40107310}" type="parTrans" cxnId="{DBCDC936-BF6E-504B-BD28-2C3B5232475D}">
      <dgm:prSet/>
      <dgm:spPr/>
      <dgm:t>
        <a:bodyPr/>
        <a:lstStyle/>
        <a:p>
          <a:endParaRPr lang="it-IT"/>
        </a:p>
      </dgm:t>
    </dgm:pt>
    <dgm:pt modelId="{64BB7D75-5662-EC47-BC5F-42E557F5815F}" type="sibTrans" cxnId="{DBCDC936-BF6E-504B-BD28-2C3B5232475D}">
      <dgm:prSet/>
      <dgm:spPr/>
      <dgm:t>
        <a:bodyPr/>
        <a:lstStyle/>
        <a:p>
          <a:endParaRPr lang="it-IT"/>
        </a:p>
      </dgm:t>
    </dgm:pt>
    <dgm:pt modelId="{04D86EE6-BDD7-A547-A138-F16F3AE6C4CE}" type="pres">
      <dgm:prSet presAssocID="{578B90F5-EC1E-6A46-BD59-394FCB9AF4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C13B09-657D-4D4C-9936-A0F0631F3010}" type="pres">
      <dgm:prSet presAssocID="{B6EB4FD1-13FD-A94B-A5E2-C82A21F3101B}" presName="dummy" presStyleCnt="0"/>
      <dgm:spPr/>
    </dgm:pt>
    <dgm:pt modelId="{554D80C2-B557-8945-9ACE-FDB4A063236E}" type="pres">
      <dgm:prSet presAssocID="{B6EB4FD1-13FD-A94B-A5E2-C82A21F3101B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C23CC1-505C-244F-B9CE-A33FD621B16A}" type="pres">
      <dgm:prSet presAssocID="{F3CE3456-5925-3D40-B7C5-29D8CC2BE2F3}" presName="sibTrans" presStyleLbl="node1" presStyleIdx="0" presStyleCnt="2"/>
      <dgm:spPr/>
      <dgm:t>
        <a:bodyPr/>
        <a:lstStyle/>
        <a:p>
          <a:endParaRPr lang="it-IT"/>
        </a:p>
      </dgm:t>
    </dgm:pt>
    <dgm:pt modelId="{2F20DD3F-1105-E14E-962A-9765916A0716}" type="pres">
      <dgm:prSet presAssocID="{B8281BEA-EF48-7F46-A883-E740F94C4B0E}" presName="dummy" presStyleCnt="0"/>
      <dgm:spPr/>
    </dgm:pt>
    <dgm:pt modelId="{41FBF464-54BF-6A47-91C9-C7E6C1026975}" type="pres">
      <dgm:prSet presAssocID="{B8281BEA-EF48-7F46-A883-E740F94C4B0E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753269-E3FB-E745-B884-32FA6CDA0537}" type="pres">
      <dgm:prSet presAssocID="{64BB7D75-5662-EC47-BC5F-42E557F5815F}" presName="sibTrans" presStyleLbl="node1" presStyleIdx="1" presStyleCnt="2"/>
      <dgm:spPr/>
      <dgm:t>
        <a:bodyPr/>
        <a:lstStyle/>
        <a:p>
          <a:endParaRPr lang="it-IT"/>
        </a:p>
      </dgm:t>
    </dgm:pt>
  </dgm:ptLst>
  <dgm:cxnLst>
    <dgm:cxn modelId="{CEEF6D4F-0FDC-B440-B701-12EF709730CA}" type="presOf" srcId="{64BB7D75-5662-EC47-BC5F-42E557F5815F}" destId="{C2753269-E3FB-E745-B884-32FA6CDA0537}" srcOrd="0" destOrd="0" presId="urn:microsoft.com/office/officeart/2005/8/layout/cycle1"/>
    <dgm:cxn modelId="{2B72E6FE-5BD7-2348-AD47-F3136E843CB1}" type="presOf" srcId="{B6EB4FD1-13FD-A94B-A5E2-C82A21F3101B}" destId="{554D80C2-B557-8945-9ACE-FDB4A063236E}" srcOrd="0" destOrd="0" presId="urn:microsoft.com/office/officeart/2005/8/layout/cycle1"/>
    <dgm:cxn modelId="{7C81D5C5-D5CD-0E4B-974E-5A41DA8B51B3}" type="presOf" srcId="{B8281BEA-EF48-7F46-A883-E740F94C4B0E}" destId="{41FBF464-54BF-6A47-91C9-C7E6C1026975}" srcOrd="0" destOrd="0" presId="urn:microsoft.com/office/officeart/2005/8/layout/cycle1"/>
    <dgm:cxn modelId="{AFEF8FC4-EE45-8645-AB8D-A0A9ABD5928D}" srcId="{578B90F5-EC1E-6A46-BD59-394FCB9AF44D}" destId="{B6EB4FD1-13FD-A94B-A5E2-C82A21F3101B}" srcOrd="0" destOrd="0" parTransId="{FC6BEB0A-E90A-9841-9DCB-9FCD02C81782}" sibTransId="{F3CE3456-5925-3D40-B7C5-29D8CC2BE2F3}"/>
    <dgm:cxn modelId="{B1320A2B-8585-D948-A785-04C24EC119E2}" type="presOf" srcId="{578B90F5-EC1E-6A46-BD59-394FCB9AF44D}" destId="{04D86EE6-BDD7-A547-A138-F16F3AE6C4CE}" srcOrd="0" destOrd="0" presId="urn:microsoft.com/office/officeart/2005/8/layout/cycle1"/>
    <dgm:cxn modelId="{2C606233-F6C0-2742-9DD9-88B2512678A4}" type="presOf" srcId="{F3CE3456-5925-3D40-B7C5-29D8CC2BE2F3}" destId="{31C23CC1-505C-244F-B9CE-A33FD621B16A}" srcOrd="0" destOrd="0" presId="urn:microsoft.com/office/officeart/2005/8/layout/cycle1"/>
    <dgm:cxn modelId="{DBCDC936-BF6E-504B-BD28-2C3B5232475D}" srcId="{578B90F5-EC1E-6A46-BD59-394FCB9AF44D}" destId="{B8281BEA-EF48-7F46-A883-E740F94C4B0E}" srcOrd="1" destOrd="0" parTransId="{B8C4AEFA-2B4B-4A49-943C-55AE40107310}" sibTransId="{64BB7D75-5662-EC47-BC5F-42E557F5815F}"/>
    <dgm:cxn modelId="{FF9FAFF4-5F78-7347-B351-FAAABD7D6F25}" type="presParOf" srcId="{04D86EE6-BDD7-A547-A138-F16F3AE6C4CE}" destId="{51C13B09-657D-4D4C-9936-A0F0631F3010}" srcOrd="0" destOrd="0" presId="urn:microsoft.com/office/officeart/2005/8/layout/cycle1"/>
    <dgm:cxn modelId="{ACA34D56-A2D7-E04B-B532-5BF3CB2A942C}" type="presParOf" srcId="{04D86EE6-BDD7-A547-A138-F16F3AE6C4CE}" destId="{554D80C2-B557-8945-9ACE-FDB4A063236E}" srcOrd="1" destOrd="0" presId="urn:microsoft.com/office/officeart/2005/8/layout/cycle1"/>
    <dgm:cxn modelId="{3FBB0576-9F71-2E44-97B5-E711941F6FE7}" type="presParOf" srcId="{04D86EE6-BDD7-A547-A138-F16F3AE6C4CE}" destId="{31C23CC1-505C-244F-B9CE-A33FD621B16A}" srcOrd="2" destOrd="0" presId="urn:microsoft.com/office/officeart/2005/8/layout/cycle1"/>
    <dgm:cxn modelId="{30BBA2A0-8B7D-C148-B7AC-2259EAB322F5}" type="presParOf" srcId="{04D86EE6-BDD7-A547-A138-F16F3AE6C4CE}" destId="{2F20DD3F-1105-E14E-962A-9765916A0716}" srcOrd="3" destOrd="0" presId="urn:microsoft.com/office/officeart/2005/8/layout/cycle1"/>
    <dgm:cxn modelId="{CB9706AE-6240-5E43-AA52-51C27F4574EE}" type="presParOf" srcId="{04D86EE6-BDD7-A547-A138-F16F3AE6C4CE}" destId="{41FBF464-54BF-6A47-91C9-C7E6C1026975}" srcOrd="4" destOrd="0" presId="urn:microsoft.com/office/officeart/2005/8/layout/cycle1"/>
    <dgm:cxn modelId="{53E0E5CB-DBCE-4D42-85EE-9C92767ED7B3}" type="presParOf" srcId="{04D86EE6-BDD7-A547-A138-F16F3AE6C4CE}" destId="{C2753269-E3FB-E745-B884-32FA6CDA0537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D80C2-B557-8945-9ACE-FDB4A063236E}">
      <dsp:nvSpPr>
        <dsp:cNvPr id="0" name=""/>
        <dsp:cNvSpPr/>
      </dsp:nvSpPr>
      <dsp:spPr>
        <a:xfrm>
          <a:off x="4813276" y="1161951"/>
          <a:ext cx="2202060" cy="220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efficienza</a:t>
          </a:r>
          <a:endParaRPr lang="it-IT" sz="3800" kern="1200" dirty="0"/>
        </a:p>
      </dsp:txBody>
      <dsp:txXfrm>
        <a:off x="4813276" y="1161951"/>
        <a:ext cx="2202060" cy="2202060"/>
      </dsp:txXfrm>
    </dsp:sp>
    <dsp:sp modelId="{31C23CC1-505C-244F-B9CE-A33FD621B16A}">
      <dsp:nvSpPr>
        <dsp:cNvPr id="0" name=""/>
        <dsp:cNvSpPr/>
      </dsp:nvSpPr>
      <dsp:spPr>
        <a:xfrm>
          <a:off x="1850107" y="-1710"/>
          <a:ext cx="4529384" cy="4529384"/>
        </a:xfrm>
        <a:prstGeom prst="circularArrow">
          <a:avLst>
            <a:gd name="adj1" fmla="val 9480"/>
            <a:gd name="adj2" fmla="val 684733"/>
            <a:gd name="adj3" fmla="val 7851859"/>
            <a:gd name="adj4" fmla="val 2263409"/>
            <a:gd name="adj5" fmla="val 11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BF464-54BF-6A47-91C9-C7E6C1026975}">
      <dsp:nvSpPr>
        <dsp:cNvPr id="0" name=""/>
        <dsp:cNvSpPr/>
      </dsp:nvSpPr>
      <dsp:spPr>
        <a:xfrm>
          <a:off x="1214262" y="1161951"/>
          <a:ext cx="2202060" cy="220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sufficienza</a:t>
          </a:r>
          <a:endParaRPr lang="it-IT" sz="3800" kern="1200" dirty="0"/>
        </a:p>
      </dsp:txBody>
      <dsp:txXfrm>
        <a:off x="1214262" y="1161951"/>
        <a:ext cx="2202060" cy="2202060"/>
      </dsp:txXfrm>
    </dsp:sp>
    <dsp:sp modelId="{C2753269-E3FB-E745-B884-32FA6CDA0537}">
      <dsp:nvSpPr>
        <dsp:cNvPr id="0" name=""/>
        <dsp:cNvSpPr/>
      </dsp:nvSpPr>
      <dsp:spPr>
        <a:xfrm>
          <a:off x="1850107" y="-1710"/>
          <a:ext cx="4529384" cy="4529384"/>
        </a:xfrm>
        <a:prstGeom prst="circularArrow">
          <a:avLst>
            <a:gd name="adj1" fmla="val 9480"/>
            <a:gd name="adj2" fmla="val 684733"/>
            <a:gd name="adj3" fmla="val 18651859"/>
            <a:gd name="adj4" fmla="val 13063409"/>
            <a:gd name="adj5" fmla="val 1106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AE845-A888-5E47-958E-03034089CD65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A6C01-D75B-814C-960B-5AC0A2E216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9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 sa già che gli obiettivi attuali di riduzione delle emissioni non</a:t>
            </a:r>
            <a:r>
              <a:rPr lang="it-IT" baseline="0" dirty="0" smtClean="0"/>
              <a:t> consentiranno di raggiungere l’obiettivo dei 2 gradi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A6C01-D75B-814C-960B-5AC0A2E2169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37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Ridurre </a:t>
            </a:r>
          </a:p>
          <a:p>
            <a:r>
              <a:rPr lang="it-IT" dirty="0" smtClean="0"/>
              <a:t>Riutilizzare</a:t>
            </a:r>
          </a:p>
          <a:p>
            <a:r>
              <a:rPr lang="it-IT" dirty="0" smtClean="0"/>
              <a:t>Riciclare</a:t>
            </a:r>
          </a:p>
          <a:p>
            <a:endParaRPr lang="it-IT" dirty="0" smtClean="0"/>
          </a:p>
          <a:p>
            <a:r>
              <a:rPr lang="it-IT" dirty="0" smtClean="0"/>
              <a:t>Un modo di interpretare l’intensificazione</a:t>
            </a:r>
            <a:r>
              <a:rPr lang="it-IT" baseline="0" dirty="0" smtClean="0"/>
              <a:t> sostenibile è per esempio quella di puntare alla chiusura dei cicli. La prima generazione di </a:t>
            </a:r>
            <a:r>
              <a:rPr lang="it-IT" baseline="0" dirty="0" err="1" smtClean="0"/>
              <a:t>agroenergie</a:t>
            </a:r>
            <a:r>
              <a:rPr lang="it-IT" baseline="0" dirty="0" smtClean="0"/>
              <a:t> ha applicato un approccio lineare, considerando la produzione di energia come alternativa alla produzione di cibo. </a:t>
            </a:r>
          </a:p>
          <a:p>
            <a:r>
              <a:rPr lang="it-IT" baseline="0" dirty="0" smtClean="0"/>
              <a:t>La cosiddetta economia circolare </a:t>
            </a:r>
            <a:r>
              <a:rPr lang="it-IT" dirty="0" smtClean="0"/>
              <a:t>si basa su tre principi: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it-IT" dirty="0" smtClean="0"/>
              <a:t>La progettazione dei</a:t>
            </a:r>
            <a:r>
              <a:rPr lang="it-IT" baseline="0" dirty="0" smtClean="0"/>
              <a:t> processi in modo da minimizzare gli scarti e favorire il riuso</a:t>
            </a:r>
            <a:endParaRPr lang="it-IT" dirty="0" smtClean="0"/>
          </a:p>
          <a:p>
            <a:pPr marL="171450" indent="-171450">
              <a:buFontTx/>
              <a:buChar char="•"/>
            </a:pPr>
            <a:r>
              <a:rPr lang="it-IT" dirty="0" smtClean="0"/>
              <a:t>L’utilizzazione a cascata della biomassa secondo una gerarchia basata sul valore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it-IT" dirty="0" smtClean="0"/>
              <a:t>L’organizzazione dei processi produttivi nel tempo e nello spazio in modo da minimizzare i residui</a:t>
            </a:r>
            <a:r>
              <a:rPr lang="it-IT" baseline="0" dirty="0" smtClean="0"/>
              <a:t> </a:t>
            </a:r>
            <a:r>
              <a:rPr lang="it-IT" dirty="0" smtClean="0"/>
              <a:t>e i</a:t>
            </a:r>
            <a:r>
              <a:rPr lang="it-IT" baseline="0" dirty="0" smtClean="0"/>
              <a:t> costi della logistica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it-IT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it-IT" baseline="0" dirty="0" smtClean="0"/>
              <a:t>L’economia circolare diventa tanto più importante quanto maggiore è il progresso delle tecnologie di trasformazione di una biomassa generica in </a:t>
            </a:r>
            <a:r>
              <a:rPr lang="it-IT" baseline="0" dirty="0" err="1" smtClean="0"/>
              <a:t>biovalore</a:t>
            </a:r>
            <a:r>
              <a:rPr lang="it-IT" baseline="0" dirty="0" smtClean="0"/>
              <a:t>, ovvero in </a:t>
            </a:r>
            <a:r>
              <a:rPr lang="it-IT" baseline="0" dirty="0" err="1" smtClean="0"/>
              <a:t>bioprodotti</a:t>
            </a:r>
            <a:r>
              <a:rPr lang="it-IT" baseline="0" dirty="0" smtClean="0"/>
              <a:t> ad alto valore aggiunto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461D-3983-164D-9CAF-25D2A2CAC2FF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83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29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76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2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58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56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75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03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67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52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19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52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984B-6510-7143-9607-9D95DE95A7F1}" type="datetimeFigureOut">
              <a:rPr lang="it-IT" smtClean="0"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2EBC7-45EA-734B-9685-69DBC82D222D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 descr="cherubino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44556F"/>
              </a:clrFrom>
              <a:clrTo>
                <a:srgbClr val="44556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667" cy="863946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846667" y="274638"/>
            <a:ext cx="7840133" cy="0"/>
          </a:xfrm>
          <a:prstGeom prst="line">
            <a:avLst/>
          </a:prstGeom>
          <a:ln w="762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endCxn id="4" idx="1"/>
          </p:cNvCxnSpPr>
          <p:nvPr/>
        </p:nvCxnSpPr>
        <p:spPr>
          <a:xfrm>
            <a:off x="457200" y="884584"/>
            <a:ext cx="0" cy="5654329"/>
          </a:xfrm>
          <a:prstGeom prst="line">
            <a:avLst/>
          </a:prstGeom>
          <a:ln w="762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6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Cambiamenti climatici: sviluppo agricolo e sostenibilità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Gianluca Brunori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419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0"/>
            <a:ext cx="5378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9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60176"/>
          <a:stretch/>
        </p:blipFill>
        <p:spPr>
          <a:xfrm>
            <a:off x="2018603" y="312878"/>
            <a:ext cx="4921081" cy="60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0"/>
            <a:ext cx="476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9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5" name="Picture 7" descr="Q1-F1.1.jpg                                                    0001572Fnarestø                        B784EE8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/>
          <a:stretch>
            <a:fillRect/>
          </a:stretch>
        </p:blipFill>
        <p:spPr bwMode="auto">
          <a:xfrm>
            <a:off x="304800" y="838200"/>
            <a:ext cx="86106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0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peculiarità dell’agricoltura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533"/>
            <a:ext cx="9144000" cy="43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1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Adattamento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399"/>
            <a:ext cx="9168870" cy="49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6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67" y="772992"/>
            <a:ext cx="8533293" cy="56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9" y="809801"/>
            <a:ext cx="9124505" cy="52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6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Agricoltura e </a:t>
            </a:r>
            <a:r>
              <a:rPr lang="it-IT" dirty="0" smtClean="0"/>
              <a:t>cambiamento </a:t>
            </a:r>
            <a:r>
              <a:rPr lang="it-IT" dirty="0" smtClean="0"/>
              <a:t>climatico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Agricoltura </a:t>
            </a:r>
            <a:r>
              <a:rPr lang="it-IT" dirty="0" smtClean="0"/>
              <a:t>come </a:t>
            </a:r>
            <a:r>
              <a:rPr lang="it-IT" dirty="0" smtClean="0"/>
              <a:t>fattore di cambiamento climatico</a:t>
            </a:r>
          </a:p>
          <a:p>
            <a:endParaRPr lang="it-IT" dirty="0" smtClean="0"/>
          </a:p>
          <a:p>
            <a:r>
              <a:rPr lang="it-IT" dirty="0" smtClean="0"/>
              <a:t>Agricoltura come vittima </a:t>
            </a:r>
            <a:r>
              <a:rPr lang="it-IT" dirty="0" smtClean="0"/>
              <a:t>del cambiamento climatico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3385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Mitigazione: gli accordi di Parigi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Tenere l’incremento della temperatura globale al di sotto dei 2° rispetto a livello preindustriali, e sforzarsi di mantenersi al di sotto degli 1,5°</a:t>
            </a:r>
          </a:p>
          <a:p>
            <a:r>
              <a:rPr lang="it-IT" dirty="0" smtClean="0"/>
              <a:t>Ridurre le emissioni di gas serra (180 paesi), e raggiungere ‘zero emissioni nette’ entro il 2100</a:t>
            </a:r>
          </a:p>
          <a:p>
            <a:r>
              <a:rPr lang="it-IT" dirty="0" smtClean="0"/>
              <a:t>Meccanismi di revisione degli obiettivi ogni 5 anni</a:t>
            </a:r>
          </a:p>
          <a:p>
            <a:r>
              <a:rPr lang="it-IT" dirty="0" smtClean="0"/>
              <a:t>Meccanismi finanziari di compensazione dei più danneggiati dai cambiamenti</a:t>
            </a:r>
          </a:p>
          <a:p>
            <a:r>
              <a:rPr lang="it-IT" dirty="0" smtClean="0"/>
              <a:t>Aiuti ai paesi più poveri per l’adattamento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67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Mitigazione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800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49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politiche agricole e la mitigazione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Cross-</a:t>
            </a:r>
            <a:r>
              <a:rPr lang="it-IT" dirty="0" err="1" smtClean="0"/>
              <a:t>compliance</a:t>
            </a:r>
            <a:endParaRPr lang="it-IT" dirty="0" smtClean="0"/>
          </a:p>
          <a:p>
            <a:r>
              <a:rPr lang="it-IT" dirty="0" smtClean="0"/>
              <a:t>Misure ‘verdi’</a:t>
            </a:r>
          </a:p>
          <a:p>
            <a:r>
              <a:rPr lang="it-IT" dirty="0" smtClean="0"/>
              <a:t>Misure agro-ambientali aggiuntive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07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M10 – Pagamenti-</a:t>
            </a:r>
            <a:r>
              <a:rPr lang="it-IT" dirty="0" err="1"/>
              <a:t>agroclimatico</a:t>
            </a:r>
            <a:r>
              <a:rPr lang="it-IT" dirty="0"/>
              <a:t>-ambientali (art 28)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 </a:t>
            </a:r>
            <a:r>
              <a:rPr lang="it-IT" dirty="0"/>
              <a:t>10.1.1 Conservazione del suolo e della sostanza </a:t>
            </a:r>
            <a:r>
              <a:rPr lang="it-IT" dirty="0" smtClean="0"/>
              <a:t>organica</a:t>
            </a:r>
          </a:p>
          <a:p>
            <a:pPr marL="0" indent="0">
              <a:buNone/>
            </a:pPr>
            <a:r>
              <a:rPr lang="it-IT" dirty="0" smtClean="0"/>
              <a:t> </a:t>
            </a:r>
            <a:r>
              <a:rPr lang="it-IT" dirty="0"/>
              <a:t>10.1.2 Riduzione degli input chimici e idrici 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r>
              <a:rPr lang="it-IT" dirty="0" smtClean="0"/>
              <a:t> </a:t>
            </a:r>
            <a:r>
              <a:rPr lang="it-IT" dirty="0"/>
              <a:t>10.1.3 Mantenimento di pascoli e oliveti con </a:t>
            </a:r>
            <a:r>
              <a:rPr lang="it-IT" dirty="0" err="1"/>
              <a:t>finalita</a:t>
            </a:r>
            <a:r>
              <a:rPr lang="it-IT" dirty="0"/>
              <a:t>̀ ambientali/</a:t>
            </a:r>
            <a:r>
              <a:rPr lang="it-IT" dirty="0" smtClean="0"/>
              <a:t>paesaggistiche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 10.1.4 Gestione estensiva </a:t>
            </a:r>
            <a:r>
              <a:rPr lang="it-IT" dirty="0" smtClean="0"/>
              <a:t>dell’allevamento</a:t>
            </a:r>
          </a:p>
          <a:p>
            <a:pPr marL="0" indent="0">
              <a:buNone/>
            </a:pPr>
            <a:r>
              <a:rPr lang="it-IT" dirty="0" smtClean="0"/>
              <a:t> </a:t>
            </a:r>
            <a:r>
              <a:rPr lang="it-IT" dirty="0"/>
              <a:t>10.1.5 Conservazione di risorse genetiche animali per la salvaguardia della </a:t>
            </a:r>
            <a:r>
              <a:rPr lang="it-IT" dirty="0" err="1"/>
              <a:t>biodiversita</a:t>
            </a:r>
            <a:r>
              <a:rPr lang="it-IT" dirty="0"/>
              <a:t>̀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 </a:t>
            </a:r>
            <a:r>
              <a:rPr lang="it-IT" dirty="0"/>
              <a:t>10.1.6 Coltivazione delle </a:t>
            </a:r>
            <a:r>
              <a:rPr lang="it-IT" dirty="0" err="1"/>
              <a:t>varieta</a:t>
            </a:r>
            <a:r>
              <a:rPr lang="it-IT" dirty="0"/>
              <a:t>̀ locali a rischio di </a:t>
            </a:r>
            <a:r>
              <a:rPr lang="it-IT" dirty="0" smtClean="0"/>
              <a:t>estinzione</a:t>
            </a:r>
          </a:p>
          <a:p>
            <a:pPr marL="0" indent="0">
              <a:buNone/>
            </a:pPr>
            <a:r>
              <a:rPr lang="it-IT" dirty="0" smtClean="0"/>
              <a:t> </a:t>
            </a:r>
            <a:r>
              <a:rPr lang="it-IT" dirty="0"/>
              <a:t>10.1.7 Introduzione e/o mantenimento di metodi di produzione integrata per la coltura del tabacco con impegni aggiuntivi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 </a:t>
            </a:r>
            <a:r>
              <a:rPr lang="it-IT" dirty="0"/>
              <a:t>10.2. Sostegno alla conservazione e all’uso sostenibile delle risorse genetiche in </a:t>
            </a:r>
            <a:r>
              <a:rPr lang="it-IT" dirty="0" smtClean="0"/>
              <a:t>agricoltura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17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Agricoltura biologica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11.1 </a:t>
            </a:r>
            <a:r>
              <a:rPr lang="it-IT" dirty="0"/>
              <a:t>Introduzione dell’agricoltura </a:t>
            </a:r>
            <a:r>
              <a:rPr lang="it-IT" dirty="0" smtClean="0"/>
              <a:t>biologica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11.2 </a:t>
            </a:r>
            <a:r>
              <a:rPr lang="it-IT" dirty="0"/>
              <a:t>Mantenimento </a:t>
            </a:r>
            <a:r>
              <a:rPr lang="it-IT" dirty="0" smtClean="0"/>
              <a:t>dell’agricoltura biologica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14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Efficienza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9144000" cy="42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406400"/>
            <a:ext cx="8509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787400"/>
            <a:ext cx="90551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4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65100"/>
            <a:ext cx="8293100" cy="651510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19100" y="268287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L’economia circolare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3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Sufficienza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25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L’agricoltura come fattore di cambiamento climatico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311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7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3" y="312878"/>
            <a:ext cx="8533281" cy="40981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4" y="4410982"/>
            <a:ext cx="7964178" cy="21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92100"/>
            <a:ext cx="62611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8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Grazie per l’attenzione!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16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9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07" y="127727"/>
            <a:ext cx="7970512" cy="64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2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889000"/>
            <a:ext cx="8001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4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040"/>
            <a:ext cx="9144000" cy="28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4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L’agricoltura come vittima del cambiamento climatico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71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54000"/>
            <a:ext cx="84963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sumers freedom gra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407</Words>
  <Application>Microsoft Macintosh PowerPoint</Application>
  <PresentationFormat>Presentazione su schermo (4:3)</PresentationFormat>
  <Paragraphs>58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consumers freedom graz</vt:lpstr>
      <vt:lpstr>Cambiamenti climatici: sviluppo agricolo e sostenibilità</vt:lpstr>
      <vt:lpstr>Agricoltura e cambiamento climatico</vt:lpstr>
      <vt:lpstr>L’agricoltura come fattore di cambiamento climatico</vt:lpstr>
      <vt:lpstr>Presentazione di PowerPoint</vt:lpstr>
      <vt:lpstr>Presentazione di PowerPoint</vt:lpstr>
      <vt:lpstr>Presentazione di PowerPoint</vt:lpstr>
      <vt:lpstr>Presentazione di PowerPoint</vt:lpstr>
      <vt:lpstr>L’agricoltura come vittima del cambiamento climatico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La peculiarità dell’agricoltura</vt:lpstr>
      <vt:lpstr>Adattamento</vt:lpstr>
      <vt:lpstr>Presentazione di PowerPoint</vt:lpstr>
      <vt:lpstr>Presentazione di PowerPoint</vt:lpstr>
      <vt:lpstr>Mitigazione: gli accordi di Parigi</vt:lpstr>
      <vt:lpstr>Mitigazione</vt:lpstr>
      <vt:lpstr>Le politiche agricole e la mitigazione</vt:lpstr>
      <vt:lpstr>M10 – Pagamenti-agroclimatico-ambientali (art 28)</vt:lpstr>
      <vt:lpstr>Agricoltura biologica</vt:lpstr>
      <vt:lpstr>Efficienza</vt:lpstr>
      <vt:lpstr>Presentazione di PowerPoint</vt:lpstr>
      <vt:lpstr>Presentazione di PowerPoint</vt:lpstr>
      <vt:lpstr>L’economia circolare</vt:lpstr>
      <vt:lpstr>Sufficienza</vt:lpstr>
      <vt:lpstr>Presentazione di PowerPoint</vt:lpstr>
      <vt:lpstr>Presentazione di PowerPoint</vt:lpstr>
      <vt:lpstr>Presentazione di PowerPoint</vt:lpstr>
      <vt:lpstr>Grazie per l’attenzione!</vt:lpstr>
    </vt:vector>
  </TitlesOfParts>
  <Company>unipi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gianluca brunori</dc:creator>
  <cp:lastModifiedBy>gianluca brunori</cp:lastModifiedBy>
  <cp:revision>30</cp:revision>
  <dcterms:created xsi:type="dcterms:W3CDTF">2016-04-02T09:53:36Z</dcterms:created>
  <dcterms:modified xsi:type="dcterms:W3CDTF">2016-04-04T14:09:55Z</dcterms:modified>
</cp:coreProperties>
</file>